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1"/>
  </p:notesMasterIdLst>
  <p:sldIdLst>
    <p:sldId id="1356" r:id="rId10"/>
    <p:sldId id="1414" r:id="rId11"/>
    <p:sldId id="1486" r:id="rId12"/>
    <p:sldId id="1415" r:id="rId13"/>
    <p:sldId id="1492" r:id="rId14"/>
    <p:sldId id="1510" r:id="rId15"/>
    <p:sldId id="1448" r:id="rId16"/>
    <p:sldId id="1511" r:id="rId17"/>
    <p:sldId id="1474" r:id="rId18"/>
    <p:sldId id="1517" r:id="rId19"/>
    <p:sldId id="1475" r:id="rId20"/>
    <p:sldId id="1493" r:id="rId21"/>
    <p:sldId id="1449" r:id="rId22"/>
    <p:sldId id="1518" r:id="rId23"/>
    <p:sldId id="1519" r:id="rId24"/>
    <p:sldId id="1417" r:id="rId25"/>
    <p:sldId id="1468" r:id="rId26"/>
    <p:sldId id="1494" r:id="rId27"/>
    <p:sldId id="1512" r:id="rId28"/>
    <p:sldId id="1513" r:id="rId29"/>
    <p:sldId id="1520" r:id="rId30"/>
    <p:sldId id="1521" r:id="rId31"/>
    <p:sldId id="1495" r:id="rId32"/>
    <p:sldId id="1476" r:id="rId33"/>
    <p:sldId id="1522" r:id="rId34"/>
    <p:sldId id="1477" r:id="rId35"/>
    <p:sldId id="1496" r:id="rId36"/>
    <p:sldId id="1489" r:id="rId37"/>
    <p:sldId id="1505" r:id="rId38"/>
    <p:sldId id="1506" r:id="rId39"/>
    <p:sldId id="1499" r:id="rId40"/>
  </p:sldIdLst>
  <p:sldSz cx="5759450" cy="3240088"/>
  <p:notesSz cx="6858000" cy="9144000"/>
  <p:custDataLst>
    <p:tags r:id="rId42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10"/>
            <p14:sldId id="1448"/>
            <p14:sldId id="1511"/>
            <p14:sldId id="1474"/>
            <p14:sldId id="1517"/>
            <p14:sldId id="1475"/>
            <p14:sldId id="1493"/>
            <p14:sldId id="1449"/>
            <p14:sldId id="1518"/>
            <p14:sldId id="1519"/>
            <p14:sldId id="1417"/>
            <p14:sldId id="1468"/>
            <p14:sldId id="1494"/>
            <p14:sldId id="1512"/>
            <p14:sldId id="1513"/>
            <p14:sldId id="1520"/>
            <p14:sldId id="1521"/>
            <p14:sldId id="1495"/>
            <p14:sldId id="1476"/>
            <p14:sldId id="1522"/>
            <p14:sldId id="1477"/>
            <p14:sldId id="1496"/>
            <p14:sldId id="1489"/>
            <p14:sldId id="1505"/>
            <p14:sldId id="1506"/>
            <p14:sldId id="14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F7F7F"/>
    <a:srgbClr val="808080"/>
    <a:srgbClr val="328682"/>
    <a:srgbClr val="327880"/>
    <a:srgbClr val="B2B2B2"/>
    <a:srgbClr val="FFFFFF"/>
    <a:srgbClr val="5F5F5F"/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Капитулянтская политика эмира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Якубхана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встретила резкое сопротивление в стране, и в Кабуле вспыхнуло восстание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Горожане штурмовали английскую резиденцию и захватили её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 бросили в Афганистан войска. Возвращённые назад после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Гандамакского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соглашения, и вскоре заняли Кабул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LinFactY="-183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 время повстанческое войско     во главе с сыном бывшего эмира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Мухаммада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Афзалхана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Абдурахманом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окружило Кабул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 оказались                                                                  в затруднительном положении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tx2">
            <a:lumMod val="60000"/>
            <a:lumOff val="4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начале 1880 года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Абдурахман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установил свою власть в Северном Афганистаном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3290" custLinFactNeighborX="7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5045" custLinFactNeighborX="-7847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5326" custLinFactNeighborX="-19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51647" custLinFactNeighborY="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Законный наследник афганского трона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Сын эмира </a:t>
          </a:r>
          <a:r>
            <a:rPr lang="ru-RU" sz="11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Шералихана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Аюбхан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начал поход                 в Кандагар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1880 году английская военная бригада была уничтожена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Англичане были вынуждены вызывать новые войсковые части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55702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53527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74698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начались военные действия между претендентами                     на трон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1880 году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Абдурахман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нанёс сокрушительный удар войскам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Аюбхана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52338DF0-C7F4-4EB4-B1F6-92ABA043B15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Аюбхан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 вынужден бежать за границу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EAF9EE-473B-4960-8691-F0481671069E}" type="parTrans" cxnId="{2FAEFCC7-60CB-4B64-A556-A9BAD040E1FB}">
      <dgm:prSet/>
      <dgm:spPr/>
      <dgm:t>
        <a:bodyPr/>
        <a:lstStyle/>
        <a:p>
          <a:endParaRPr lang="ru-RU"/>
        </a:p>
      </dgm:t>
    </dgm:pt>
    <dgm:pt modelId="{31FAF9C6-5B73-4985-9908-8E3C6AC9C647}" type="sibTrans" cxnId="{2FAEFCC7-60CB-4B64-A556-A9BAD040E1F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/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B0FF-DC4D-4B33-9F7B-6FC981F074AE}" type="pres">
      <dgm:prSet presAssocID="{CC80D77C-38C2-4D1E-8C01-BA05B2B4146D}" presName="sibTrans" presStyleCnt="0"/>
      <dgm:spPr/>
    </dgm:pt>
    <dgm:pt modelId="{06DD3DE3-ADE4-4C24-AA80-1DF30AB33F11}" type="pres">
      <dgm:prSet presAssocID="{52338DF0-C7F4-4EB4-B1F6-92ABA043B158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9AB1B768-3884-47E3-A98D-C2A5A3775CCE}" type="presOf" srcId="{52338DF0-C7F4-4EB4-B1F6-92ABA043B158}" destId="{06DD3DE3-ADE4-4C24-AA80-1DF30AB33F11}" srcOrd="0" destOrd="0" presId="urn:microsoft.com/office/officeart/2005/8/layout/hProcess9"/>
    <dgm:cxn modelId="{2FAEFCC7-60CB-4B64-A556-A9BAD040E1FB}" srcId="{377D01AB-C7DE-4B34-B80D-ED371438BF0C}" destId="{52338DF0-C7F4-4EB4-B1F6-92ABA043B158}" srcOrd="2" destOrd="0" parTransId="{1AEAF9EE-473B-4960-8691-F0481671069E}" sibTransId="{31FAF9C6-5B73-4985-9908-8E3C6AC9C647}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  <dgm:cxn modelId="{350B6BB9-A89B-4886-9560-651331C85703}" type="presParOf" srcId="{F8D3D3B6-86AE-4D85-B30F-E99355000AA8}" destId="{42DBB0FF-DC4D-4B33-9F7B-6FC981F074AE}" srcOrd="3" destOrd="0" presId="urn:microsoft.com/office/officeart/2005/8/layout/hProcess9"/>
    <dgm:cxn modelId="{EA019DEA-B376-4E6E-8402-FC9317807343}" type="presParOf" srcId="{F8D3D3B6-86AE-4D85-B30F-E99355000AA8}" destId="{06DD3DE3-ADE4-4C24-AA80-1DF30AB33F11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31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(7)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Найдите дополнительный материал на тему: «</a:t>
          </a:r>
          <a:r>
            <a:rPr lang="ru-RU" sz="180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Культура Афганистана»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98052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1820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675"/>
          <a:ext cx="3214710" cy="7998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Капитулянтская политика эмира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Якубхана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встретила резкое сопротивление в стране, и в Кабуле вспыхнуло восстание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043" y="39718"/>
        <a:ext cx="3136624" cy="721718"/>
      </dsp:txXfrm>
    </dsp:sp>
    <dsp:sp modelId="{C3C0924E-F287-4876-8416-71EEC6808DB4}">
      <dsp:nvSpPr>
        <dsp:cNvPr id="0" name=""/>
        <dsp:cNvSpPr/>
      </dsp:nvSpPr>
      <dsp:spPr>
        <a:xfrm>
          <a:off x="0" y="785819"/>
          <a:ext cx="3214710" cy="7998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Горожане штурмовали английскую резиденцию и захватили её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9043" y="824862"/>
        <a:ext cx="3136624" cy="721718"/>
      </dsp:txXfrm>
    </dsp:sp>
    <dsp:sp modelId="{ABE5AA13-53AA-4662-9E11-41C7D9724266}">
      <dsp:nvSpPr>
        <dsp:cNvPr id="0" name=""/>
        <dsp:cNvSpPr/>
      </dsp:nvSpPr>
      <dsp:spPr>
        <a:xfrm>
          <a:off x="0" y="1628409"/>
          <a:ext cx="3214710" cy="7998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 бросили в Афганистан войска. Возвращённые назад после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Гандамакского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соглашения, и вскоре заняли Кабул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043" y="1667452"/>
        <a:ext cx="3136624" cy="7217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3714783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 время повстанческое войско     во главе с сыном бывшего эмира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Мухаммада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Афзалхана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Абдурахманом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окружило Кабул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2803636" cy="706159"/>
      </dsp:txXfrm>
    </dsp:sp>
    <dsp:sp modelId="{E214CC58-8EB2-4CA5-8D9F-CCA16F0276E8}">
      <dsp:nvSpPr>
        <dsp:cNvPr id="0" name=""/>
        <dsp:cNvSpPr/>
      </dsp:nvSpPr>
      <dsp:spPr>
        <a:xfrm>
          <a:off x="0" y="857255"/>
          <a:ext cx="3772330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Англичане оказались                                                                  в затруднительном положении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879225"/>
        <a:ext cx="2834619" cy="706159"/>
      </dsp:txXfrm>
    </dsp:sp>
    <dsp:sp modelId="{C1DB65B5-07D2-4A2F-B23D-A2A308A7475A}">
      <dsp:nvSpPr>
        <dsp:cNvPr id="0" name=""/>
        <dsp:cNvSpPr/>
      </dsp:nvSpPr>
      <dsp:spPr>
        <a:xfrm>
          <a:off x="0" y="1750231"/>
          <a:ext cx="3781544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начале 1880 года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Абдурахман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установил свою власть в Северном Афганистаном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1772201"/>
        <a:ext cx="2841650" cy="706159"/>
      </dsp:txXfrm>
    </dsp:sp>
    <dsp:sp modelId="{7F9E4E9C-EC7E-4058-B53F-BF0DFB37E027}">
      <dsp:nvSpPr>
        <dsp:cNvPr id="0" name=""/>
        <dsp:cNvSpPr/>
      </dsp:nvSpPr>
      <dsp:spPr>
        <a:xfrm>
          <a:off x="3026562" y="571501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136264" y="571501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3064073" y="1438939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tx2">
            <a:lumMod val="60000"/>
            <a:lumOff val="4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173775" y="1438939"/>
        <a:ext cx="268160" cy="366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151875" y="7778"/>
          <a:ext cx="1715055" cy="100908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Законный наследник афганского трона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1430" y="37333"/>
        <a:ext cx="1655945" cy="949970"/>
      </dsp:txXfrm>
    </dsp:sp>
    <dsp:sp modelId="{9C7D78F0-7AFC-4387-8F71-4E1EBD8F9526}">
      <dsp:nvSpPr>
        <dsp:cNvPr id="0" name=""/>
        <dsp:cNvSpPr/>
      </dsp:nvSpPr>
      <dsp:spPr>
        <a:xfrm>
          <a:off x="1963862" y="375732"/>
          <a:ext cx="233517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963862" y="430366"/>
        <a:ext cx="163462" cy="163903"/>
      </dsp:txXfrm>
    </dsp:sp>
    <dsp:sp modelId="{541E2A69-37B4-465F-A4EE-9F0D476E22C6}">
      <dsp:nvSpPr>
        <dsp:cNvPr id="0" name=""/>
        <dsp:cNvSpPr/>
      </dsp:nvSpPr>
      <dsp:spPr>
        <a:xfrm>
          <a:off x="2307529" y="2044"/>
          <a:ext cx="1756449" cy="10205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Сын эмира </a:t>
          </a:r>
          <a:r>
            <a:rPr lang="ru-RU" sz="11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Шералихана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Аюбхан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начал поход                 в Кандагар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37420" y="31935"/>
        <a:ext cx="1696667" cy="960765"/>
      </dsp:txXfrm>
    </dsp:sp>
    <dsp:sp modelId="{FFCDC096-77B1-45D5-999D-28AD41CFECF6}">
      <dsp:nvSpPr>
        <dsp:cNvPr id="0" name=""/>
        <dsp:cNvSpPr/>
      </dsp:nvSpPr>
      <dsp:spPr>
        <a:xfrm rot="5323514">
          <a:off x="3085077" y="1099696"/>
          <a:ext cx="233575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3119134" y="1119503"/>
        <a:ext cx="163903" cy="163503"/>
      </dsp:txXfrm>
    </dsp:sp>
    <dsp:sp modelId="{299B642D-8DE1-4161-9260-12BFAA733F89}">
      <dsp:nvSpPr>
        <dsp:cNvPr id="0" name=""/>
        <dsp:cNvSpPr/>
      </dsp:nvSpPr>
      <dsp:spPr>
        <a:xfrm>
          <a:off x="2372881" y="1463191"/>
          <a:ext cx="1691097" cy="10350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1880 году английская военная бригада была уничтожена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03198" y="1493508"/>
        <a:ext cx="1630463" cy="974459"/>
      </dsp:txXfrm>
    </dsp:sp>
    <dsp:sp modelId="{FE21A452-1F4B-4080-8D60-EA4961106AD2}">
      <dsp:nvSpPr>
        <dsp:cNvPr id="0" name=""/>
        <dsp:cNvSpPr/>
      </dsp:nvSpPr>
      <dsp:spPr>
        <a:xfrm rot="10800000">
          <a:off x="2042432" y="1844152"/>
          <a:ext cx="233517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112487" y="1898786"/>
        <a:ext cx="163462" cy="163903"/>
      </dsp:txXfrm>
    </dsp:sp>
    <dsp:sp modelId="{109C2627-E925-4B9E-AC03-10E872964E6B}">
      <dsp:nvSpPr>
        <dsp:cNvPr id="0" name=""/>
        <dsp:cNvSpPr/>
      </dsp:nvSpPr>
      <dsp:spPr>
        <a:xfrm>
          <a:off x="7986" y="1464833"/>
          <a:ext cx="1924296" cy="103180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Англичане были вынуждены вызывать новые войсковые части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207" y="1495054"/>
        <a:ext cx="1863854" cy="9713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417912" y="0"/>
          <a:ext cx="4736339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0" y="763193"/>
          <a:ext cx="1671649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начались военные действия между претендентами                     на трон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9675" y="812868"/>
        <a:ext cx="1572299" cy="918242"/>
      </dsp:txXfrm>
    </dsp:sp>
    <dsp:sp modelId="{53C1E76F-F6FB-4B5D-B011-D0CE55B6AB49}">
      <dsp:nvSpPr>
        <dsp:cNvPr id="0" name=""/>
        <dsp:cNvSpPr/>
      </dsp:nvSpPr>
      <dsp:spPr>
        <a:xfrm>
          <a:off x="1950257" y="763193"/>
          <a:ext cx="1671649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1880 году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Абдурахман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нанёс сокрушительный удар войскам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Аюбхана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99932" y="812868"/>
        <a:ext cx="1572299" cy="918242"/>
      </dsp:txXfrm>
    </dsp:sp>
    <dsp:sp modelId="{06DD3DE3-ADE4-4C24-AA80-1DF30AB33F11}">
      <dsp:nvSpPr>
        <dsp:cNvPr id="0" name=""/>
        <dsp:cNvSpPr/>
      </dsp:nvSpPr>
      <dsp:spPr>
        <a:xfrm>
          <a:off x="3900514" y="763193"/>
          <a:ext cx="1671649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Аюбхан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 вынужден бежать за границу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50189" y="812868"/>
        <a:ext cx="1572299" cy="9182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69706" y="866"/>
          <a:ext cx="3610476" cy="64120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31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30006" y="866"/>
        <a:ext cx="3450176" cy="641202"/>
      </dsp:txXfrm>
    </dsp:sp>
    <dsp:sp modelId="{0695C490-E4F3-44F9-95D3-DCB4ADA8C6F8}">
      <dsp:nvSpPr>
        <dsp:cNvPr id="0" name=""/>
        <dsp:cNvSpPr/>
      </dsp:nvSpPr>
      <dsp:spPr>
        <a:xfrm>
          <a:off x="749105" y="866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86432" y="845385"/>
          <a:ext cx="3540144" cy="572157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Составьте тесты по теме (7)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29471" y="845385"/>
        <a:ext cx="3397105" cy="572157"/>
      </dsp:txXfrm>
    </dsp:sp>
    <dsp:sp modelId="{0A426044-E8F7-487B-91EF-34DFC983F853}">
      <dsp:nvSpPr>
        <dsp:cNvPr id="0" name=""/>
        <dsp:cNvSpPr/>
      </dsp:nvSpPr>
      <dsp:spPr>
        <a:xfrm>
          <a:off x="766688" y="833471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22300" y="1571634"/>
          <a:ext cx="3676187" cy="773918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Найдите дополнительный материал на тему: «</a:t>
          </a:r>
          <a:r>
            <a:rPr lang="ru-RU" sz="1800" kern="120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Культура Афганистана»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15779" y="1571634"/>
        <a:ext cx="3482708" cy="773918"/>
      </dsp:txXfrm>
    </dsp:sp>
    <dsp:sp modelId="{0CB44D7F-0C66-4497-B9EB-5134FE96849A}">
      <dsp:nvSpPr>
        <dsp:cNvPr id="0" name=""/>
        <dsp:cNvSpPr/>
      </dsp:nvSpPr>
      <dsp:spPr>
        <a:xfrm>
          <a:off x="732677" y="1732435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2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23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5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47477" y="830769"/>
            <a:ext cx="3542469" cy="25173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Афганистан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в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конце</a:t>
            </a:r>
            <a:endParaRPr lang="en-US" sz="2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XIX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–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начале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веков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1879" y="1477168"/>
            <a:ext cx="280392" cy="10001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6" name="Picture 2" descr="Афганистан: общие сведения и достопримечатель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4171" y="1262854"/>
            <a:ext cx="1502528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Обязательство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60375" y="576015"/>
            <a:ext cx="1990722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2165345" y="576015"/>
            <a:ext cx="3429024" cy="2544225"/>
          </a:xfrm>
          <a:prstGeom prst="fram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Взамен Афганистан взял обязательство                               не устанавливать дипломатические связи                ни с одной иностранной страной, кроме Англии                                   и английской Индии.</a:t>
            </a:r>
          </a:p>
          <a:p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сохранял суверенитет лишь                          во внутренней политике.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2658" name="Picture 2" descr="https://studref.com/htm/img/9/7034/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4"/>
            <a:ext cx="1866894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Поход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Аюбхана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522403" y="619913"/>
          <a:ext cx="407196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MohammadAyoubKh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 descr="C:\Users\Вилена\Desktop\MohammadAyoubKha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3"/>
            <a:ext cx="1366828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Конец войны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576015"/>
            <a:ext cx="2857520" cy="254422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Эти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новые силы заставили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Аюбхана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отступить в Герат.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из-за сильного столкновения с местным населением англичане были вынуждены покинуть Кандагар.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Таким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образом, Вторая англо-афганская война закончилась поражением Англии.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C:\Users\Вилена\Desktop\2 англо афганская вой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581274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Внутренние конфликты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Правление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Абдурахмана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Афганистане установилась полная власть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Абдурахмана</a:t>
            </a: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За время его правления (1880-1901) Афганистан попал в очень тяжёлое социально-экономическое положение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Войны с Англией выбили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афганистан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 колеи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Кабул и другие города были превращены в руины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Abdur Rahman Khan &quot;The Iron Amir&quot; - 1880-19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48491"/>
            <a:ext cx="1938332" cy="2571751"/>
          </a:xfrm>
          <a:prstGeom prst="rect">
            <a:avLst/>
          </a:prstGeom>
          <a:noFill/>
        </p:spPr>
      </p:pic>
      <p:sp>
        <p:nvSpPr>
          <p:cNvPr id="12" name="Стрелка вправо 11"/>
          <p:cNvSpPr/>
          <p:nvPr/>
        </p:nvSpPr>
        <p:spPr>
          <a:xfrm>
            <a:off x="2165345" y="691350"/>
            <a:ext cx="428628" cy="28575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165345" y="1405730"/>
            <a:ext cx="428628" cy="28575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165345" y="2048672"/>
            <a:ext cx="428628" cy="28575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165345" y="2691614"/>
            <a:ext cx="428628" cy="285752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Политика эмира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888685">
            <a:off x="808020" y="678054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21552" y="1262854"/>
            <a:ext cx="1509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Афганский эмир ввёл в управление страной «закрытую» политику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1951031" y="695414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617603" y="1262854"/>
            <a:ext cx="13573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запрещён въезд иностранцев, особенно европейцев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4802925">
            <a:off x="3974321" y="681086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527797" y="1262854"/>
            <a:ext cx="17093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Эмир вёл борьбу      за объединение страны                                 в политическом отношении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93775" y="2463183"/>
            <a:ext cx="41434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 образован административный полицейский аппарат управления, улучшавший поступление налогов в казну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400000">
            <a:off x="2210154" y="1364984"/>
            <a:ext cx="1910645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Безопасность караванных путей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5"/>
            <a:ext cx="723886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Была обеспечена безопасность караванных путей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Разбойников стали жестоко наказывать. Их сажали    в железные клетки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Вешали на столбах возле дорог, в результате они умирали от голода и жажды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Абдурахмана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17735" y="619912"/>
            <a:ext cx="3376634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Чтобы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привлечь религиозных деятелей на свою сторону,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назначил им пособия.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Земли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вакфа частично были переданы государству.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внедрены единая денежная единица, единые меры веса                       и длины.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Благодаря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этим мерам в стране оживилась торговля, производство    и кустарный промысел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5575" y="2874022"/>
            <a:ext cx="20621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Эмир </a:t>
            </a:r>
            <a:r>
              <a:rPr lang="ru-RU" sz="10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https://pics.livejournal.com/rus_turk/pic/0018b32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062160" cy="22541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Соглашение </a:t>
            </a:r>
            <a:r>
              <a:rPr lang="ru-RU" sz="24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Дюранд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094039" y="576016"/>
            <a:ext cx="2571768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2379659" y="576016"/>
            <a:ext cx="3286148" cy="2544226"/>
          </a:xfrm>
          <a:prstGeom prst="cube">
            <a:avLst>
              <a:gd name="adj" fmla="val 12292"/>
            </a:avLst>
          </a:prstGeom>
          <a:solidFill>
            <a:schemeClr val="bg1"/>
          </a:solidFill>
          <a:ln>
            <a:solidFill>
              <a:schemeClr val="accent1"/>
            </a:solidFill>
          </a:ln>
          <a:effectLst/>
          <a:scene3d>
            <a:camera prst="perspectiveRigh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Международное положение Афганистана       в конце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начале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полностью зависело от взаимоотношений России                                                   и Англии.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Эмир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этой сложной ситуации воспользовался разногласиями двух крупных государств.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i1.wp.com/shirshov-lib.ru/wp-content/uploads/2019/03/%D0%90%D0%BD%D0%B3%D0%BB%D0%B8%D1%87%D0%B0%D0%BD%D0%B5-%D0%B2-%D0%90%D1%84%D0%B3%D0%B0%D0%BD%D0%B5.jpg?resize=1200%2C79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15264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Границы государства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1163" y="576016"/>
            <a:ext cx="264320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1951031" y="1191416"/>
            <a:ext cx="1785950" cy="1357322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севере он расширил территорию государства до Амударьи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абличка 12"/>
          <p:cNvSpPr/>
          <p:nvPr/>
        </p:nvSpPr>
        <p:spPr>
          <a:xfrm>
            <a:off x="3736981" y="1655763"/>
            <a:ext cx="1857388" cy="1357322"/>
          </a:xfrm>
          <a:prstGeom prst="plaqu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1887 году          в местах, где проживали туркмены, была определена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афгано-русская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граница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155575" y="762788"/>
            <a:ext cx="1795456" cy="14287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итоге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укрепил своё политическое положение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69" y="576016"/>
            <a:ext cx="4643472" cy="32964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Столкновение Англии и России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76" y="1048540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Вторая Англо-афганская война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75" y="1477168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Внутренние конфликты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70" y="1905796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Соглашение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Дюранд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273" y="2334424"/>
            <a:ext cx="4643473" cy="35719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Период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Хабибуллыхана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273" y="2763052"/>
            <a:ext cx="4643473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Просвещение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Объединение племён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91350"/>
            <a:ext cx="2857520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2022469" y="668338"/>
            <a:ext cx="3521552" cy="2451904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indent="360363"/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 объединение вокруг своего государства афганских племён, проживающих на юге –                          на берегах реки Инд, но с 1849 года подчиняющихся англичанам.</a:t>
            </a:r>
          </a:p>
          <a:p>
            <a:pPr indent="360363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Эмир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объявил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себя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их «духовным покровителем»                             и  призывал к борьбе против англичан, что могло привести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войне с Англией.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Афганистан в геополитике России и Британии конца XIX и начала XX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038" y="971972"/>
            <a:ext cx="1714512" cy="1666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Племена на юге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172491" y="971972"/>
            <a:ext cx="3643338" cy="1770516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1893 году был вынужден заключить соглашение, согласно которому территории афганских племён                              на юге Афганистана оставались                          за англичанами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5730" name="Picture 2" descr="https://www.kunstkamera.ru/images/encyclopedia/blijniy_i_sredniy_vostok/naselenie/naselenie_irana_afganistana/4494-14.jpg"/>
          <p:cNvPicPr>
            <a:picLocks noChangeAspect="1" noChangeArrowheads="1"/>
          </p:cNvPicPr>
          <p:nvPr/>
        </p:nvPicPr>
        <p:blipFill>
          <a:blip r:embed="rId2"/>
          <a:srcRect b="8333"/>
          <a:stretch>
            <a:fillRect/>
          </a:stretch>
        </p:blipFill>
        <p:spPr bwMode="auto">
          <a:xfrm>
            <a:off x="3808419" y="619912"/>
            <a:ext cx="178595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Бунт афганцев-горцев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22536" y="691350"/>
            <a:ext cx="3071833" cy="2428892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Англичане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отправили войска на согласованную линию – линию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Дюранд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названную в честь представителя англичан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Дюранда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который вёл переговоры.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ответ на это афганцы-горцы подняли бунт.</a:t>
            </a:r>
          </a:p>
        </p:txBody>
      </p:sp>
      <p:sp>
        <p:nvSpPr>
          <p:cNvPr id="586754" name="AutoShape 2" descr="Скандал в отношении линии Дюранда набирает обороты | Центр Льва Гумилё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6755" name="Picture 3" descr="C:\Users\Вилена\Desktop\дюранд ли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91350"/>
            <a:ext cx="2366960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Период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Хабибуллыхана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626237" y="712774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204335" y="699083"/>
            <a:ext cx="25327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1901 году умер </a:t>
            </a:r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Абдурахман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1646653">
            <a:off x="1592546" y="1977233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095150" y="2004490"/>
            <a:ext cx="2427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 пытался установить торговые отношения                                с Россией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1632831" y="1283246"/>
            <a:ext cx="57150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204335" y="1119978"/>
            <a:ext cx="3461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Вместо него эмиром стал его сын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Хабибулла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который, следуя курсу отца, вёл политику объединения афганцев, продолжая борьбу против англичан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AutoShape 2" descr="Хабибулла-хан — Энциклопедия «Вокруг света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9" name="Picture 3" descr="C:\Users\Вилена\Desktop\unname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52537"/>
            <a:ext cx="1295390" cy="1567573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55576" y="2650822"/>
            <a:ext cx="29384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ответ Англия применила политику экономической блокады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569590" y="2307259"/>
            <a:ext cx="401372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Требования ИНК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576016"/>
            <a:ext cx="2295522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522403" y="576016"/>
            <a:ext cx="4071966" cy="2544226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Одновременно Англия предложила Афганистану заключить соглашение,                       по которому вводился контроль Англии над внешней торговлей, давалось согласие англичанам на постройку                                  в стране железной дороги, разрешение                          на свободный въезд-выезд английских граждан в Афганистан.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Зона интересов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165081" y="619912"/>
            <a:ext cx="5429288" cy="2500330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60363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1907 году было подписано соглашение, в котором были учтены эти вопросы.</a:t>
            </a:r>
          </a:p>
          <a:p>
            <a:pPr indent="360363"/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Афганистан был объявлен зоной интересов Англии,               а России были отданы только торговые права.</a:t>
            </a:r>
          </a:p>
          <a:p>
            <a:pPr indent="360363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Афганистан оставался отсталым государством, не имевшим собственной промышленности.</a:t>
            </a:r>
          </a:p>
          <a:p>
            <a:pPr indent="360363"/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Налоги взимались не деньгами, а товаром. 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155575" y="834226"/>
            <a:ext cx="3000396" cy="157163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Несмотря на тяжёлые условия, Афганистан не был оторван от внешнего мира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Лента лицом вверх 21"/>
          <p:cNvSpPr/>
          <p:nvPr/>
        </p:nvSpPr>
        <p:spPr>
          <a:xfrm>
            <a:off x="2665411" y="518529"/>
            <a:ext cx="2900386" cy="1285884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Афганистане появилось движение республиканцев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2379659" y="1905796"/>
            <a:ext cx="2828947" cy="121444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Сторонники этого движения назывались </a:t>
            </a:r>
            <a:r>
              <a:rPr lang="ru-RU" sz="12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младоафганцы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Идеи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младоафганцев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65081" y="548474"/>
            <a:ext cx="5214974" cy="2571768"/>
          </a:xfrm>
          <a:prstGeom prst="verticalScroll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продвигали идеи развития образования, культуры, науки и техники, требовали принятия конституции                и превращения Афганистана в конституционную монархию.</a:t>
            </a:r>
          </a:p>
          <a:p>
            <a:pPr algn="ctr">
              <a:spcBef>
                <a:spcPts val="1200"/>
              </a:spcBef>
            </a:pP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Младоафганцы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придерживались передовых взглядов     в вопросах по отмене товарного налога, выплат внутренних пошлин, равноправия племён и многое другое.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Мухаммад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Тарзи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Вторая Балканская война | История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213343">
            <a:off x="3663880" y="981876"/>
            <a:ext cx="574834" cy="347566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573384">
            <a:off x="1534198" y="930899"/>
            <a:ext cx="555859" cy="376541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5" y="817484"/>
            <a:ext cx="1509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Идеолог                    и вдохновитель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младоафганцев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37047" y="602197"/>
            <a:ext cx="13573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родственником эмира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Хабибуллы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Аманулы-хана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 которого реформисты возлагали большие надежды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2671070" y="1971574"/>
            <a:ext cx="388064" cy="399383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079525" y="2365298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Редактор газеты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Сирож-ул-ахбори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афгония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(Светило новостей Афганистана)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Mahmud Tarzi in 1920-cropp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Вилена\Desktop\274px-Mahmud_Tarzi_in_1920-cropp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782" y="602197"/>
            <a:ext cx="1342843" cy="1303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О ком речь?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1829879" y="691350"/>
            <a:ext cx="978408" cy="484632"/>
          </a:xfrm>
          <a:prstGeom prst="notchedRight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1829879" y="1477168"/>
            <a:ext cx="978408" cy="4846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1829879" y="2416874"/>
            <a:ext cx="978408" cy="484632"/>
          </a:xfrm>
          <a:prstGeom prst="notchedRightArrow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08287" y="691350"/>
            <a:ext cx="2951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1879 году 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Гандамаке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заключил договор с Англией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08287" y="1334292"/>
            <a:ext cx="25226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нём Афганистан фактически потерял независимость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08287" y="2416874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Кабуле вспыхнуло восстание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Barak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143826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3619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Англия и Россия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624492" y="710903"/>
            <a:ext cx="405502" cy="230480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624491" y="1442923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29993" y="477036"/>
            <a:ext cx="2516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70-е годы Афганистан стал страной, ставшей причиной раздора между Россией          и Англией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4" descr="Сражение русских войск генерала Комарова с афганцами 1885 года у реки Кушка  | КУЛЬТУРНЫЙ ЛАНДШАФ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477036"/>
            <a:ext cx="2366960" cy="2644680"/>
          </a:xfrm>
          <a:prstGeom prst="rect">
            <a:avLst/>
          </a:prstGeom>
          <a:noFill/>
        </p:spPr>
      </p:pic>
      <p:sp>
        <p:nvSpPr>
          <p:cNvPr id="10" name="Стрелка вправо 9"/>
          <p:cNvSpPr/>
          <p:nvPr/>
        </p:nvSpPr>
        <p:spPr>
          <a:xfrm rot="8534141">
            <a:off x="1833879" y="2003716"/>
            <a:ext cx="644634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78305" y="1308034"/>
            <a:ext cx="2681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 начала концентрировать войска на границе Афганистана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2624491" y="1967606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3078305" y="1769699"/>
            <a:ext cx="2681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Афганский эмир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Шералихан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отправил посла в Россию           с просьбой о помощи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624491" y="2560380"/>
            <a:ext cx="405502" cy="211365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078305" y="2416030"/>
            <a:ext cx="24288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ответ Россия разместила вблизи границы небольшую воинскую часть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Работа с картой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19912"/>
            <a:ext cx="2928958" cy="2500330"/>
          </a:xfrm>
          <a:solidFill>
            <a:srgbClr val="FFFFFF"/>
          </a:solidFill>
        </p:spPr>
        <p:txBody>
          <a:bodyPr anchor="ctr">
            <a:noAutofit/>
          </a:bodyPr>
          <a:lstStyle/>
          <a:p>
            <a:pPr marL="107950" indent="0"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Какое государство изображёно на карте?</a:t>
            </a:r>
          </a:p>
          <a:p>
            <a:pPr marL="10795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С какими государствами оно граничило?</a:t>
            </a:r>
          </a:p>
          <a:p>
            <a:pPr marL="10795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Напишите отличительные черты  в политическом и экономическом развитии данного государства?</a:t>
            </a:r>
          </a:p>
          <a:p>
            <a:pPr marL="107950" indent="0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Перечислите ключевые термины, связанные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этим государством.</a:t>
            </a:r>
            <a:endParaRPr lang="ru-RU" sz="1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0610" name="AutoShape 2" descr="Фла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2" name="AutoShape 2" descr="Королевство Серб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12928387">
            <a:off x="2012762" y="1789935"/>
            <a:ext cx="652462" cy="2093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AutoShape 2" descr="Afghanistan on the globe (Afghanistan centered)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Вилена\Desktop\Afghanistan_on_the_globe_(Afghanistan_centered)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47" y="619912"/>
            <a:ext cx="1535915" cy="1406780"/>
          </a:xfrm>
          <a:prstGeom prst="rect">
            <a:avLst/>
          </a:prstGeom>
          <a:noFill/>
        </p:spPr>
      </p:pic>
      <p:pic>
        <p:nvPicPr>
          <p:cNvPr id="2053" name="Picture 5" descr="Контурная карта Афганистана Иллюстрация штока - иллюстрации насчитывающей  афганистана, контурная: 7727356"/>
          <p:cNvPicPr>
            <a:picLocks noChangeAspect="1" noChangeArrowheads="1"/>
          </p:cNvPicPr>
          <p:nvPr/>
        </p:nvPicPr>
        <p:blipFill>
          <a:blip r:embed="rId3"/>
          <a:srcRect r="5226"/>
          <a:stretch>
            <a:fillRect/>
          </a:stretch>
        </p:blipFill>
        <p:spPr bwMode="auto">
          <a:xfrm>
            <a:off x="155575" y="2025872"/>
            <a:ext cx="1295390" cy="1094369"/>
          </a:xfrm>
          <a:prstGeom prst="rect">
            <a:avLst/>
          </a:prstGeom>
          <a:noFill/>
        </p:spPr>
      </p:pic>
      <p:sp>
        <p:nvSpPr>
          <p:cNvPr id="12" name="Стрелка вправо с вырезом 11"/>
          <p:cNvSpPr/>
          <p:nvPr/>
        </p:nvSpPr>
        <p:spPr>
          <a:xfrm rot="10069437">
            <a:off x="1537139" y="2400878"/>
            <a:ext cx="652462" cy="209332"/>
          </a:xfrm>
          <a:prstGeom prst="notched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262986"/>
            <a:ext cx="928694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Миссия Столетова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9791" y="548474"/>
            <a:ext cx="1643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Кабул была отправлена консульская миссия во главе     с полковником Столетовым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8352" y="1834358"/>
            <a:ext cx="22860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Россия не отважилась       на другие действия из-за проблемы полного подчинения Средней Азии и приближавшейся   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Русско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турецкой войны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1162664">
            <a:off x="2103608" y="1156329"/>
            <a:ext cx="1290283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487334">
            <a:off x="2104305" y="2153041"/>
            <a:ext cx="1208517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794" name="Picture 2" descr="Вершина Столетова. В жизни каждого человека есть своя… | by  Владимиро-Суздальский музей-заповедник | Medi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548472"/>
            <a:ext cx="1714513" cy="2571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Вторая Англо-афганская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1" cy="2000264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1878 году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Шералихан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отказался 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принятия           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Кабуле английской миссии.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стало предлогом для Англии начать захватническую войну против Афганистана.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Начались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военные действия против Афганистана.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https://cdni.rt.com/russian/images/2019.04/original/5cc0527418356102418b45d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76015"/>
            <a:ext cx="2438398" cy="256564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Британская колониальная армия, 1890</a:t>
            </a:r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Договор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Якубхана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1" y="477036"/>
            <a:ext cx="4379922" cy="1285885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 смерти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Шералихана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занявший трон его сын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Якубхан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          в 1879 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Гандамаке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заключил договор с Англией,  согласно которому Афганистан фактически потерял независимость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808023" y="1762921"/>
            <a:ext cx="4951427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Кабуле открылась английская резиденция. Её задачей был контроль над действиями афганского эмира и над расходованием кредитов, отправляемых из Англии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8" name="Picture 4" descr="Yaqub_Khan.thumb.jpg.eed9b91f5e9fb500509"/>
          <p:cNvPicPr>
            <a:picLocks noChangeAspect="1" noChangeArrowheads="1"/>
          </p:cNvPicPr>
          <p:nvPr/>
        </p:nvPicPr>
        <p:blipFill>
          <a:blip r:embed="rId2"/>
          <a:srcRect b="5882"/>
          <a:stretch>
            <a:fillRect/>
          </a:stretch>
        </p:blipFill>
        <p:spPr bwMode="auto">
          <a:xfrm>
            <a:off x="4308485" y="548474"/>
            <a:ext cx="1357322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Восстание в Кабуле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379659" y="691351"/>
          <a:ext cx="3214710" cy="242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http://istorja.ru/uploads/monthly_2019_07/Maiwand.thumb.jpg.8e079f5ab7714e1b09faa513ea1afcc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91351"/>
            <a:ext cx="2081208" cy="23574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Эмир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Абдурахман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808155" y="619912"/>
          <a:ext cx="3857652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698" name="Picture 2" descr="Abdur Rahman Khan &quot;The Iron Amir&quot; - 1880-19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5081" y="702750"/>
            <a:ext cx="1522403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Зоны влияния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1866894" cy="2544225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Англичане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были вынуждены начать переговоры        с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Абдурахманом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3736981" y="910526"/>
            <a:ext cx="571504" cy="223890"/>
          </a:xfrm>
          <a:prstGeom prst="striped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3736981" y="2259154"/>
            <a:ext cx="571504" cy="209503"/>
          </a:xfrm>
          <a:prstGeom prst="stripedRightArrow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237046" y="762788"/>
            <a:ext cx="1357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Кабул был сдан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Абдурахману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37046" y="2048673"/>
            <a:ext cx="1357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Кандагар остался в зоне влияния Англии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7" name="Picture 5" descr="Мусульманская архитектура Афганистана. Кандагар. Гравюра XIX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2469" y="1857059"/>
            <a:ext cx="1616617" cy="1223196"/>
          </a:xfrm>
          <a:prstGeom prst="rect">
            <a:avLst/>
          </a:prstGeom>
          <a:noFill/>
        </p:spPr>
      </p:pic>
      <p:pic>
        <p:nvPicPr>
          <p:cNvPr id="28679" name="Picture 7" descr="http://lubovbezusl.ru/_pu/42/771375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2469" y="508666"/>
            <a:ext cx="1616617" cy="1205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73432d6b9134a68fa27943c52cbca7bf8134725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157813</TotalTime>
  <Words>1089</Words>
  <Application>Microsoft Office PowerPoint</Application>
  <PresentationFormat>Произвольный</PresentationFormat>
  <Paragraphs>143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31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Англия и Россия </vt:lpstr>
      <vt:lpstr>Миссия Столетова</vt:lpstr>
      <vt:lpstr>Вторая Англо-афганская война</vt:lpstr>
      <vt:lpstr>Договор Якубхана</vt:lpstr>
      <vt:lpstr>Восстание в Кабуле</vt:lpstr>
      <vt:lpstr>Эмир Абдурахман</vt:lpstr>
      <vt:lpstr>Зоны влияния</vt:lpstr>
      <vt:lpstr>Обязательство </vt:lpstr>
      <vt:lpstr> Поход Аюбхана</vt:lpstr>
      <vt:lpstr>Конец войны</vt:lpstr>
      <vt:lpstr>Внутренние конфликты</vt:lpstr>
      <vt:lpstr>Правление Абдурахмана</vt:lpstr>
      <vt:lpstr>Политика эмира</vt:lpstr>
      <vt:lpstr>Безопасность караванных путей </vt:lpstr>
      <vt:lpstr>Деятельность Абдурахмана</vt:lpstr>
      <vt:lpstr>Соглашение Дюранд</vt:lpstr>
      <vt:lpstr>Границы государства</vt:lpstr>
      <vt:lpstr>Объединение племён</vt:lpstr>
      <vt:lpstr>Племена на юге </vt:lpstr>
      <vt:lpstr>Бунт афганцев-горцев </vt:lpstr>
      <vt:lpstr>Период Хабибуллыхана</vt:lpstr>
      <vt:lpstr>Требования ИНК</vt:lpstr>
      <vt:lpstr>Зона интересов </vt:lpstr>
      <vt:lpstr>Просвещение </vt:lpstr>
      <vt:lpstr>Идеи младоафганцев </vt:lpstr>
      <vt:lpstr>Мухаммад Тарзи</vt:lpstr>
      <vt:lpstr>  О ком речь?</vt:lpstr>
      <vt:lpstr>Работа с картой </vt:lpstr>
      <vt:lpstr> ЗАДАНИЯ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2154</cp:revision>
  <dcterms:created xsi:type="dcterms:W3CDTF">2014-10-08T23:03:32Z</dcterms:created>
  <dcterms:modified xsi:type="dcterms:W3CDTF">2020-12-11T06:04:27Z</dcterms:modified>
</cp:coreProperties>
</file>