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5"/>
  </p:notesMasterIdLst>
  <p:sldIdLst>
    <p:sldId id="1356" r:id="rId10"/>
    <p:sldId id="1414" r:id="rId11"/>
    <p:sldId id="1486" r:id="rId12"/>
    <p:sldId id="1415" r:id="rId13"/>
    <p:sldId id="1492" r:id="rId14"/>
    <p:sldId id="1500" r:id="rId15"/>
    <p:sldId id="1448" r:id="rId16"/>
    <p:sldId id="1501" r:id="rId17"/>
    <p:sldId id="1474" r:id="rId18"/>
    <p:sldId id="1475" r:id="rId19"/>
    <p:sldId id="1493" r:id="rId20"/>
    <p:sldId id="1449" r:id="rId21"/>
    <p:sldId id="1508" r:id="rId22"/>
    <p:sldId id="1509" r:id="rId23"/>
    <p:sldId id="1417" r:id="rId24"/>
    <p:sldId id="1510" r:id="rId25"/>
    <p:sldId id="1468" r:id="rId26"/>
    <p:sldId id="1494" r:id="rId27"/>
    <p:sldId id="1502" r:id="rId28"/>
    <p:sldId id="1511" r:id="rId29"/>
    <p:sldId id="1512" r:id="rId30"/>
    <p:sldId id="1503" r:id="rId31"/>
    <p:sldId id="1495" r:id="rId32"/>
    <p:sldId id="1476" r:id="rId33"/>
    <p:sldId id="1477" r:id="rId34"/>
    <p:sldId id="1496" r:id="rId35"/>
    <p:sldId id="1489" r:id="rId36"/>
    <p:sldId id="1513" r:id="rId37"/>
    <p:sldId id="1479" r:id="rId38"/>
    <p:sldId id="1483" r:id="rId39"/>
    <p:sldId id="1504" r:id="rId40"/>
    <p:sldId id="1505" r:id="rId41"/>
    <p:sldId id="1506" r:id="rId42"/>
    <p:sldId id="1499" r:id="rId43"/>
    <p:sldId id="1514" r:id="rId44"/>
  </p:sldIdLst>
  <p:sldSz cx="5759450" cy="3240088"/>
  <p:notesSz cx="6858000" cy="9144000"/>
  <p:custDataLst>
    <p:tags r:id="rId46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492"/>
            <p14:sldId id="1500"/>
            <p14:sldId id="1448"/>
            <p14:sldId id="1501"/>
            <p14:sldId id="1474"/>
            <p14:sldId id="1475"/>
            <p14:sldId id="1493"/>
            <p14:sldId id="1449"/>
            <p14:sldId id="1508"/>
            <p14:sldId id="1509"/>
            <p14:sldId id="1417"/>
            <p14:sldId id="1510"/>
            <p14:sldId id="1468"/>
            <p14:sldId id="1494"/>
            <p14:sldId id="1502"/>
            <p14:sldId id="1511"/>
            <p14:sldId id="1512"/>
            <p14:sldId id="1503"/>
            <p14:sldId id="1495"/>
            <p14:sldId id="1476"/>
            <p14:sldId id="1477"/>
            <p14:sldId id="1496"/>
            <p14:sldId id="1489"/>
            <p14:sldId id="1513"/>
            <p14:sldId id="1479"/>
            <p14:sldId id="1483"/>
            <p14:sldId id="1504"/>
            <p14:sldId id="1505"/>
            <p14:sldId id="1506"/>
            <p14:sldId id="1499"/>
            <p14:sldId id="151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327880"/>
    <a:srgbClr val="FFFFFF"/>
    <a:srgbClr val="B2B2B2"/>
    <a:srgbClr val="5F5F5F"/>
    <a:srgbClr val="808080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792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Внутренние </a:t>
          </a:r>
          <a:r>
            <a:rPr lang="ru-RU" sz="1100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социальные противоречия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Внешнее экономическое              и политическое давление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Население страны требовало выдворения             с территории страны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Всех русско-английских инвесторов, господствующих во всех промышленных отраслях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4" custScaleX="155702" custScaleY="152683" custLinFactX="-45274" custLinFactNeighborX="-100000" custLinFactNeighborY="-27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4" custScaleX="161548" custScaleY="154418" custLinFactNeighborX="-1714" custLinFactNeighborY="-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4" custScaleX="147388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4" custScaleX="169862" custScaleY="156122" custLinFactNeighborX="-43220" custLinFactNeighborY="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Тактика пассивного противостояния называлась бестом (право убежища)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пользующимся бестом нельзя было применять меру наказания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Требования демонстрантов: формирование «дома справедливости», изгнание «злых» чиновников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16840" custLinFactNeighborX="9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7647" custLinFactNeighborX="202" custLinFactNeighborY="-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17647" custLinFactNeighborX="-8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X="13370" custLinFactNeighborX="100000" custLinFactNeighborY="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 custLinFactNeighborX="57693" custLinFactNeighborY="6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D91159-2DA8-4BC3-A550-2D5E01CF346A}" type="presOf" srcId="{56FE8D87-39CE-41F1-87D9-392A1C255D46}" destId="{A67FB371-D90D-4BF3-9A8C-F30C7D0BC8DB}" srcOrd="0" destOrd="0" presId="urn:microsoft.com/office/officeart/2005/8/layout/vProcess5"/>
    <dgm:cxn modelId="{30300B2D-C838-4DFE-857C-DB1D638C0D6A}" type="presOf" srcId="{883DE7BE-3C68-4D55-BEC4-B941D7846B48}" destId="{CCE3BA5E-8475-4697-811E-3F644C2E0E6C}" srcOrd="1" destOrd="0" presId="urn:microsoft.com/office/officeart/2005/8/layout/vProcess5"/>
    <dgm:cxn modelId="{6781387C-C071-4990-9B39-29D5A32EACBC}" type="presOf" srcId="{A6EC1901-BC33-4332-B69B-83F8E964FBAF}" destId="{7F9E4E9C-EC7E-4058-B53F-BF0DFB37E027}" srcOrd="0" destOrd="0" presId="urn:microsoft.com/office/officeart/2005/8/layout/vProcess5"/>
    <dgm:cxn modelId="{30ECD25E-6BBB-47BA-A1AA-24ADFDBB59A9}" type="presOf" srcId="{A331B21F-936C-4B3B-9515-78C681043560}" destId="{7A15114F-1CB0-49C7-90DD-8B1B55403AB0}" srcOrd="1" destOrd="0" presId="urn:microsoft.com/office/officeart/2005/8/layout/vProcess5"/>
    <dgm:cxn modelId="{3C673F55-BCD3-46A1-9510-23B8C0F0F2A9}" type="presOf" srcId="{8395FFDA-7526-41ED-A229-953DE6B8F4B1}" destId="{17CF5FD0-0B3A-460E-93AF-F57C5B28AABD}" srcOrd="0" destOrd="0" presId="urn:microsoft.com/office/officeart/2005/8/layout/vProcess5"/>
    <dgm:cxn modelId="{1B3BEF86-3A3E-4E58-A177-17CB330140D0}" type="presOf" srcId="{56FE8D87-39CE-41F1-87D9-392A1C255D46}" destId="{8EAE5B84-9FF0-41CC-BA67-3EDC4D94B65B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6276C601-A2FD-483C-82AE-9A38B3134D03}" type="presOf" srcId="{443CC7DD-02EC-4C49-9134-623D7D6A6DC1}" destId="{937148DB-CF44-443A-9593-2AE3731C77B2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E4093FB7-4E36-4174-B6D0-4B2D429F32DA}" type="presOf" srcId="{883DE7BE-3C68-4D55-BEC4-B941D7846B48}" destId="{C1DB65B5-07D2-4A2F-B23D-A2A308A7475A}" srcOrd="0" destOrd="0" presId="urn:microsoft.com/office/officeart/2005/8/layout/vProcess5"/>
    <dgm:cxn modelId="{25459534-4F14-42B1-B5AB-0C098C3EEFC5}" type="presOf" srcId="{A331B21F-936C-4B3B-9515-78C681043560}" destId="{E214CC58-8EB2-4CA5-8D9F-CCA16F0276E8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223F5E0E-1817-492D-9351-42351233922D}" type="presParOf" srcId="{17CF5FD0-0B3A-460E-93AF-F57C5B28AABD}" destId="{03305C64-0B5E-4F05-96C1-80CDB5C85C21}" srcOrd="0" destOrd="0" presId="urn:microsoft.com/office/officeart/2005/8/layout/vProcess5"/>
    <dgm:cxn modelId="{3F620A22-8E92-4F82-B0F5-28F837D589C5}" type="presParOf" srcId="{17CF5FD0-0B3A-460E-93AF-F57C5B28AABD}" destId="{A67FB371-D90D-4BF3-9A8C-F30C7D0BC8DB}" srcOrd="1" destOrd="0" presId="urn:microsoft.com/office/officeart/2005/8/layout/vProcess5"/>
    <dgm:cxn modelId="{7BC5F639-687A-438E-8E3C-E54613F78C21}" type="presParOf" srcId="{17CF5FD0-0B3A-460E-93AF-F57C5B28AABD}" destId="{E214CC58-8EB2-4CA5-8D9F-CCA16F0276E8}" srcOrd="2" destOrd="0" presId="urn:microsoft.com/office/officeart/2005/8/layout/vProcess5"/>
    <dgm:cxn modelId="{945E2410-7EBB-4473-9446-9C8FB50DE3F4}" type="presParOf" srcId="{17CF5FD0-0B3A-460E-93AF-F57C5B28AABD}" destId="{C1DB65B5-07D2-4A2F-B23D-A2A308A7475A}" srcOrd="3" destOrd="0" presId="urn:microsoft.com/office/officeart/2005/8/layout/vProcess5"/>
    <dgm:cxn modelId="{563CD01F-CB3F-4B97-9101-E52CF5793DD4}" type="presParOf" srcId="{17CF5FD0-0B3A-460E-93AF-F57C5B28AABD}" destId="{7F9E4E9C-EC7E-4058-B53F-BF0DFB37E027}" srcOrd="4" destOrd="0" presId="urn:microsoft.com/office/officeart/2005/8/layout/vProcess5"/>
    <dgm:cxn modelId="{5B64F83C-8143-48EF-80D1-1205F57FFB1B}" type="presParOf" srcId="{17CF5FD0-0B3A-460E-93AF-F57C5B28AABD}" destId="{937148DB-CF44-443A-9593-2AE3731C77B2}" srcOrd="5" destOrd="0" presId="urn:microsoft.com/office/officeart/2005/8/layout/vProcess5"/>
    <dgm:cxn modelId="{3395DC31-F94A-433E-9668-D8A84B140AC0}" type="presParOf" srcId="{17CF5FD0-0B3A-460E-93AF-F57C5B28AABD}" destId="{8EAE5B84-9FF0-41CC-BA67-3EDC4D94B65B}" srcOrd="6" destOrd="0" presId="urn:microsoft.com/office/officeart/2005/8/layout/vProcess5"/>
    <dgm:cxn modelId="{7B61B132-9CD0-4E6B-AA78-A0167D10CD78}" type="presParOf" srcId="{17CF5FD0-0B3A-460E-93AF-F57C5B28AABD}" destId="{7A15114F-1CB0-49C7-90DD-8B1B55403AB0}" srcOrd="7" destOrd="0" presId="urn:microsoft.com/office/officeart/2005/8/layout/vProcess5"/>
    <dgm:cxn modelId="{7595D99A-6065-4A52-98A3-90EE8210325A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20AFB-102C-4763-B5F4-982139AC7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E1C8E-4AE7-4D2B-AC4A-039B85998562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Положением было определено принесение присяги шаха на верность конституции           и законам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F89A34-F54A-4E13-B236-2CB20364D2F6}" type="parTrans" cxnId="{07CF0D8F-9198-4E2C-9BE0-F5741DA4D1B0}">
      <dgm:prSet/>
      <dgm:spPr/>
      <dgm:t>
        <a:bodyPr/>
        <a:lstStyle/>
        <a:p>
          <a:endParaRPr lang="ru-RU"/>
        </a:p>
      </dgm:t>
    </dgm:pt>
    <dgm:pt modelId="{A7D5172E-EC85-4727-BC22-B389824BB148}" type="sibTrans" cxnId="{07CF0D8F-9198-4E2C-9BE0-F5741DA4D1B0}">
      <dgm:prSet/>
      <dgm:spPr/>
      <dgm:t>
        <a:bodyPr/>
        <a:lstStyle/>
        <a:p>
          <a:endParaRPr lang="ru-RU"/>
        </a:p>
      </dgm:t>
    </dgm:pt>
    <dgm:pt modelId="{A84F9D62-AAAD-4EAF-8C52-D88E99580D11}">
      <dgm:prSet phldrT="[Текст]" custT="1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Для контроля соответствия принимаемых законов нормам шариата были назначены пять почтенных религиозных духовников (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улемов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DAF8EED-CA8A-4B3A-8A09-E3D694F81D9A}" type="parTrans" cxnId="{9EF6117C-E37C-471A-81A4-2D5C3329A3AB}">
      <dgm:prSet/>
      <dgm:spPr/>
      <dgm:t>
        <a:bodyPr/>
        <a:lstStyle/>
        <a:p>
          <a:endParaRPr lang="ru-RU"/>
        </a:p>
      </dgm:t>
    </dgm:pt>
    <dgm:pt modelId="{F122F1D6-CE96-4020-B13D-CB9C090A2762}" type="sibTrans" cxnId="{9EF6117C-E37C-471A-81A4-2D5C3329A3AB}">
      <dgm:prSet/>
      <dgm:spPr/>
      <dgm:t>
        <a:bodyPr/>
        <a:lstStyle/>
        <a:p>
          <a:endParaRPr lang="ru-RU"/>
        </a:p>
      </dgm:t>
    </dgm:pt>
    <dgm:pt modelId="{ADB1DBBE-FC30-4CFC-BE9D-8C4412E0A88F}" type="pres">
      <dgm:prSet presAssocID="{7EB20AFB-102C-4763-B5F4-982139AC7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2053B-1713-4719-9DEA-A5FF5048E9DB}" type="pres">
      <dgm:prSet presAssocID="{DABE1C8E-4AE7-4D2B-AC4A-039B85998562}" presName="parentLin" presStyleCnt="0"/>
      <dgm:spPr/>
    </dgm:pt>
    <dgm:pt modelId="{CF3E9110-8600-4476-A854-B4CED807D603}" type="pres">
      <dgm:prSet presAssocID="{DABE1C8E-4AE7-4D2B-AC4A-039B8599856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4116AE2-5CA1-469B-BF48-39A8278E5C1F}" type="pres">
      <dgm:prSet presAssocID="{DABE1C8E-4AE7-4D2B-AC4A-039B859985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65F2E-EFB6-41B8-BB09-8D073F76C2E5}" type="pres">
      <dgm:prSet presAssocID="{DABE1C8E-4AE7-4D2B-AC4A-039B85998562}" presName="negativeSpace" presStyleCnt="0"/>
      <dgm:spPr/>
    </dgm:pt>
    <dgm:pt modelId="{4B203907-E81D-416B-963A-E2B5DC50AFBE}" type="pres">
      <dgm:prSet presAssocID="{DABE1C8E-4AE7-4D2B-AC4A-039B85998562}" presName="childText" presStyleLbl="conFgAcc1" presStyleIdx="0" presStyleCnt="2">
        <dgm:presLayoutVars>
          <dgm:bulletEnabled val="1"/>
        </dgm:presLayoutVars>
      </dgm:prSet>
      <dgm:spPr/>
    </dgm:pt>
    <dgm:pt modelId="{2B8789DE-71C5-44B2-8E49-62484FCED92E}" type="pres">
      <dgm:prSet presAssocID="{A7D5172E-EC85-4727-BC22-B389824BB148}" presName="spaceBetweenRectangles" presStyleCnt="0"/>
      <dgm:spPr/>
    </dgm:pt>
    <dgm:pt modelId="{C56CA6AC-748E-48FC-9CC5-2E73569628BF}" type="pres">
      <dgm:prSet presAssocID="{A84F9D62-AAAD-4EAF-8C52-D88E99580D11}" presName="parentLin" presStyleCnt="0"/>
      <dgm:spPr/>
    </dgm:pt>
    <dgm:pt modelId="{85BB1DFB-2A61-4591-88C9-F0394E3454B1}" type="pres">
      <dgm:prSet presAssocID="{A84F9D62-AAAD-4EAF-8C52-D88E99580D1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AE90D15-FCC9-4EAA-BAE0-5A6EC2D3B714}" type="pres">
      <dgm:prSet presAssocID="{A84F9D62-AAAD-4EAF-8C52-D88E99580D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3878B-E9F4-4078-B5C6-503084BA9FC3}" type="pres">
      <dgm:prSet presAssocID="{A84F9D62-AAAD-4EAF-8C52-D88E99580D11}" presName="negativeSpace" presStyleCnt="0"/>
      <dgm:spPr/>
    </dgm:pt>
    <dgm:pt modelId="{1AD33405-8FF3-4F0D-B70D-CE17346DFBBA}" type="pres">
      <dgm:prSet presAssocID="{A84F9D62-AAAD-4EAF-8C52-D88E99580D1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40A770A-690E-444E-B4A0-B9A9DDFC0B36}" type="presOf" srcId="{A84F9D62-AAAD-4EAF-8C52-D88E99580D11}" destId="{85BB1DFB-2A61-4591-88C9-F0394E3454B1}" srcOrd="0" destOrd="0" presId="urn:microsoft.com/office/officeart/2005/8/layout/list1"/>
    <dgm:cxn modelId="{0DF34ABE-3489-4459-BAAC-D1CC7AB13C8D}" type="presOf" srcId="{DABE1C8E-4AE7-4D2B-AC4A-039B85998562}" destId="{94116AE2-5CA1-469B-BF48-39A8278E5C1F}" srcOrd="1" destOrd="0" presId="urn:microsoft.com/office/officeart/2005/8/layout/list1"/>
    <dgm:cxn modelId="{0ECFE993-DCB3-43B4-B5D8-F57A9CAC5ABF}" type="presOf" srcId="{DABE1C8E-4AE7-4D2B-AC4A-039B85998562}" destId="{CF3E9110-8600-4476-A854-B4CED807D603}" srcOrd="0" destOrd="0" presId="urn:microsoft.com/office/officeart/2005/8/layout/list1"/>
    <dgm:cxn modelId="{B3FD7C7A-C39E-4D13-984F-0D9F27590D32}" type="presOf" srcId="{A84F9D62-AAAD-4EAF-8C52-D88E99580D11}" destId="{2AE90D15-FCC9-4EAA-BAE0-5A6EC2D3B714}" srcOrd="1" destOrd="0" presId="urn:microsoft.com/office/officeart/2005/8/layout/list1"/>
    <dgm:cxn modelId="{D6ED03B8-857F-49F4-9881-57BEA9622C1F}" type="presOf" srcId="{7EB20AFB-102C-4763-B5F4-982139AC7BCF}" destId="{ADB1DBBE-FC30-4CFC-BE9D-8C4412E0A88F}" srcOrd="0" destOrd="0" presId="urn:microsoft.com/office/officeart/2005/8/layout/list1"/>
    <dgm:cxn modelId="{9EF6117C-E37C-471A-81A4-2D5C3329A3AB}" srcId="{7EB20AFB-102C-4763-B5F4-982139AC7BCF}" destId="{A84F9D62-AAAD-4EAF-8C52-D88E99580D11}" srcOrd="1" destOrd="0" parTransId="{ADAF8EED-CA8A-4B3A-8A09-E3D694F81D9A}" sibTransId="{F122F1D6-CE96-4020-B13D-CB9C090A2762}"/>
    <dgm:cxn modelId="{07CF0D8F-9198-4E2C-9BE0-F5741DA4D1B0}" srcId="{7EB20AFB-102C-4763-B5F4-982139AC7BCF}" destId="{DABE1C8E-4AE7-4D2B-AC4A-039B85998562}" srcOrd="0" destOrd="0" parTransId="{E2F89A34-F54A-4E13-B236-2CB20364D2F6}" sibTransId="{A7D5172E-EC85-4727-BC22-B389824BB148}"/>
    <dgm:cxn modelId="{DE12C667-493A-43E0-8301-C1D33E4AEBC7}" type="presParOf" srcId="{ADB1DBBE-FC30-4CFC-BE9D-8C4412E0A88F}" destId="{0742053B-1713-4719-9DEA-A5FF5048E9DB}" srcOrd="0" destOrd="0" presId="urn:microsoft.com/office/officeart/2005/8/layout/list1"/>
    <dgm:cxn modelId="{1932ECAA-4508-4CA0-86BA-26F100A34CAC}" type="presParOf" srcId="{0742053B-1713-4719-9DEA-A5FF5048E9DB}" destId="{CF3E9110-8600-4476-A854-B4CED807D603}" srcOrd="0" destOrd="0" presId="urn:microsoft.com/office/officeart/2005/8/layout/list1"/>
    <dgm:cxn modelId="{B2D0DE83-F00F-4F9A-9649-707FD732DD11}" type="presParOf" srcId="{0742053B-1713-4719-9DEA-A5FF5048E9DB}" destId="{94116AE2-5CA1-469B-BF48-39A8278E5C1F}" srcOrd="1" destOrd="0" presId="urn:microsoft.com/office/officeart/2005/8/layout/list1"/>
    <dgm:cxn modelId="{3BB19888-782B-469E-B8EA-9D83F6D2D0F5}" type="presParOf" srcId="{ADB1DBBE-FC30-4CFC-BE9D-8C4412E0A88F}" destId="{DED65F2E-EFB6-41B8-BB09-8D073F76C2E5}" srcOrd="1" destOrd="0" presId="urn:microsoft.com/office/officeart/2005/8/layout/list1"/>
    <dgm:cxn modelId="{3E9BA32F-A17C-4E9F-8A05-795E38228E77}" type="presParOf" srcId="{ADB1DBBE-FC30-4CFC-BE9D-8C4412E0A88F}" destId="{4B203907-E81D-416B-963A-E2B5DC50AFBE}" srcOrd="2" destOrd="0" presId="urn:microsoft.com/office/officeart/2005/8/layout/list1"/>
    <dgm:cxn modelId="{A6782A1E-7BD6-44B0-90B4-B1DAA020A020}" type="presParOf" srcId="{ADB1DBBE-FC30-4CFC-BE9D-8C4412E0A88F}" destId="{2B8789DE-71C5-44B2-8E49-62484FCED92E}" srcOrd="3" destOrd="0" presId="urn:microsoft.com/office/officeart/2005/8/layout/list1"/>
    <dgm:cxn modelId="{70C1067D-A56C-4320-B77C-337781C1A47B}" type="presParOf" srcId="{ADB1DBBE-FC30-4CFC-BE9D-8C4412E0A88F}" destId="{C56CA6AC-748E-48FC-9CC5-2E73569628BF}" srcOrd="4" destOrd="0" presId="urn:microsoft.com/office/officeart/2005/8/layout/list1"/>
    <dgm:cxn modelId="{E7E10827-592D-4ED7-A279-8B513019127B}" type="presParOf" srcId="{C56CA6AC-748E-48FC-9CC5-2E73569628BF}" destId="{85BB1DFB-2A61-4591-88C9-F0394E3454B1}" srcOrd="0" destOrd="0" presId="urn:microsoft.com/office/officeart/2005/8/layout/list1"/>
    <dgm:cxn modelId="{7A6DCAB1-17F7-40B4-BA2A-82627B9B0E2F}" type="presParOf" srcId="{C56CA6AC-748E-48FC-9CC5-2E73569628BF}" destId="{2AE90D15-FCC9-4EAA-BAE0-5A6EC2D3B714}" srcOrd="1" destOrd="0" presId="urn:microsoft.com/office/officeart/2005/8/layout/list1"/>
    <dgm:cxn modelId="{2345B9E1-F8F5-4CC8-8880-C88A5C552DC8}" type="presParOf" srcId="{ADB1DBBE-FC30-4CFC-BE9D-8C4412E0A88F}" destId="{4483878B-E9F4-4078-B5C6-503084BA9FC3}" srcOrd="5" destOrd="0" presId="urn:microsoft.com/office/officeart/2005/8/layout/list1"/>
    <dgm:cxn modelId="{65CD6942-B0E1-4408-B085-DBB850867BA9}" type="presParOf" srcId="{ADB1DBBE-FC30-4CFC-BE9D-8C4412E0A88F}" destId="{1AD33405-8FF3-4F0D-B70D-CE17346DFBB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598782-9D00-4432-A79B-7E8D4A0F3AB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737FA3-FBB6-4579-B23C-285F16BD8B2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Накануне Первой мировой войны усилилась зависимость Ирана от других государств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DCF4726-89DA-409C-B074-2F7723ED45F5}" type="parTrans" cxnId="{FE73954B-7B3D-4F96-9BEC-F9B951034630}">
      <dgm:prSet/>
      <dgm:spPr/>
      <dgm:t>
        <a:bodyPr/>
        <a:lstStyle/>
        <a:p>
          <a:endParaRPr lang="ru-RU"/>
        </a:p>
      </dgm:t>
    </dgm:pt>
    <dgm:pt modelId="{68468EE8-0D03-4EAC-BEAC-4E51EBCDE00E}" type="sibTrans" cxnId="{FE73954B-7B3D-4F96-9BEC-F9B951034630}">
      <dgm:prSet/>
      <dgm:spPr/>
      <dgm:t>
        <a:bodyPr/>
        <a:lstStyle/>
        <a:p>
          <a:endParaRPr lang="ru-RU"/>
        </a:p>
      </dgm:t>
    </dgm:pt>
    <dgm:pt modelId="{DA6B2B29-B5BF-4C25-9806-60A466D7421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1912 году Иран был вынужден признать Конвенцию 1907 года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о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зонах влияния России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и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2EE9D2C-A4DA-4C2B-A1D2-6DE964A6AAB6}" type="parTrans" cxnId="{0672A93F-D8F8-4A79-AAE3-CEF13D51D22E}">
      <dgm:prSet/>
      <dgm:spPr/>
      <dgm:t>
        <a:bodyPr/>
        <a:lstStyle/>
        <a:p>
          <a:endParaRPr lang="ru-RU"/>
        </a:p>
      </dgm:t>
    </dgm:pt>
    <dgm:pt modelId="{476D2FE1-3335-4BB0-8044-97A9E4D72C5D}" type="sibTrans" cxnId="{0672A93F-D8F8-4A79-AAE3-CEF13D51D22E}">
      <dgm:prSet/>
      <dgm:spPr/>
      <dgm:t>
        <a:bodyPr/>
        <a:lstStyle/>
        <a:p>
          <a:endParaRPr lang="ru-RU"/>
        </a:p>
      </dgm:t>
    </dgm:pt>
    <dgm:pt modelId="{2AA39878-6E18-460E-81E0-D820AA5ED21B}" type="pres">
      <dgm:prSet presAssocID="{8C598782-9D00-4432-A79B-7E8D4A0F3AB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D61D5-3F54-446F-B09B-E1AD28BCBC71}" type="pres">
      <dgm:prSet presAssocID="{8C598782-9D00-4432-A79B-7E8D4A0F3ABD}" presName="divider" presStyleLbl="fgShp" presStyleIdx="0" presStyleCnt="1"/>
      <dgm:spPr>
        <a:solidFill>
          <a:schemeClr val="tx1">
            <a:lumMod val="40000"/>
            <a:lumOff val="60000"/>
          </a:schemeClr>
        </a:solidFill>
      </dgm:spPr>
    </dgm:pt>
    <dgm:pt modelId="{8BF269DD-849D-4681-9C2A-B8F46C9734CA}" type="pres">
      <dgm:prSet presAssocID="{AA737FA3-FBB6-4579-B23C-285F16BD8B23}" presName="downArrow" presStyleLbl="node1" presStyleIdx="0" presStyleCnt="2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</dgm:pt>
    <dgm:pt modelId="{2F5FB58F-1270-4F96-BB13-6BCE6753C6D7}" type="pres">
      <dgm:prSet presAssocID="{AA737FA3-FBB6-4579-B23C-285F16BD8B23}" presName="downArrowText" presStyleLbl="revTx" presStyleIdx="0" presStyleCnt="2" custScaleX="119868" custLinFactNeighborX="1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846B4-637F-4CEF-892F-277FABDF5D79}" type="pres">
      <dgm:prSet presAssocID="{DA6B2B29-B5BF-4C25-9806-60A466D74219}" presName="upArrow" presStyleLbl="node1" presStyleIdx="1" presStyleCnt="2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</dgm:pt>
    <dgm:pt modelId="{D3822403-EB4F-471A-883A-2857248045AF}" type="pres">
      <dgm:prSet presAssocID="{DA6B2B29-B5BF-4C25-9806-60A466D74219}" presName="upArrowText" presStyleLbl="revTx" presStyleIdx="1" presStyleCnt="2" custScaleX="126983" custLinFactNeighborX="-5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2A93F-D8F8-4A79-AAE3-CEF13D51D22E}" srcId="{8C598782-9D00-4432-A79B-7E8D4A0F3ABD}" destId="{DA6B2B29-B5BF-4C25-9806-60A466D74219}" srcOrd="1" destOrd="0" parTransId="{92EE9D2C-A4DA-4C2B-A1D2-6DE964A6AAB6}" sibTransId="{476D2FE1-3335-4BB0-8044-97A9E4D72C5D}"/>
    <dgm:cxn modelId="{FE73954B-7B3D-4F96-9BEC-F9B951034630}" srcId="{8C598782-9D00-4432-A79B-7E8D4A0F3ABD}" destId="{AA737FA3-FBB6-4579-B23C-285F16BD8B23}" srcOrd="0" destOrd="0" parTransId="{5DCF4726-89DA-409C-B074-2F7723ED45F5}" sibTransId="{68468EE8-0D03-4EAC-BEAC-4E51EBCDE00E}"/>
    <dgm:cxn modelId="{B9610813-1591-47F4-ABC8-30559DC6C5CB}" type="presOf" srcId="{8C598782-9D00-4432-A79B-7E8D4A0F3ABD}" destId="{2AA39878-6E18-460E-81E0-D820AA5ED21B}" srcOrd="0" destOrd="0" presId="urn:microsoft.com/office/officeart/2005/8/layout/arrow3"/>
    <dgm:cxn modelId="{FD8E9EB4-E8AF-4AAF-8BE7-886AFD3D5139}" type="presOf" srcId="{DA6B2B29-B5BF-4C25-9806-60A466D74219}" destId="{D3822403-EB4F-471A-883A-2857248045AF}" srcOrd="0" destOrd="0" presId="urn:microsoft.com/office/officeart/2005/8/layout/arrow3"/>
    <dgm:cxn modelId="{3A209BF4-C4CC-41D2-88EA-D7CAA40F0A6F}" type="presOf" srcId="{AA737FA3-FBB6-4579-B23C-285F16BD8B23}" destId="{2F5FB58F-1270-4F96-BB13-6BCE6753C6D7}" srcOrd="0" destOrd="0" presId="urn:microsoft.com/office/officeart/2005/8/layout/arrow3"/>
    <dgm:cxn modelId="{0A3A91A2-3A09-4DC2-AD90-DB7EE9D857A3}" type="presParOf" srcId="{2AA39878-6E18-460E-81E0-D820AA5ED21B}" destId="{857D61D5-3F54-446F-B09B-E1AD28BCBC71}" srcOrd="0" destOrd="0" presId="urn:microsoft.com/office/officeart/2005/8/layout/arrow3"/>
    <dgm:cxn modelId="{55D35830-D58B-4578-8143-CECA6A6A9D23}" type="presParOf" srcId="{2AA39878-6E18-460E-81E0-D820AA5ED21B}" destId="{8BF269DD-849D-4681-9C2A-B8F46C9734CA}" srcOrd="1" destOrd="0" presId="urn:microsoft.com/office/officeart/2005/8/layout/arrow3"/>
    <dgm:cxn modelId="{9BA92FF2-5381-4832-9148-B4B610A54F0A}" type="presParOf" srcId="{2AA39878-6E18-460E-81E0-D820AA5ED21B}" destId="{2F5FB58F-1270-4F96-BB13-6BCE6753C6D7}" srcOrd="2" destOrd="0" presId="urn:microsoft.com/office/officeart/2005/8/layout/arrow3"/>
    <dgm:cxn modelId="{580DFF48-3384-4450-B1B1-32CA0D2A3F21}" type="presParOf" srcId="{2AA39878-6E18-460E-81E0-D820AA5ED21B}" destId="{A34846B4-637F-4CEF-892F-277FABDF5D79}" srcOrd="3" destOrd="0" presId="urn:microsoft.com/office/officeart/2005/8/layout/arrow3"/>
    <dgm:cxn modelId="{700B4926-61A0-4D72-9C84-F75563D8115B}" type="presParOf" srcId="{2AA39878-6E18-460E-81E0-D820AA5ED21B}" destId="{D3822403-EB4F-471A-883A-2857248045AF}" srcOrd="4" destOrd="0" presId="urn:microsoft.com/office/officeart/2005/8/layout/arrow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30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по теме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«Рыбий скелет»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0" y="0"/>
          <a:ext cx="1666717" cy="9806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Внутренние </a:t>
          </a:r>
          <a:r>
            <a:rPr lang="ru-RU" sz="11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социальные противоречия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722" y="28722"/>
        <a:ext cx="1609273" cy="923196"/>
      </dsp:txXfrm>
    </dsp:sp>
    <dsp:sp modelId="{9C7D78F0-7AFC-4387-8F71-4E1EBD8F9526}">
      <dsp:nvSpPr>
        <dsp:cNvPr id="0" name=""/>
        <dsp:cNvSpPr/>
      </dsp:nvSpPr>
      <dsp:spPr>
        <a:xfrm rot="8723">
          <a:off x="1776277" y="360311"/>
          <a:ext cx="263940" cy="26547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776277" y="413305"/>
        <a:ext cx="184758" cy="159284"/>
      </dsp:txXfrm>
    </dsp:sp>
    <dsp:sp modelId="{541E2A69-37B4-465F-A4EE-9F0D476E22C6}">
      <dsp:nvSpPr>
        <dsp:cNvPr id="0" name=""/>
        <dsp:cNvSpPr/>
      </dsp:nvSpPr>
      <dsp:spPr>
        <a:xfrm>
          <a:off x="2164717" y="0"/>
          <a:ext cx="1729296" cy="99178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Внешнее экономическое              и политическое давление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93765" y="29048"/>
        <a:ext cx="1671200" cy="933687"/>
      </dsp:txXfrm>
    </dsp:sp>
    <dsp:sp modelId="{FFCDC096-77B1-45D5-999D-28AD41CFECF6}">
      <dsp:nvSpPr>
        <dsp:cNvPr id="0" name=""/>
        <dsp:cNvSpPr/>
      </dsp:nvSpPr>
      <dsp:spPr>
        <a:xfrm rot="5173415">
          <a:off x="2961921" y="1067064"/>
          <a:ext cx="227812" cy="26547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993934" y="1085968"/>
        <a:ext cx="159284" cy="159468"/>
      </dsp:txXfrm>
    </dsp:sp>
    <dsp:sp modelId="{299B642D-8DE1-4161-9260-12BFAA733F89}">
      <dsp:nvSpPr>
        <dsp:cNvPr id="0" name=""/>
        <dsp:cNvSpPr/>
      </dsp:nvSpPr>
      <dsp:spPr>
        <a:xfrm>
          <a:off x="2334641" y="1420685"/>
          <a:ext cx="1577720" cy="10027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Население страны требовало выдворения             с территории страны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64010" y="1450054"/>
        <a:ext cx="1518982" cy="943990"/>
      </dsp:txXfrm>
    </dsp:sp>
    <dsp:sp modelId="{FE21A452-1F4B-4080-8D60-EA4961106AD2}">
      <dsp:nvSpPr>
        <dsp:cNvPr id="0" name=""/>
        <dsp:cNvSpPr/>
      </dsp:nvSpPr>
      <dsp:spPr>
        <a:xfrm rot="10798883">
          <a:off x="1947380" y="1789650"/>
          <a:ext cx="273664" cy="26547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027022" y="1842731"/>
        <a:ext cx="194022" cy="159284"/>
      </dsp:txXfrm>
    </dsp:sp>
    <dsp:sp modelId="{109C2627-E925-4B9E-AC03-10E872964E6B}">
      <dsp:nvSpPr>
        <dsp:cNvPr id="0" name=""/>
        <dsp:cNvSpPr/>
      </dsp:nvSpPr>
      <dsp:spPr>
        <a:xfrm>
          <a:off x="0" y="1421404"/>
          <a:ext cx="1818293" cy="10027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Всех русско-английских инвесторов, господствующих во всех промышленных отраслях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9369" y="1450773"/>
        <a:ext cx="1759555" cy="943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17273" y="0"/>
          <a:ext cx="3334552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Тактика пассивного противостояния называлась бестом (право убежища)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243" y="21970"/>
        <a:ext cx="2396230" cy="706159"/>
      </dsp:txXfrm>
    </dsp:sp>
    <dsp:sp modelId="{E214CC58-8EB2-4CA5-8D9F-CCA16F0276E8}">
      <dsp:nvSpPr>
        <dsp:cNvPr id="0" name=""/>
        <dsp:cNvSpPr/>
      </dsp:nvSpPr>
      <dsp:spPr>
        <a:xfrm>
          <a:off x="1" y="857255"/>
          <a:ext cx="3357584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пользующимся бестом нельзя было применять меру наказания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1" y="879225"/>
        <a:ext cx="2443782" cy="706159"/>
      </dsp:txXfrm>
    </dsp:sp>
    <dsp:sp modelId="{C1DB65B5-07D2-4A2F-B23D-A2A308A7475A}">
      <dsp:nvSpPr>
        <dsp:cNvPr id="0" name=""/>
        <dsp:cNvSpPr/>
      </dsp:nvSpPr>
      <dsp:spPr>
        <a:xfrm>
          <a:off x="0" y="1750231"/>
          <a:ext cx="3357584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Требования демонстрантов: формирование «дома справедливости», изгнание «злых» чиновников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1772201"/>
        <a:ext cx="2443782" cy="706159"/>
      </dsp:txXfrm>
    </dsp:sp>
    <dsp:sp modelId="{7F9E4E9C-EC7E-4058-B53F-BF0DFB37E027}">
      <dsp:nvSpPr>
        <dsp:cNvPr id="0" name=""/>
        <dsp:cNvSpPr/>
      </dsp:nvSpPr>
      <dsp:spPr>
        <a:xfrm>
          <a:off x="2870021" y="571506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979723" y="571506"/>
        <a:ext cx="268160" cy="366892"/>
      </dsp:txXfrm>
    </dsp:sp>
    <dsp:sp modelId="{937148DB-CF44-443A-9593-2AE3731C77B2}">
      <dsp:nvSpPr>
        <dsp:cNvPr id="0" name=""/>
        <dsp:cNvSpPr/>
      </dsp:nvSpPr>
      <dsp:spPr>
        <a:xfrm>
          <a:off x="2870021" y="1470782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979723" y="1470782"/>
        <a:ext cx="268160" cy="366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03907-E81D-416B-963A-E2B5DC50AFBE}">
      <dsp:nvSpPr>
        <dsp:cNvPr id="0" name=""/>
        <dsp:cNvSpPr/>
      </dsp:nvSpPr>
      <dsp:spPr>
        <a:xfrm>
          <a:off x="0" y="462889"/>
          <a:ext cx="543879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16AE2-5CA1-469B-BF48-39A8278E5C1F}">
      <dsp:nvSpPr>
        <dsp:cNvPr id="0" name=""/>
        <dsp:cNvSpPr/>
      </dsp:nvSpPr>
      <dsp:spPr>
        <a:xfrm>
          <a:off x="271939" y="34849"/>
          <a:ext cx="3807155" cy="856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Положением было определено принесение присяги шаха на верность конституции           и законам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3729" y="76639"/>
        <a:ext cx="3723575" cy="772500"/>
      </dsp:txXfrm>
    </dsp:sp>
    <dsp:sp modelId="{1AD33405-8FF3-4F0D-B70D-CE17346DFBBA}">
      <dsp:nvSpPr>
        <dsp:cNvPr id="0" name=""/>
        <dsp:cNvSpPr/>
      </dsp:nvSpPr>
      <dsp:spPr>
        <a:xfrm>
          <a:off x="0" y="1778329"/>
          <a:ext cx="543879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90D15-FCC9-4EAA-BAE0-5A6EC2D3B714}">
      <dsp:nvSpPr>
        <dsp:cNvPr id="0" name=""/>
        <dsp:cNvSpPr/>
      </dsp:nvSpPr>
      <dsp:spPr>
        <a:xfrm>
          <a:off x="271939" y="1350289"/>
          <a:ext cx="3807155" cy="8560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901" tIns="0" rIns="14390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Для контроля соответствия принимаемых законов нормам шариата были назначены пять почтенных религиозных духовников (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улемов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3729" y="1392079"/>
        <a:ext cx="3723575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D61D5-3F54-446F-B09B-E1AD28BCBC71}">
      <dsp:nvSpPr>
        <dsp:cNvPr id="0" name=""/>
        <dsp:cNvSpPr/>
      </dsp:nvSpPr>
      <dsp:spPr>
        <a:xfrm rot="21300000">
          <a:off x="12840" y="985450"/>
          <a:ext cx="5413093" cy="530998"/>
        </a:xfrm>
        <a:prstGeom prst="mathMinus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269DD-849D-4681-9C2A-B8F46C9734CA}">
      <dsp:nvSpPr>
        <dsp:cNvPr id="0" name=""/>
        <dsp:cNvSpPr/>
      </dsp:nvSpPr>
      <dsp:spPr>
        <a:xfrm>
          <a:off x="652653" y="125095"/>
          <a:ext cx="1631632" cy="1000760"/>
        </a:xfrm>
        <a:prstGeom prst="downArrow">
          <a:avLst/>
        </a:prstGeom>
        <a:solidFill>
          <a:schemeClr val="bg1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FB58F-1270-4F96-BB13-6BCE6753C6D7}">
      <dsp:nvSpPr>
        <dsp:cNvPr id="0" name=""/>
        <dsp:cNvSpPr/>
      </dsp:nvSpPr>
      <dsp:spPr>
        <a:xfrm>
          <a:off x="3014230" y="0"/>
          <a:ext cx="2086192" cy="1050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Накануне Первой мировой войны усилилась зависимость Ирана от других государств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014230" y="0"/>
        <a:ext cx="2086192" cy="1050798"/>
      </dsp:txXfrm>
    </dsp:sp>
    <dsp:sp modelId="{A34846B4-637F-4CEF-892F-277FABDF5D79}">
      <dsp:nvSpPr>
        <dsp:cNvPr id="0" name=""/>
        <dsp:cNvSpPr/>
      </dsp:nvSpPr>
      <dsp:spPr>
        <a:xfrm>
          <a:off x="3154489" y="1376045"/>
          <a:ext cx="1631632" cy="1000760"/>
        </a:xfrm>
        <a:prstGeom prst="upArrow">
          <a:avLst/>
        </a:prstGeom>
        <a:solidFill>
          <a:schemeClr val="bg1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22403-EB4F-471A-883A-2857248045AF}">
      <dsp:nvSpPr>
        <dsp:cNvPr id="0" name=""/>
        <dsp:cNvSpPr/>
      </dsp:nvSpPr>
      <dsp:spPr>
        <a:xfrm>
          <a:off x="491900" y="1451101"/>
          <a:ext cx="2210022" cy="1050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1912 году Иран был вынужден признать Конвенцию 1907 года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о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зонах влияния России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и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91900" y="1451101"/>
        <a:ext cx="2210022" cy="1050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79031" y="140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30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40"/>
        <a:ext cx="3440851" cy="678501"/>
      </dsp:txXfrm>
    </dsp:sp>
    <dsp:sp modelId="{0695C490-E4F3-44F9-95D3-DCB4ADA8C6F8}">
      <dsp:nvSpPr>
        <dsp:cNvPr id="0" name=""/>
        <dsp:cNvSpPr/>
      </dsp:nvSpPr>
      <dsp:spPr>
        <a:xfrm>
          <a:off x="739780" y="14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43008" y="857256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по теме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12633" y="857256"/>
        <a:ext cx="3440851" cy="678501"/>
      </dsp:txXfrm>
    </dsp:sp>
    <dsp:sp modelId="{0A426044-E8F7-487B-91EF-34DFC983F853}">
      <dsp:nvSpPr>
        <dsp:cNvPr id="0" name=""/>
        <dsp:cNvSpPr/>
      </dsp:nvSpPr>
      <dsp:spPr>
        <a:xfrm>
          <a:off x="739780" y="88118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79031" y="1762219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«Рыбий скелет»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762219"/>
        <a:ext cx="3440851" cy="678501"/>
      </dsp:txXfrm>
    </dsp:sp>
    <dsp:sp modelId="{0CB44D7F-0C66-4497-B9EB-5134FE96849A}">
      <dsp:nvSpPr>
        <dsp:cNvPr id="0" name=""/>
        <dsp:cNvSpPr/>
      </dsp:nvSpPr>
      <dsp:spPr>
        <a:xfrm>
          <a:off x="739780" y="1762219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86658" y="1061161"/>
            <a:ext cx="3705235" cy="216595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387">
              <a:spcBef>
                <a:spcPts val="110"/>
              </a:spcBef>
            </a:pP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Иран </a:t>
            </a: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в конце </a:t>
            </a:r>
            <a:r>
              <a:rPr lang="en-US" sz="2300" b="1" dirty="0" smtClean="0">
                <a:solidFill>
                  <a:srgbClr val="2365C7"/>
                </a:solidFill>
                <a:latin typeface="Arial"/>
                <a:cs typeface="Arial"/>
              </a:rPr>
              <a:t>XIX</a:t>
            </a: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 –   начале </a:t>
            </a:r>
            <a:r>
              <a:rPr lang="en-US" sz="2300" b="1" dirty="0" smtClean="0">
                <a:solidFill>
                  <a:srgbClr val="2365C7"/>
                </a:solidFill>
                <a:latin typeface="Arial"/>
                <a:cs typeface="Arial"/>
              </a:rPr>
              <a:t>XX</a:t>
            </a:r>
            <a:r>
              <a:rPr lang="ru-RU" sz="2300" b="1" dirty="0" smtClean="0">
                <a:solidFill>
                  <a:srgbClr val="2365C7"/>
                </a:solidFill>
                <a:latin typeface="Arial"/>
                <a:cs typeface="Arial"/>
              </a:rPr>
              <a:t> веков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6558" y="1405730"/>
            <a:ext cx="258911" cy="9286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451361" y="1548606"/>
            <a:ext cx="1145338" cy="1428760"/>
          </a:xfrm>
        </p:spPr>
      </p:sp>
      <p:pic>
        <p:nvPicPr>
          <p:cNvPr id="32770" name="Picture 2" descr="https://ic.pics.livejournal.com/maximus101/19795028/1371825/1371825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10" y="1334292"/>
            <a:ext cx="1431090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Иранская революция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65279" y="696109"/>
          <a:ext cx="4000527" cy="242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575" y="1404020"/>
            <a:ext cx="1366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Причины революции 1905 года:</a:t>
            </a: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Всеобщая забастовка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736849" y="576015"/>
            <a:ext cx="2857520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стране прошла всеобщая забастовка.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Шахское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правительство жестоко расправилось                            с забастовщиками.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спровоцировало народные волнения.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Народ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принял тактику пассивного противостояния, мирно сидя в мечетях и на кладбищах.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000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4"/>
            <a:ext cx="2581273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Бест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236783" y="619912"/>
          <a:ext cx="335758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i (1)"/>
          <p:cNvPicPr>
            <a:picLocks noChangeAspect="1" noChangeArrowheads="1"/>
          </p:cNvPicPr>
          <p:nvPr/>
        </p:nvPicPr>
        <p:blipFill>
          <a:blip r:embed="rId7"/>
          <a:srcRect r="8333" b="2857"/>
          <a:stretch>
            <a:fillRect/>
          </a:stretch>
        </p:blipFill>
        <p:spPr bwMode="auto">
          <a:xfrm>
            <a:off x="165081" y="619912"/>
            <a:ext cx="192882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Действия шаха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3421" y="2334424"/>
            <a:ext cx="2438398" cy="78581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Шах бросил на подавление народного движения вооружённые силы, но войска отказались стрелять в народ.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593973" y="576016"/>
            <a:ext cx="3009902" cy="2544226"/>
          </a:xfrm>
          <a:prstGeom prst="vertic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результате в августе 1906 года шах был вынужден издать указ  о принятии конституции, который не был исполнен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648584_3_w_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576016"/>
            <a:ext cx="1704970" cy="161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Парламент в Иране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022733" y="576016"/>
            <a:ext cx="1571636" cy="2544226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Коджары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(представители шахского семейства), священники, торговцы, землевладельцы  и крестьяне, ремесленники – всего                        6 социальных слоёв – получили право участвовать в выборах.</a:t>
            </a: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Табличка 11"/>
          <p:cNvSpPr/>
          <p:nvPr/>
        </p:nvSpPr>
        <p:spPr>
          <a:xfrm>
            <a:off x="1393821" y="1405730"/>
            <a:ext cx="1128714" cy="914400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Меджлис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155575" y="643730"/>
            <a:ext cx="1295390" cy="914400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Первый парламент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2451097" y="643730"/>
            <a:ext cx="1357322" cy="914400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Находился под влиянием  социал-демократов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2522535" y="2120110"/>
            <a:ext cx="1285884" cy="914400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Указ            о проведении выборов в Меджлис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155575" y="2205842"/>
            <a:ext cx="1295390" cy="914400"/>
          </a:xfrm>
          <a:prstGeom prst="plaqu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 давлением народа шах издал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Выборы в Меджлис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5"/>
            <a:ext cx="3152777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>
            <a:off x="236519" y="576015"/>
            <a:ext cx="2643206" cy="1500198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1906 году были проведены выборы в Меджлис. Шах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Музаффариддин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утвердил первую часть Конституции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Двойная волна 11"/>
          <p:cNvSpPr/>
          <p:nvPr/>
        </p:nvSpPr>
        <p:spPr>
          <a:xfrm>
            <a:off x="3022601" y="576015"/>
            <a:ext cx="2500330" cy="1500198"/>
          </a:xfrm>
          <a:prstGeom prst="doubleWav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Согласно ей, шаху были даны права утверждения всех законов, принятия бюджета, контроля его использования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войная волна 14"/>
          <p:cNvSpPr/>
          <p:nvPr/>
        </p:nvSpPr>
        <p:spPr>
          <a:xfrm>
            <a:off x="2451097" y="1762920"/>
            <a:ext cx="2571768" cy="1262854"/>
          </a:xfrm>
          <a:prstGeom prst="doubleWav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Меджлиса было право заключать экономические соглашения с иностранцами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i_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2076213"/>
            <a:ext cx="1866894" cy="1044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Алишах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79395" y="1762920"/>
            <a:ext cx="2643206" cy="1285885"/>
          </a:xfrm>
          <a:prstGeom prst="wedgeEllipseCallout">
            <a:avLst>
              <a:gd name="adj1" fmla="val -16548"/>
              <a:gd name="adj2" fmla="val 58483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Вместо него на трон сел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Алишах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сторонник деспотической системы, противник новшеств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2308221" y="477035"/>
            <a:ext cx="2143140" cy="1071570"/>
          </a:xfrm>
          <a:prstGeom prst="wedgeEllipseCallout">
            <a:avLst>
              <a:gd name="adj1" fmla="val -26584"/>
              <a:gd name="adj2" fmla="val 87740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1907 году умер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Музаффариддин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022601" y="1548605"/>
            <a:ext cx="2628912" cy="1214446"/>
          </a:xfrm>
          <a:prstGeom prst="wedgeEllipseCallout">
            <a:avLst>
              <a:gd name="adj1" fmla="val -21809"/>
              <a:gd name="adj2" fmla="val 72009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запланировал борьбу против революционных перемен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qajar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85" y="477035"/>
            <a:ext cx="1071570" cy="121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Первый этап революции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2522535" y="619912"/>
            <a:ext cx="2950682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Новый шах являлся категорическим противником Меджлиса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522535" y="1476028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Однако рост революционного движения заставил его сохранить конституционный порядок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Сунь Ятсе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2522535" y="2412132"/>
            <a:ext cx="3000396" cy="64294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 закончился первый этап революции 1905 – 1907 годов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ИРАНСКАЯ РЕВОЛЮЦИЯ 1905–11 • Большая российская энциклопедия - электронная  вер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619912"/>
            <a:ext cx="222408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Второй этап революции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451493" y="576016"/>
            <a:ext cx="142876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Молния 10"/>
          <p:cNvSpPr/>
          <p:nvPr/>
        </p:nvSpPr>
        <p:spPr>
          <a:xfrm rot="3615751">
            <a:off x="2260481" y="742590"/>
            <a:ext cx="914400" cy="914400"/>
          </a:xfrm>
          <a:prstGeom prst="lightningBol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олния 11"/>
          <p:cNvSpPr/>
          <p:nvPr/>
        </p:nvSpPr>
        <p:spPr>
          <a:xfrm rot="3876045">
            <a:off x="2689121" y="621455"/>
            <a:ext cx="914400" cy="91440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3779114">
            <a:off x="894370" y="640682"/>
            <a:ext cx="914400" cy="91440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 rot="3737462">
            <a:off x="468114" y="736174"/>
            <a:ext cx="914400" cy="914400"/>
          </a:xfrm>
          <a:prstGeom prst="lightningBol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6803" y="1712862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1907 – 1911 годы называют вторым этапом иранской революции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7637" y="1712866"/>
            <a:ext cx="1518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Движение теперь было обращено против колонизаторов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1853" y="1712866"/>
            <a:ext cx="15001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Городская беднота тоже вышла со своими требованиями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Молния 17"/>
          <p:cNvSpPr/>
          <p:nvPr/>
        </p:nvSpPr>
        <p:spPr>
          <a:xfrm rot="3876045">
            <a:off x="4528059" y="621456"/>
            <a:ext cx="914400" cy="91440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олния 18"/>
          <p:cNvSpPr/>
          <p:nvPr/>
        </p:nvSpPr>
        <p:spPr>
          <a:xfrm rot="3876045">
            <a:off x="4071347" y="773854"/>
            <a:ext cx="914400" cy="914400"/>
          </a:xfrm>
          <a:prstGeom prst="lightningBol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Требования моджахедов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55575" y="576016"/>
            <a:ext cx="1652580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Особенно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большое влияние имела организация моджахедов.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Они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вышли   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такими </a:t>
            </a:r>
            <a:r>
              <a:rPr lang="ru-RU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требованиями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AutoShape 4" descr="1912 год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1951030" y="539924"/>
            <a:ext cx="3808419" cy="2571769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всеобщее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избирательное право          с тайным голосованием;</a:t>
            </a:r>
          </a:p>
          <a:p>
            <a:pPr marL="179388" indent="-179388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обществ;</a:t>
            </a:r>
          </a:p>
          <a:p>
            <a:pPr marL="179388" indent="-179388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соблюдение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 личности;</a:t>
            </a:r>
          </a:p>
          <a:p>
            <a:pPr marL="179388" indent="-179388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конфискация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шахских земель;</a:t>
            </a:r>
          </a:p>
          <a:p>
            <a:pPr marL="179388" indent="-179388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ограничение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рабочего времени        до 8 часов;</a:t>
            </a:r>
          </a:p>
          <a:p>
            <a:pPr marL="179388" indent="-179388">
              <a:buFontTx/>
              <a:buChar char="-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ведение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бесплатного обязательного образования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644" y="576016"/>
            <a:ext cx="5500726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07957" y="576016"/>
            <a:ext cx="5143536" cy="40108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Усиление зависимости от Англии и России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07957" y="1076082"/>
            <a:ext cx="5143536" cy="40108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Иранская революция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07957" y="1584325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Второй этап революции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07957" y="2084391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Англо-русская конвенция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07957" y="2584457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Политика великих государств в Иране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Указы шаха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08221" y="576016"/>
            <a:ext cx="3286148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влиянием демократического движения шах сократил выплату пособий аристократическим родам, отменил титулы, присущие феодальному времени, а также издал указы, направленные против взяточничества, коррупции.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Юань Шика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12 декабря 1915 г. - Китайский президент Юань Шикай объявил себя императо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Mohammad Ali Shah Qajar, 1907-09' Photographic Print - Stanislaus Walery |  AllPoster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0612" name="Picture 4" descr="National Jewelry Museum of Iran - Kiani C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08120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Демократические статьи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611932"/>
            <a:ext cx="2224084" cy="235745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Шах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согласился утвердить и подписать самые важные, демократического содержания статьи конституции.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Особое значение имели такие статьи,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как: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Юань Шика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12 декабря 1915 г. - Китайский президент Юань Шикай объявил себя императо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447677" y="405598"/>
            <a:ext cx="3146692" cy="271464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90488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равенство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всех перед законом;</a:t>
            </a:r>
          </a:p>
          <a:p>
            <a:pPr marL="90488" indent="-90488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неприкосновенность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личности и собственности;</a:t>
            </a:r>
          </a:p>
          <a:p>
            <a:pPr marL="90488" indent="-90488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гражданских обществ;</a:t>
            </a:r>
          </a:p>
          <a:p>
            <a:pPr marL="90488" indent="-90488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собраний;</a:t>
            </a:r>
          </a:p>
          <a:p>
            <a:pPr marL="90488" indent="-90488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мирской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суд наряду                              с религиозным судом;</a:t>
            </a:r>
          </a:p>
          <a:p>
            <a:pPr marL="90488" indent="-90488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разделение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законодательных и исполнительных органов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7824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Шаху были предоставлены большие права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55575" y="1097676"/>
            <a:ext cx="1928826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Лицо, свободное от обязательств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720351" y="769371"/>
            <a:ext cx="2039099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Назначать              и освобождать министров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184287" y="1813849"/>
            <a:ext cx="2071702" cy="7843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Заключать перемирие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6830080">
            <a:off x="1016646" y="683556"/>
            <a:ext cx="582887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460375" y="2012076"/>
            <a:ext cx="2808946" cy="9144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Право объявлять войну как Главнокомандующий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3749920">
            <a:off x="2708452" y="1115585"/>
            <a:ext cx="1169641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729874">
            <a:off x="3561898" y="660094"/>
            <a:ext cx="432721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700699" y="1125084"/>
            <a:ext cx="120921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42" name="AutoShape 2" descr="Плакат в честь провозглашения республики с портретами Юань Шикая и Сунь Ятс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Присяга шаха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55575" y="576263"/>
          <a:ext cx="5438793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Англо-русская конвенция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155575" y="619912"/>
            <a:ext cx="2295522" cy="2500330"/>
          </a:xfrm>
          <a:prstGeom prst="rightArrowCallout">
            <a:avLst>
              <a:gd name="adj1" fmla="val 8847"/>
              <a:gd name="adj2" fmla="val 12099"/>
              <a:gd name="adj3" fmla="val 16584"/>
              <a:gd name="adj4" fmla="val 6497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Англо-русские колонизаторы не остались безразличными                          к революционным переменам          в Иране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451097" y="619912"/>
            <a:ext cx="2286016" cy="2500330"/>
          </a:xfrm>
          <a:prstGeom prst="rightArrowCallout">
            <a:avLst>
              <a:gd name="adj1" fmla="val 10310"/>
              <a:gd name="adj2" fmla="val 13074"/>
              <a:gd name="adj3" fmla="val 15166"/>
              <a:gd name="adj4" fmla="val 6497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Они вели насильственную политику             в отношении Ирана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737113" y="619912"/>
            <a:ext cx="928694" cy="250033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1907 год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конвенции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6783" y="576016"/>
            <a:ext cx="3357586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Юань Шикай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12 декабря 1915 г. - Китайский президент Юань Шикай объявил себя императо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60375" y="691350"/>
            <a:ext cx="4848242" cy="2357454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соглашению Иран разделялся на три части.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Было установлено, что Северный Иран будет                      в зоне влияния России, Южный Иран – в зоне влияния Англии.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Средняя часть Ирана была объявлена нейтральной зоной.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Переворот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2093907" y="619912"/>
            <a:ext cx="3571900" cy="2500330"/>
          </a:xfrm>
          <a:prstGeom prst="flowChartInputOutp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Одновременно шах                                     в 1908 г. с помощью англичан и русских совершил контрреволюционный государственный переворот.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Русские казачьи войска обстреляли из пушек здание Меджлиса.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Меджлис был распущен.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Демократическую печать запретили.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Ir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619912"/>
            <a:ext cx="179545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Восстание в Тебризе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691350"/>
            <a:ext cx="3009901" cy="242889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краха Меджлиса центр революционного движения переместился      в Тебриз.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Царские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войска напали 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Тебриз и заблокировали город.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Начался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голод.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Тебризское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восстание, оторванное от внешнего мира, потерпело поражение.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Вторая Балканская война | Истор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6" name="AutoShape 2" descr="https://upload.wikimedia.org/wikipedia/commons/thumb/d/de/Constitutional_forces_in_Tabriz.jpg/280px-Constitutional_forces_in_Tabri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Вилена\Desktop\280px-Constitutional_forces_in_Tabr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691350"/>
            <a:ext cx="235745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Шах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Ахмад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5490" name="AutoShape 2" descr="Синьхайская революц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593973" y="619912"/>
            <a:ext cx="2928958" cy="2500330"/>
          </a:xfrm>
          <a:prstGeom prst="round2DiagRect">
            <a:avLst/>
          </a:prstGeom>
          <a:solidFill>
            <a:srgbClr val="DDDDDD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Хотя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Тебризское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восстание              и захлебнулось, движение против шаха не остановилось.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 1909 году в Тегеране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Алишах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был свергнут с трона.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Вместо него был провозглашён шахом его молодой сын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Ахмад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2658" name="AutoShape 2" descr="Султан Ахмад-шах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2660" name="AutoShape 4" descr="https://upload.wikimedia.org/wikipedia/commons/thumb/3/33/Tabriz_by_Eug%C3%A8ne_Flandin.jpg/264px-Tabriz_by_Eug%C3%A8ne_Fland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2661" name="Picture 5" descr="C:\Users\Вилена\Desktop\Tabriz_by_Eugène_Flan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834226"/>
            <a:ext cx="1928826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7957" y="2687237"/>
            <a:ext cx="2203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Тебриз, 19 век</a:t>
            </a:r>
            <a:endParaRPr lang="ru-RU" sz="1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 шахе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Ахмаде</a:t>
            </a:r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522667" y="706497"/>
            <a:ext cx="2000264" cy="1556488"/>
          </a:xfrm>
          <a:prstGeom prst="wedgeRoundRectCallout">
            <a:avLst>
              <a:gd name="adj1" fmla="val -21537"/>
              <a:gd name="adj2" fmla="val 78266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улучшения экономики страны правительство было вынуждено взять кредит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36519" y="977102"/>
            <a:ext cx="1571636" cy="1081757"/>
          </a:xfrm>
          <a:prstGeom prst="wedgeRoundRectCallout">
            <a:avLst>
              <a:gd name="adj1" fmla="val -21537"/>
              <a:gd name="adj2" fmla="val 78266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Была восстановлена конституция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Вилена\Desktop\1200px-AhmadShahQaja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1" y="706497"/>
            <a:ext cx="1428760" cy="234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Превращение в полуколонию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576015"/>
            <a:ext cx="2786082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08023" y="576015"/>
            <a:ext cx="4643470" cy="612648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Иран в конце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–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веков превратился               в полуколонию мировых капиталистических государств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808023" y="1405730"/>
            <a:ext cx="4643470" cy="612648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Деспотизм и колониальный гнёт ещё больше осложнили состояние народа. В стране усилилось недовольство народа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08023" y="2262986"/>
            <a:ext cx="4643470" cy="612648"/>
          </a:xfrm>
          <a:prstGeom prst="wedgeRoundRectCallout">
            <a:avLst>
              <a:gd name="adj1" fmla="val -20833"/>
              <a:gd name="adj2" fmla="val 78266"/>
              <a:gd name="adj3" fmla="val 16667"/>
            </a:avLst>
          </a:prstGeom>
          <a:solidFill>
            <a:schemeClr val="bg1"/>
          </a:solidFill>
          <a:ln>
            <a:solidFill>
              <a:srgbClr val="3278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Иране очень медленными темпами росла промышленная буржуазия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Переворот сил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451097" y="619912"/>
            <a:ext cx="3143272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Внутренние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контрреволюционные силы          с помощью России и Англии перешли в контратаку                     на революционеров.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1911 году войска России участвовали                                                    в контрреволюционном государственном перевороте.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Таким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образом, иранская революция была подавлена.</a:t>
            </a: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Казаки штурмуют Иран, 1915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29552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Революция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1905 – 19011 годов в Иране стала большим социальным событием, переходным этапом от феодально-монархической системы      к конституционной монархии.</a:t>
            </a:r>
            <a:endParaRPr lang="ru-RU" sz="1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5490" name="AutoShape 2" descr="Синьхайская революц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Иранская революция 1905—11 Иллюстр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2"/>
            <a:ext cx="243839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Накануне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2828469"/>
              </p:ext>
            </p:extLst>
          </p:nvPr>
        </p:nvGraphicFramePr>
        <p:xfrm>
          <a:off x="155575" y="619125"/>
          <a:ext cx="5438775" cy="25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5490" name="AutoShape 2" descr="Синьхайская революц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ком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5490" name="AutoShape 2" descr="Синьхайская революц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4" name="AutoShape 2" descr="Новый имперский флаг Юань Ши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Мозафереддин-шах Каджар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Мозафереддин-шах Каджар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Вилена\Desktop\274px-MozaffarDinSh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039787"/>
            <a:ext cx="1795456" cy="2080454"/>
          </a:xfrm>
          <a:prstGeom prst="rect">
            <a:avLst/>
          </a:prstGeom>
          <a:noFill/>
        </p:spPr>
      </p:pic>
      <p:sp>
        <p:nvSpPr>
          <p:cNvPr id="11" name="Штриховая стрелка вправо 10"/>
          <p:cNvSpPr/>
          <p:nvPr/>
        </p:nvSpPr>
        <p:spPr>
          <a:xfrm>
            <a:off x="2390521" y="1343044"/>
            <a:ext cx="917832" cy="276999"/>
          </a:xfrm>
          <a:prstGeom prst="strip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390521" y="1971324"/>
            <a:ext cx="632080" cy="291662"/>
          </a:xfrm>
          <a:prstGeom prst="strip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390521" y="762788"/>
            <a:ext cx="632080" cy="276999"/>
          </a:xfrm>
          <a:prstGeom prst="strip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401383" y="2548738"/>
            <a:ext cx="978408" cy="285752"/>
          </a:xfrm>
          <a:prstGeom prst="striped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22602" y="762788"/>
            <a:ext cx="2736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Образован первый парламент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9791" y="1343044"/>
            <a:ext cx="1841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Утвердил Конституцию</a:t>
            </a:r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2601" y="1985987"/>
            <a:ext cx="2590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Началась Иранская революция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2667" y="2548738"/>
            <a:ext cx="142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Умер в1907 году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575" y="624288"/>
            <a:ext cx="1849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Шах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Музаффариддин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928694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405862"/>
            <a:ext cx="928694" cy="7263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 «РЫБИЙ СКЕЛЕТ»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068" y="576016"/>
            <a:ext cx="2695219" cy="25862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23938" indent="-323938" algn="ctr">
              <a:buNone/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На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голове рыбы – </a:t>
            </a:r>
            <a:r>
              <a:rPr lang="ru-RU" sz="1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8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хвосте –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(основная мысль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косточках –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нижних косточках –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Технологическая карта урока истории &quot;Восстание декабристов&quot;"/>
          <p:cNvPicPr>
            <a:picLocks noChangeAspect="1" noChangeArrowheads="1"/>
          </p:cNvPicPr>
          <p:nvPr/>
        </p:nvPicPr>
        <p:blipFill>
          <a:blip r:embed="rId2"/>
          <a:srcRect t="8670" b="11291"/>
          <a:stretch>
            <a:fillRect/>
          </a:stretch>
        </p:blipFill>
        <p:spPr bwMode="auto">
          <a:xfrm>
            <a:off x="2879726" y="576016"/>
            <a:ext cx="2874811" cy="2586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Опора власти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379659" y="619912"/>
            <a:ext cx="3214710" cy="250033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Иранская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деспотическая власть опиралась             на феодально-бюрократические прослойки, особенно        на региональные власти   и семейства ханов.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Гифка завод фабрика гиф картинка, скачать анимированный gif на GI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Гифка завод фабрика гиф картинка, скачать анимированный gif на GI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8" name="AutoShape 2" descr="https://upload.wikimedia.org/wikipedia/commons/thumb/e/e5/Molla2.jpg/220px-Moll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Вилена\Desktop\220px-Mol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59" y="984512"/>
            <a:ext cx="195262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земле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951163" y="691350"/>
            <a:ext cx="2643205" cy="2428890"/>
          </a:xfrm>
          <a:solidFill>
            <a:schemeClr val="bg1"/>
          </a:solidFill>
        </p:spPr>
        <p:txBody>
          <a:bodyPr anchor="ctr">
            <a:normAutofit fontScale="850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Земля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находилась                                у собственников, эксплуатирующих крестьян.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Крестьяне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как                                    и ремесленники                 и мелкие торговцы, живущие                           в городах, тоже были втянуты в сети ростовщиков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Антон Севрюг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652712" cy="242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Требования слоёв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165081" y="548474"/>
            <a:ext cx="5429288" cy="2571768"/>
          </a:xfrm>
          <a:prstGeom prst="ellipseRibbon2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Иранские землевладельцы, торговцы и ростовщики потребовали ограничения шахской власти, неприкосновенности своего имущества, прекращения произвола губернаторов и ханов, уравнения прав иранских инвесторов с иностранными инвесторами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Инвестиции Англии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65081" y="473046"/>
            <a:ext cx="5429288" cy="64294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Англия была на первом месте по инвестициям в Иран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65081" y="1122260"/>
            <a:ext cx="5429287" cy="78581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1872 году были получены концессии на использование нефтяных шахт Ирана, на строительство булыжных мостовых и железных дорог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65081" y="1913207"/>
            <a:ext cx="5438794" cy="64294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1889 году английский монополист Рейтер добился открытия          в Иране «Шахского банка»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65081" y="2556148"/>
            <a:ext cx="5438794" cy="61264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было условлено, банк получил право на выпуск бумажных денег и свободное использование недр страны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Накануне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20077714">
            <a:off x="1639735" y="990222"/>
            <a:ext cx="1338546" cy="389433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394077">
            <a:off x="2171143" y="1511888"/>
            <a:ext cx="1074689" cy="426056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38169">
            <a:off x="1533211" y="1948145"/>
            <a:ext cx="1497588" cy="447551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79725" y="561603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Иран задолжал Англии 9,6 миллионов фунтов стерлингов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6915" y="151361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 также финансировала проекты Ирана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1163" y="226298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Долг Ирана России составил 164 миллионов рублей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519" y="1257057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Накануне Первой мировой войны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Политическая зависимость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576015"/>
            <a:ext cx="2786082" cy="2544228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Экономическая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зависимость Ирана усилила                          и политическую зависимость.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Особенно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сильным было влияние русских в шахском дворце.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Англичане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избрали другой путь. Они натравливали племена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бахтиярцев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персидского региона, ханов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Хузистана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центр, шахскую власть.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https://pics.livejournal.com/sajjadi/pic/0025qcxd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015"/>
            <a:ext cx="2509836" cy="254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f23a31ac0e3273a5b5956c2d5b88d8cca974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157252</TotalTime>
  <Words>1159</Words>
  <Application>Microsoft Office PowerPoint</Application>
  <PresentationFormat>Произвольный</PresentationFormat>
  <Paragraphs>170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35</vt:i4>
      </vt:variant>
    </vt:vector>
  </HeadingPairs>
  <TitlesOfParts>
    <vt:vector size="49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Превращение в полуколонию</vt:lpstr>
      <vt:lpstr>Опора власти </vt:lpstr>
      <vt:lpstr>О земле </vt:lpstr>
      <vt:lpstr>Требования слоёв </vt:lpstr>
      <vt:lpstr>Инвестиции Англии</vt:lpstr>
      <vt:lpstr>Накануне войны</vt:lpstr>
      <vt:lpstr>Политическая зависимость</vt:lpstr>
      <vt:lpstr>Иранская революция </vt:lpstr>
      <vt:lpstr>Всеобщая забастовка</vt:lpstr>
      <vt:lpstr>Бест </vt:lpstr>
      <vt:lpstr>Действия шаха </vt:lpstr>
      <vt:lpstr>Парламент в Иране</vt:lpstr>
      <vt:lpstr>Выборы в Меджлис </vt:lpstr>
      <vt:lpstr>Мухаммад Алишах</vt:lpstr>
      <vt:lpstr>Первый этап революции</vt:lpstr>
      <vt:lpstr>Второй этап революции</vt:lpstr>
      <vt:lpstr> Требования моджахедов</vt:lpstr>
      <vt:lpstr>Указы шаха</vt:lpstr>
      <vt:lpstr>Демократические статьи</vt:lpstr>
      <vt:lpstr>Шаху были предоставлены большие права</vt:lpstr>
      <vt:lpstr>Присяга шаха</vt:lpstr>
      <vt:lpstr>Англо-русская конвенция</vt:lpstr>
      <vt:lpstr>По конвенции</vt:lpstr>
      <vt:lpstr>Переворот </vt:lpstr>
      <vt:lpstr>Восстание в Тебризе</vt:lpstr>
      <vt:lpstr>Шах Ахмад</vt:lpstr>
      <vt:lpstr>При шахе Ахмаде  </vt:lpstr>
      <vt:lpstr>  Переворот сил </vt:lpstr>
      <vt:lpstr>Вывод </vt:lpstr>
      <vt:lpstr>Накануне войны</vt:lpstr>
      <vt:lpstr>О ком речь?</vt:lpstr>
      <vt:lpstr> ЗАДАНИЯ ДЛЯ САМОСТОЯТЕЛЬНОЙ РАБОТЫ</vt:lpstr>
      <vt:lpstr>МЕТОД «РЫБИЙ СКЕЛЕТ»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2075</cp:revision>
  <dcterms:created xsi:type="dcterms:W3CDTF">2014-10-08T23:03:32Z</dcterms:created>
  <dcterms:modified xsi:type="dcterms:W3CDTF">2020-12-08T12:36:05Z</dcterms:modified>
</cp:coreProperties>
</file>