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1381" r:id="rId2"/>
    <p:sldId id="1544" r:id="rId3"/>
    <p:sldId id="1551" r:id="rId4"/>
    <p:sldId id="1550" r:id="rId5"/>
    <p:sldId id="1553" r:id="rId6"/>
    <p:sldId id="1552" r:id="rId7"/>
    <p:sldId id="1554" r:id="rId8"/>
    <p:sldId id="1536" r:id="rId9"/>
  </p:sldIdLst>
  <p:sldSz cx="9144000" cy="5143500" type="screen16x9"/>
  <p:notesSz cx="5765800" cy="3244850"/>
  <p:custDataLst>
    <p:tags r:id="rId11"/>
  </p:custDataLst>
  <p:defaultTextStyle>
    <a:defPPr>
      <a:defRPr lang="ru-RU"/>
    </a:defPPr>
    <a:lvl1pPr marL="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4883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49768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465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899537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24422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49305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74190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799074" algn="l" defTabSz="144976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6391">
          <p15:clr>
            <a:srgbClr val="A4A3A4"/>
          </p15:clr>
        </p15:guide>
        <p15:guide id="4" pos="4451">
          <p15:clr>
            <a:srgbClr val="A4A3A4"/>
          </p15:clr>
        </p15:guide>
        <p15:guide id="5" orient="horz" pos="2057">
          <p15:clr>
            <a:srgbClr val="A4A3A4"/>
          </p15:clr>
        </p15:guide>
        <p15:guide id="6" orient="horz" pos="4566">
          <p15:clr>
            <a:srgbClr val="A4A3A4"/>
          </p15:clr>
        </p15:guide>
        <p15:guide id="7" pos="1662">
          <p15:clr>
            <a:srgbClr val="A4A3A4"/>
          </p15:clr>
        </p15:guide>
        <p15:guide id="8" pos="34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57" autoAdjust="0"/>
    <p:restoredTop sz="94618" autoAdjust="0"/>
  </p:normalViewPr>
  <p:slideViewPr>
    <p:cSldViewPr>
      <p:cViewPr varScale="1">
        <p:scale>
          <a:sx n="65" d="100"/>
          <a:sy n="65" d="100"/>
        </p:scale>
        <p:origin x="682" y="53"/>
      </p:cViewPr>
      <p:guideLst>
        <p:guide orient="horz" pos="2880"/>
        <p:guide pos="2160"/>
        <p:guide orient="horz" pos="6391"/>
        <p:guide pos="4451"/>
        <p:guide orient="horz" pos="2057"/>
        <p:guide orient="horz" pos="4566"/>
        <p:guide pos="1662"/>
        <p:guide pos="3425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50CF-C603-4114-B932-646F91D14650}" type="datetimeFigureOut">
              <a:rPr lang="ru-RU" smtClean="0"/>
              <a:pPr/>
              <a:t>15.01.2021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909EBE-9F82-4E48-A1EA-E1BF2E0BBA3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342319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684637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026958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369276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1711595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05391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396234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2738553" algn="l" defTabSz="684637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909EBE-9F82-4E48-A1EA-E1BF2E0BBA3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57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1" y="1594483"/>
            <a:ext cx="7772401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1" y="2880359"/>
            <a:ext cx="640080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537440"/>
          </a:xfrm>
        </p:spPr>
        <p:txBody>
          <a:bodyPr lIns="0" tIns="0" rIns="0" bIns="0"/>
          <a:lstStyle>
            <a:lvl1pPr>
              <a:defRPr sz="35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06015" y="112796"/>
            <a:ext cx="8961724" cy="68043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93481" y="1142501"/>
            <a:ext cx="2893250" cy="3420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1" y="1183005"/>
            <a:ext cx="3977641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2508137" y="1674387"/>
            <a:ext cx="4158102" cy="1639679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9"/>
            <a:ext cx="2555002" cy="635157"/>
          </a:xfrm>
        </p:spPr>
        <p:txBody>
          <a:bodyPr lIns="0" tIns="0" rIns="0" bIns="0"/>
          <a:lstStyle>
            <a:lvl1pPr>
              <a:defRPr sz="41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3" y="209971"/>
            <a:ext cx="7772401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7" y="1047751"/>
            <a:ext cx="2496312" cy="255557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49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1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7" y="3735426"/>
            <a:ext cx="2496312" cy="719139"/>
          </a:xfrm>
        </p:spPr>
        <p:txBody>
          <a:bodyPr>
            <a:noAutofit/>
          </a:bodyPr>
          <a:lstStyle>
            <a:lvl1pPr marL="0" indent="0">
              <a:buNone/>
              <a:defRPr sz="1049"/>
            </a:lvl1pPr>
            <a:lvl2pPr marL="114287" indent="-114287">
              <a:buFont typeface="Arial" panose="020B0604020202020204" pitchFamily="34" charset="0"/>
              <a:buChar char="•"/>
              <a:defRPr sz="1049"/>
            </a:lvl2pPr>
            <a:lvl3pPr marL="228575" indent="-114287">
              <a:defRPr sz="1049"/>
            </a:lvl3pPr>
            <a:lvl4pPr marL="400006" indent="-171431">
              <a:defRPr sz="1049"/>
            </a:lvl4pPr>
            <a:lvl5pPr marL="571437" indent="-171431">
              <a:defRPr sz="104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3" y="700090"/>
            <a:ext cx="7772401" cy="3048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49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3245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06002" y="849896"/>
            <a:ext cx="8961724" cy="419935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94499" y="2127557"/>
            <a:ext cx="2555002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6988" y="1557182"/>
            <a:ext cx="6310028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6"/>
            <a:ext cx="292608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1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6"/>
            <a:ext cx="2103120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724883">
        <a:defRPr>
          <a:latin typeface="+mn-lt"/>
          <a:ea typeface="+mn-ea"/>
          <a:cs typeface="+mn-cs"/>
        </a:defRPr>
      </a:lvl2pPr>
      <a:lvl3pPr marL="1449768">
        <a:defRPr>
          <a:latin typeface="+mn-lt"/>
          <a:ea typeface="+mn-ea"/>
          <a:cs typeface="+mn-cs"/>
        </a:defRPr>
      </a:lvl3pPr>
      <a:lvl4pPr marL="2174652">
        <a:defRPr>
          <a:latin typeface="+mn-lt"/>
          <a:ea typeface="+mn-ea"/>
          <a:cs typeface="+mn-cs"/>
        </a:defRPr>
      </a:lvl4pPr>
      <a:lvl5pPr marL="2899537">
        <a:defRPr>
          <a:latin typeface="+mn-lt"/>
          <a:ea typeface="+mn-ea"/>
          <a:cs typeface="+mn-cs"/>
        </a:defRPr>
      </a:lvl5pPr>
      <a:lvl6pPr marL="3624422">
        <a:defRPr>
          <a:latin typeface="+mn-lt"/>
          <a:ea typeface="+mn-ea"/>
          <a:cs typeface="+mn-cs"/>
        </a:defRPr>
      </a:lvl6pPr>
      <a:lvl7pPr marL="4349305">
        <a:defRPr>
          <a:latin typeface="+mn-lt"/>
          <a:ea typeface="+mn-ea"/>
          <a:cs typeface="+mn-cs"/>
        </a:defRPr>
      </a:lvl7pPr>
      <a:lvl8pPr marL="5074190">
        <a:defRPr>
          <a:latin typeface="+mn-lt"/>
          <a:ea typeface="+mn-ea"/>
          <a:cs typeface="+mn-cs"/>
        </a:defRPr>
      </a:lvl8pPr>
      <a:lvl9pPr marL="5799074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0" y="0"/>
            <a:ext cx="9130468" cy="161854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 dirty="0"/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974018" y="2319476"/>
            <a:ext cx="5869521" cy="2065034"/>
          </a:xfrm>
          <a:prstGeom prst="rect">
            <a:avLst/>
          </a:prstGeom>
        </p:spPr>
        <p:txBody>
          <a:bodyPr vert="horz" wrap="square" lIns="0" tIns="22143" rIns="0" bIns="0" rtlCol="0">
            <a:spAutoFit/>
          </a:bodyPr>
          <a:lstStyle/>
          <a:p>
            <a:pPr marL="29189">
              <a:lnSpc>
                <a:spcPts val="3099"/>
              </a:lnSpc>
              <a:spcBef>
                <a:spcPts val="175"/>
              </a:spcBef>
            </a:pPr>
            <a:r>
              <a:rPr lang="ru-RU" sz="3200" b="1" dirty="0">
                <a:solidFill>
                  <a:srgbClr val="2365C7"/>
                </a:solidFill>
                <a:latin typeface="Arial"/>
                <a:cs typeface="Arial"/>
              </a:rPr>
              <a:t>Тема</a:t>
            </a:r>
            <a:r>
              <a:rPr sz="32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sz="3200" b="1" dirty="0">
              <a:latin typeface="Arial"/>
              <a:cs typeface="Arial"/>
            </a:endParaRPr>
          </a:p>
          <a:p>
            <a:pPr marL="20131">
              <a:lnSpc>
                <a:spcPts val="4431"/>
              </a:lnSpc>
            </a:pPr>
            <a:r>
              <a:rPr lang="ru-RU" sz="3200" b="1" dirty="0">
                <a:solidFill>
                  <a:srgbClr val="002060"/>
                </a:solidFill>
                <a:latin typeface="Arial"/>
                <a:cs typeface="Arial"/>
              </a:rPr>
              <a:t>НЕКОТОРЫЕ ПРИЛОЖЕНИЯ ТЕОРЕМЫ СИНУСОВ И ТЕОРЕМЫ КОСИНУСОВ  </a:t>
            </a:r>
            <a:endParaRPr lang="en-US" sz="32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2031444"/>
            <a:ext cx="545553" cy="97235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6588224" y="361576"/>
            <a:ext cx="1804339" cy="834319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797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6669144" y="480082"/>
            <a:ext cx="1948356" cy="574343"/>
          </a:xfrm>
          <a:prstGeom prst="rect">
            <a:avLst/>
          </a:prstGeom>
        </p:spPr>
        <p:txBody>
          <a:bodyPr vert="horz" wrap="square" lIns="0" tIns="25164" rIns="0" bIns="0" rtlCol="0">
            <a:spAutoFit/>
          </a:bodyPr>
          <a:lstStyle/>
          <a:p>
            <a:pPr>
              <a:spcBef>
                <a:spcPts val="198"/>
              </a:spcBef>
            </a:pPr>
            <a:r>
              <a:rPr lang="ru-RU" sz="3567" b="1" spc="16" dirty="0">
                <a:solidFill>
                  <a:srgbClr val="FEFEFE"/>
                </a:solidFill>
                <a:latin typeface="Arial"/>
                <a:cs typeface="Arial"/>
              </a:rPr>
              <a:t>9 класс</a:t>
            </a:r>
            <a:endParaRPr sz="3567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1348127" y="341809"/>
            <a:ext cx="4808049" cy="854086"/>
          </a:xfrm>
          <a:prstGeom prst="rect">
            <a:avLst/>
          </a:prstGeom>
        </p:spPr>
        <p:txBody>
          <a:bodyPr vert="horz" wrap="square" lIns="0" tIns="23183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0161" algn="ctr" defTabSz="1451610">
              <a:spcBef>
                <a:spcPts val="181"/>
              </a:spcBef>
              <a:defRPr/>
            </a:pPr>
            <a:r>
              <a:rPr lang="ru-RU" sz="5398" kern="0" spc="8" dirty="0">
                <a:solidFill>
                  <a:sysClr val="window" lastClr="FFFFFF"/>
                </a:solidFill>
              </a:rPr>
              <a:t>ГЕОМЕТРИЯ</a:t>
            </a:r>
            <a:endParaRPr lang="en-US" sz="5398" kern="0" spc="8" dirty="0">
              <a:solidFill>
                <a:sysClr val="window" lastClr="FFFFFF"/>
              </a:solidFill>
            </a:endParaRPr>
          </a:p>
        </p:txBody>
      </p:sp>
      <p:sp>
        <p:nvSpPr>
          <p:cNvPr id="18" name="object 11">
            <a:extLst>
              <a:ext uri="{FF2B5EF4-FFF2-40B4-BE49-F238E27FC236}">
                <a16:creationId xmlns:a16="http://schemas.microsoft.com/office/drawing/2014/main" xmlns="" id="{FB16C70D-32D1-6C42-8A0F-67B0896AA60A}"/>
              </a:ext>
            </a:extLst>
          </p:cNvPr>
          <p:cNvSpPr/>
          <p:nvPr/>
        </p:nvSpPr>
        <p:spPr>
          <a:xfrm>
            <a:off x="6989564" y="2098623"/>
            <a:ext cx="2123728" cy="25229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2450" dirty="0"/>
          </a:p>
        </p:txBody>
      </p:sp>
      <p:sp>
        <p:nvSpPr>
          <p:cNvPr id="19" name="object 11">
            <a:extLst>
              <a:ext uri="{FF2B5EF4-FFF2-40B4-BE49-F238E27FC236}">
                <a16:creationId xmlns:a16="http://schemas.microsoft.com/office/drawing/2014/main" xmlns="" id="{0A2232C8-26ED-6E48-A1FC-E6658D456EAC}"/>
              </a:ext>
            </a:extLst>
          </p:cNvPr>
          <p:cNvSpPr/>
          <p:nvPr/>
        </p:nvSpPr>
        <p:spPr>
          <a:xfrm>
            <a:off x="375667" y="274753"/>
            <a:ext cx="932000" cy="985000"/>
          </a:xfrm>
          <a:custGeom>
            <a:avLst/>
            <a:gdLst/>
            <a:ahLst/>
            <a:cxnLst/>
            <a:rect l="l" t="t" r="r" b="b"/>
            <a:pathLst>
              <a:path w="363855" h="501650">
                <a:moveTo>
                  <a:pt x="181883" y="0"/>
                </a:moveTo>
                <a:lnTo>
                  <a:pt x="169927" y="1814"/>
                </a:lnTo>
                <a:lnTo>
                  <a:pt x="160152" y="6759"/>
                </a:lnTo>
                <a:lnTo>
                  <a:pt x="153555" y="14086"/>
                </a:lnTo>
                <a:lnTo>
                  <a:pt x="151135" y="23046"/>
                </a:lnTo>
                <a:lnTo>
                  <a:pt x="151135" y="51018"/>
                </a:lnTo>
                <a:lnTo>
                  <a:pt x="125894" y="61099"/>
                </a:lnTo>
                <a:lnTo>
                  <a:pt x="106002" y="76250"/>
                </a:lnTo>
                <a:lnTo>
                  <a:pt x="92964" y="95347"/>
                </a:lnTo>
                <a:lnTo>
                  <a:pt x="88282" y="117269"/>
                </a:lnTo>
                <a:lnTo>
                  <a:pt x="89509" y="128550"/>
                </a:lnTo>
                <a:lnTo>
                  <a:pt x="93112" y="139474"/>
                </a:lnTo>
                <a:lnTo>
                  <a:pt x="98979" y="149818"/>
                </a:lnTo>
                <a:lnTo>
                  <a:pt x="107006" y="159360"/>
                </a:lnTo>
                <a:lnTo>
                  <a:pt x="55256" y="298363"/>
                </a:lnTo>
                <a:lnTo>
                  <a:pt x="29820" y="298367"/>
                </a:lnTo>
                <a:lnTo>
                  <a:pt x="25441" y="301654"/>
                </a:lnTo>
                <a:lnTo>
                  <a:pt x="25441" y="309772"/>
                </a:lnTo>
                <a:lnTo>
                  <a:pt x="29825" y="313055"/>
                </a:lnTo>
                <a:lnTo>
                  <a:pt x="49785" y="313055"/>
                </a:lnTo>
                <a:lnTo>
                  <a:pt x="0" y="446784"/>
                </a:lnTo>
                <a:lnTo>
                  <a:pt x="1008" y="453002"/>
                </a:lnTo>
                <a:lnTo>
                  <a:pt x="7405" y="461515"/>
                </a:lnTo>
                <a:lnTo>
                  <a:pt x="10670" y="464132"/>
                </a:lnTo>
                <a:lnTo>
                  <a:pt x="14559" y="466102"/>
                </a:lnTo>
                <a:lnTo>
                  <a:pt x="3398" y="496089"/>
                </a:lnTo>
                <a:lnTo>
                  <a:pt x="6440" y="500139"/>
                </a:lnTo>
                <a:lnTo>
                  <a:pt x="12538" y="501418"/>
                </a:lnTo>
                <a:lnTo>
                  <a:pt x="13425" y="501501"/>
                </a:lnTo>
                <a:lnTo>
                  <a:pt x="18583" y="501501"/>
                </a:lnTo>
                <a:lnTo>
                  <a:pt x="22522" y="499374"/>
                </a:lnTo>
                <a:lnTo>
                  <a:pt x="33436" y="470051"/>
                </a:lnTo>
                <a:lnTo>
                  <a:pt x="42830" y="468549"/>
                </a:lnTo>
                <a:lnTo>
                  <a:pt x="51014" y="465031"/>
                </a:lnTo>
                <a:lnTo>
                  <a:pt x="57410" y="459821"/>
                </a:lnTo>
                <a:lnTo>
                  <a:pt x="60112" y="455410"/>
                </a:lnTo>
                <a:lnTo>
                  <a:pt x="30830" y="455410"/>
                </a:lnTo>
                <a:lnTo>
                  <a:pt x="29825" y="455302"/>
                </a:lnTo>
                <a:lnTo>
                  <a:pt x="22910" y="453858"/>
                </a:lnTo>
                <a:lnTo>
                  <a:pt x="19442" y="449235"/>
                </a:lnTo>
                <a:lnTo>
                  <a:pt x="130050" y="152128"/>
                </a:lnTo>
                <a:lnTo>
                  <a:pt x="131922" y="150342"/>
                </a:lnTo>
                <a:lnTo>
                  <a:pt x="137110" y="148150"/>
                </a:lnTo>
                <a:lnTo>
                  <a:pt x="140108" y="147876"/>
                </a:lnTo>
                <a:lnTo>
                  <a:pt x="168772" y="147876"/>
                </a:lnTo>
                <a:lnTo>
                  <a:pt x="164548" y="142257"/>
                </a:lnTo>
                <a:lnTo>
                  <a:pt x="115814" y="142250"/>
                </a:lnTo>
                <a:lnTo>
                  <a:pt x="107885" y="117269"/>
                </a:lnTo>
                <a:lnTo>
                  <a:pt x="113708" y="95699"/>
                </a:lnTo>
                <a:lnTo>
                  <a:pt x="129581" y="78067"/>
                </a:lnTo>
                <a:lnTo>
                  <a:pt x="153105" y="66169"/>
                </a:lnTo>
                <a:lnTo>
                  <a:pt x="181883" y="61804"/>
                </a:lnTo>
                <a:lnTo>
                  <a:pt x="238790" y="61804"/>
                </a:lnTo>
                <a:lnTo>
                  <a:pt x="237860" y="61097"/>
                </a:lnTo>
                <a:lnTo>
                  <a:pt x="212627" y="51018"/>
                </a:lnTo>
                <a:lnTo>
                  <a:pt x="212627" y="47623"/>
                </a:lnTo>
                <a:lnTo>
                  <a:pt x="170726" y="47623"/>
                </a:lnTo>
                <a:lnTo>
                  <a:pt x="170726" y="18442"/>
                </a:lnTo>
                <a:lnTo>
                  <a:pt x="175731" y="14691"/>
                </a:lnTo>
                <a:lnTo>
                  <a:pt x="210370" y="14691"/>
                </a:lnTo>
                <a:lnTo>
                  <a:pt x="210206" y="14086"/>
                </a:lnTo>
                <a:lnTo>
                  <a:pt x="203611" y="6759"/>
                </a:lnTo>
                <a:lnTo>
                  <a:pt x="193837" y="1814"/>
                </a:lnTo>
                <a:lnTo>
                  <a:pt x="181883" y="0"/>
                </a:lnTo>
                <a:close/>
              </a:path>
              <a:path w="363855" h="501650">
                <a:moveTo>
                  <a:pt x="270484" y="313062"/>
                </a:moveTo>
                <a:lnTo>
                  <a:pt x="250135" y="313062"/>
                </a:lnTo>
                <a:lnTo>
                  <a:pt x="302328" y="453242"/>
                </a:lnTo>
                <a:lnTo>
                  <a:pt x="306361" y="459821"/>
                </a:lnTo>
                <a:lnTo>
                  <a:pt x="312757" y="465031"/>
                </a:lnTo>
                <a:lnTo>
                  <a:pt x="320939" y="468549"/>
                </a:lnTo>
                <a:lnTo>
                  <a:pt x="330332" y="470051"/>
                </a:lnTo>
                <a:lnTo>
                  <a:pt x="341247" y="499380"/>
                </a:lnTo>
                <a:lnTo>
                  <a:pt x="345182" y="501501"/>
                </a:lnTo>
                <a:lnTo>
                  <a:pt x="350344" y="501501"/>
                </a:lnTo>
                <a:lnTo>
                  <a:pt x="351231" y="501418"/>
                </a:lnTo>
                <a:lnTo>
                  <a:pt x="357322" y="500139"/>
                </a:lnTo>
                <a:lnTo>
                  <a:pt x="360371" y="496089"/>
                </a:lnTo>
                <a:lnTo>
                  <a:pt x="349204" y="466102"/>
                </a:lnTo>
                <a:lnTo>
                  <a:pt x="353091" y="464132"/>
                </a:lnTo>
                <a:lnTo>
                  <a:pt x="356356" y="461515"/>
                </a:lnTo>
                <a:lnTo>
                  <a:pt x="360944" y="455410"/>
                </a:lnTo>
                <a:lnTo>
                  <a:pt x="326952" y="455410"/>
                </a:lnTo>
                <a:lnTo>
                  <a:pt x="322538" y="452893"/>
                </a:lnTo>
                <a:lnTo>
                  <a:pt x="270484" y="313062"/>
                </a:lnTo>
                <a:close/>
              </a:path>
              <a:path w="363855" h="501650">
                <a:moveTo>
                  <a:pt x="53902" y="431084"/>
                </a:moveTo>
                <a:lnTo>
                  <a:pt x="48492" y="433370"/>
                </a:lnTo>
                <a:lnTo>
                  <a:pt x="41224" y="452893"/>
                </a:lnTo>
                <a:lnTo>
                  <a:pt x="36813" y="455410"/>
                </a:lnTo>
                <a:lnTo>
                  <a:pt x="60112" y="455410"/>
                </a:lnTo>
                <a:lnTo>
                  <a:pt x="61441" y="453242"/>
                </a:lnTo>
                <a:lnTo>
                  <a:pt x="67370" y="437320"/>
                </a:lnTo>
                <a:lnTo>
                  <a:pt x="64329" y="433270"/>
                </a:lnTo>
                <a:lnTo>
                  <a:pt x="53902" y="431084"/>
                </a:lnTo>
                <a:close/>
              </a:path>
              <a:path w="363855" h="501650">
                <a:moveTo>
                  <a:pt x="265884" y="147876"/>
                </a:moveTo>
                <a:lnTo>
                  <a:pt x="223653" y="147876"/>
                </a:lnTo>
                <a:lnTo>
                  <a:pt x="226656" y="148150"/>
                </a:lnTo>
                <a:lnTo>
                  <a:pt x="231847" y="150342"/>
                </a:lnTo>
                <a:lnTo>
                  <a:pt x="233719" y="152128"/>
                </a:lnTo>
                <a:lnTo>
                  <a:pt x="344322" y="449235"/>
                </a:lnTo>
                <a:lnTo>
                  <a:pt x="340851" y="453858"/>
                </a:lnTo>
                <a:lnTo>
                  <a:pt x="333946" y="455302"/>
                </a:lnTo>
                <a:lnTo>
                  <a:pt x="332931" y="455410"/>
                </a:lnTo>
                <a:lnTo>
                  <a:pt x="360944" y="455410"/>
                </a:lnTo>
                <a:lnTo>
                  <a:pt x="362753" y="453002"/>
                </a:lnTo>
                <a:lnTo>
                  <a:pt x="363762" y="446784"/>
                </a:lnTo>
                <a:lnTo>
                  <a:pt x="313978" y="313062"/>
                </a:lnTo>
                <a:lnTo>
                  <a:pt x="333942" y="313055"/>
                </a:lnTo>
                <a:lnTo>
                  <a:pt x="338321" y="309772"/>
                </a:lnTo>
                <a:lnTo>
                  <a:pt x="338321" y="301654"/>
                </a:lnTo>
                <a:lnTo>
                  <a:pt x="333932" y="298367"/>
                </a:lnTo>
                <a:lnTo>
                  <a:pt x="308504" y="298363"/>
                </a:lnTo>
                <a:lnTo>
                  <a:pt x="256755" y="159360"/>
                </a:lnTo>
                <a:lnTo>
                  <a:pt x="264783" y="149818"/>
                </a:lnTo>
                <a:lnTo>
                  <a:pt x="265884" y="147876"/>
                </a:lnTo>
                <a:close/>
              </a:path>
              <a:path w="363855" h="501650">
                <a:moveTo>
                  <a:pt x="168772" y="147876"/>
                </a:moveTo>
                <a:lnTo>
                  <a:pt x="140108" y="147876"/>
                </a:lnTo>
                <a:lnTo>
                  <a:pt x="145850" y="149082"/>
                </a:lnTo>
                <a:lnTo>
                  <a:pt x="148234" y="150479"/>
                </a:lnTo>
                <a:lnTo>
                  <a:pt x="151160" y="154371"/>
                </a:lnTo>
                <a:lnTo>
                  <a:pt x="151520" y="156621"/>
                </a:lnTo>
                <a:lnTo>
                  <a:pt x="56779" y="411109"/>
                </a:lnTo>
                <a:lnTo>
                  <a:pt x="59828" y="415159"/>
                </a:lnTo>
                <a:lnTo>
                  <a:pt x="70257" y="417343"/>
                </a:lnTo>
                <a:lnTo>
                  <a:pt x="75657" y="415057"/>
                </a:lnTo>
                <a:lnTo>
                  <a:pt x="113634" y="313062"/>
                </a:lnTo>
                <a:lnTo>
                  <a:pt x="170733" y="313062"/>
                </a:lnTo>
                <a:lnTo>
                  <a:pt x="170733" y="298367"/>
                </a:lnTo>
                <a:lnTo>
                  <a:pt x="119099" y="298367"/>
                </a:lnTo>
                <a:lnTo>
                  <a:pt x="171803" y="156798"/>
                </a:lnTo>
                <a:lnTo>
                  <a:pt x="170802" y="150576"/>
                </a:lnTo>
                <a:lnTo>
                  <a:pt x="168772" y="147876"/>
                </a:lnTo>
                <a:close/>
              </a:path>
              <a:path w="363855" h="501650">
                <a:moveTo>
                  <a:pt x="170733" y="313062"/>
                </a:moveTo>
                <a:lnTo>
                  <a:pt x="151135" y="313062"/>
                </a:lnTo>
                <a:lnTo>
                  <a:pt x="151135" y="313566"/>
                </a:lnTo>
                <a:lnTo>
                  <a:pt x="153555" y="322528"/>
                </a:lnTo>
                <a:lnTo>
                  <a:pt x="160152" y="329855"/>
                </a:lnTo>
                <a:lnTo>
                  <a:pt x="169927" y="334799"/>
                </a:lnTo>
                <a:lnTo>
                  <a:pt x="181883" y="336613"/>
                </a:lnTo>
                <a:lnTo>
                  <a:pt x="193837" y="334799"/>
                </a:lnTo>
                <a:lnTo>
                  <a:pt x="203611" y="329855"/>
                </a:lnTo>
                <a:lnTo>
                  <a:pt x="210206" y="322528"/>
                </a:lnTo>
                <a:lnTo>
                  <a:pt x="210370" y="321922"/>
                </a:lnTo>
                <a:lnTo>
                  <a:pt x="175737" y="321922"/>
                </a:lnTo>
                <a:lnTo>
                  <a:pt x="170733" y="318174"/>
                </a:lnTo>
                <a:lnTo>
                  <a:pt x="170733" y="313062"/>
                </a:lnTo>
                <a:close/>
              </a:path>
              <a:path w="363855" h="501650">
                <a:moveTo>
                  <a:pt x="210370" y="289504"/>
                </a:moveTo>
                <a:lnTo>
                  <a:pt x="188024" y="289504"/>
                </a:lnTo>
                <a:lnTo>
                  <a:pt x="193028" y="293251"/>
                </a:lnTo>
                <a:lnTo>
                  <a:pt x="193028" y="318174"/>
                </a:lnTo>
                <a:lnTo>
                  <a:pt x="188024" y="321922"/>
                </a:lnTo>
                <a:lnTo>
                  <a:pt x="210370" y="321922"/>
                </a:lnTo>
                <a:lnTo>
                  <a:pt x="212627" y="313566"/>
                </a:lnTo>
                <a:lnTo>
                  <a:pt x="212627" y="313062"/>
                </a:lnTo>
                <a:lnTo>
                  <a:pt x="270484" y="313062"/>
                </a:lnTo>
                <a:lnTo>
                  <a:pt x="265013" y="298367"/>
                </a:lnTo>
                <a:lnTo>
                  <a:pt x="212627" y="298367"/>
                </a:lnTo>
                <a:lnTo>
                  <a:pt x="212627" y="297863"/>
                </a:lnTo>
                <a:lnTo>
                  <a:pt x="210370" y="289504"/>
                </a:lnTo>
                <a:close/>
              </a:path>
              <a:path w="363855" h="501650">
                <a:moveTo>
                  <a:pt x="181883" y="274808"/>
                </a:moveTo>
                <a:lnTo>
                  <a:pt x="169927" y="276623"/>
                </a:lnTo>
                <a:lnTo>
                  <a:pt x="160152" y="281569"/>
                </a:lnTo>
                <a:lnTo>
                  <a:pt x="153555" y="288898"/>
                </a:lnTo>
                <a:lnTo>
                  <a:pt x="151135" y="297863"/>
                </a:lnTo>
                <a:lnTo>
                  <a:pt x="151135" y="298367"/>
                </a:lnTo>
                <a:lnTo>
                  <a:pt x="170733" y="298367"/>
                </a:lnTo>
                <a:lnTo>
                  <a:pt x="170733" y="293251"/>
                </a:lnTo>
                <a:lnTo>
                  <a:pt x="175737" y="289504"/>
                </a:lnTo>
                <a:lnTo>
                  <a:pt x="210370" y="289504"/>
                </a:lnTo>
                <a:lnTo>
                  <a:pt x="210206" y="288898"/>
                </a:lnTo>
                <a:lnTo>
                  <a:pt x="203611" y="281569"/>
                </a:lnTo>
                <a:lnTo>
                  <a:pt x="193837" y="276623"/>
                </a:lnTo>
                <a:lnTo>
                  <a:pt x="181883" y="274808"/>
                </a:lnTo>
                <a:close/>
              </a:path>
              <a:path w="363855" h="501650">
                <a:moveTo>
                  <a:pt x="225656" y="204872"/>
                </a:moveTo>
                <a:lnTo>
                  <a:pt x="215223" y="207050"/>
                </a:lnTo>
                <a:lnTo>
                  <a:pt x="212180" y="211107"/>
                </a:lnTo>
                <a:lnTo>
                  <a:pt x="244662" y="298367"/>
                </a:lnTo>
                <a:lnTo>
                  <a:pt x="265013" y="298367"/>
                </a:lnTo>
                <a:lnTo>
                  <a:pt x="231058" y="207158"/>
                </a:lnTo>
                <a:lnTo>
                  <a:pt x="225656" y="204872"/>
                </a:lnTo>
                <a:close/>
              </a:path>
              <a:path w="363855" h="501650">
                <a:moveTo>
                  <a:pt x="223409" y="132670"/>
                </a:moveTo>
                <a:lnTo>
                  <a:pt x="207608" y="135982"/>
                </a:lnTo>
                <a:lnTo>
                  <a:pt x="201024" y="139848"/>
                </a:lnTo>
                <a:lnTo>
                  <a:pt x="192959" y="150576"/>
                </a:lnTo>
                <a:lnTo>
                  <a:pt x="191952" y="156798"/>
                </a:lnTo>
                <a:lnTo>
                  <a:pt x="202863" y="186086"/>
                </a:lnTo>
                <a:lnTo>
                  <a:pt x="208267" y="188372"/>
                </a:lnTo>
                <a:lnTo>
                  <a:pt x="218692" y="186192"/>
                </a:lnTo>
                <a:lnTo>
                  <a:pt x="221742" y="182142"/>
                </a:lnTo>
                <a:lnTo>
                  <a:pt x="212242" y="156621"/>
                </a:lnTo>
                <a:lnTo>
                  <a:pt x="212609" y="154367"/>
                </a:lnTo>
                <a:lnTo>
                  <a:pt x="215535" y="150479"/>
                </a:lnTo>
                <a:lnTo>
                  <a:pt x="217919" y="149082"/>
                </a:lnTo>
                <a:lnTo>
                  <a:pt x="223653" y="147876"/>
                </a:lnTo>
                <a:lnTo>
                  <a:pt x="265884" y="147876"/>
                </a:lnTo>
                <a:lnTo>
                  <a:pt x="269075" y="142250"/>
                </a:lnTo>
                <a:lnTo>
                  <a:pt x="247935" y="142250"/>
                </a:lnTo>
                <a:lnTo>
                  <a:pt x="245480" y="139920"/>
                </a:lnTo>
                <a:lnTo>
                  <a:pt x="242423" y="137944"/>
                </a:lnTo>
                <a:lnTo>
                  <a:pt x="231714" y="133419"/>
                </a:lnTo>
                <a:lnTo>
                  <a:pt x="223409" y="132670"/>
                </a:lnTo>
                <a:close/>
              </a:path>
              <a:path w="363855" h="501650">
                <a:moveTo>
                  <a:pt x="140346" y="132670"/>
                </a:moveTo>
                <a:lnTo>
                  <a:pt x="132052" y="133419"/>
                </a:lnTo>
                <a:lnTo>
                  <a:pt x="121330" y="137944"/>
                </a:lnTo>
                <a:lnTo>
                  <a:pt x="118275" y="139920"/>
                </a:lnTo>
                <a:lnTo>
                  <a:pt x="115818" y="142257"/>
                </a:lnTo>
                <a:lnTo>
                  <a:pt x="164548" y="142257"/>
                </a:lnTo>
                <a:lnTo>
                  <a:pt x="162737" y="139848"/>
                </a:lnTo>
                <a:lnTo>
                  <a:pt x="156157" y="135982"/>
                </a:lnTo>
                <a:lnTo>
                  <a:pt x="140346" y="132670"/>
                </a:lnTo>
                <a:close/>
              </a:path>
              <a:path w="363855" h="501650">
                <a:moveTo>
                  <a:pt x="238790" y="61804"/>
                </a:moveTo>
                <a:lnTo>
                  <a:pt x="181883" y="61804"/>
                </a:lnTo>
                <a:lnTo>
                  <a:pt x="210656" y="66169"/>
                </a:lnTo>
                <a:lnTo>
                  <a:pt x="234178" y="78067"/>
                </a:lnTo>
                <a:lnTo>
                  <a:pt x="250050" y="95699"/>
                </a:lnTo>
                <a:lnTo>
                  <a:pt x="255874" y="117269"/>
                </a:lnTo>
                <a:lnTo>
                  <a:pt x="255361" y="123768"/>
                </a:lnTo>
                <a:lnTo>
                  <a:pt x="253845" y="130143"/>
                </a:lnTo>
                <a:lnTo>
                  <a:pt x="251357" y="136327"/>
                </a:lnTo>
                <a:lnTo>
                  <a:pt x="247935" y="142250"/>
                </a:lnTo>
                <a:lnTo>
                  <a:pt x="269075" y="142250"/>
                </a:lnTo>
                <a:lnTo>
                  <a:pt x="270650" y="139470"/>
                </a:lnTo>
                <a:lnTo>
                  <a:pt x="274249" y="128545"/>
                </a:lnTo>
                <a:lnTo>
                  <a:pt x="275471" y="117269"/>
                </a:lnTo>
                <a:lnTo>
                  <a:pt x="270791" y="95347"/>
                </a:lnTo>
                <a:lnTo>
                  <a:pt x="257752" y="76249"/>
                </a:lnTo>
                <a:lnTo>
                  <a:pt x="238790" y="61804"/>
                </a:lnTo>
                <a:close/>
              </a:path>
              <a:path w="363855" h="501650">
                <a:moveTo>
                  <a:pt x="185652" y="47105"/>
                </a:moveTo>
                <a:lnTo>
                  <a:pt x="178103" y="47105"/>
                </a:lnTo>
                <a:lnTo>
                  <a:pt x="174387" y="47296"/>
                </a:lnTo>
                <a:lnTo>
                  <a:pt x="170726" y="47623"/>
                </a:lnTo>
                <a:lnTo>
                  <a:pt x="193028" y="47623"/>
                </a:lnTo>
                <a:lnTo>
                  <a:pt x="189367" y="47296"/>
                </a:lnTo>
                <a:lnTo>
                  <a:pt x="185652" y="47105"/>
                </a:lnTo>
                <a:close/>
              </a:path>
              <a:path w="363855" h="501650">
                <a:moveTo>
                  <a:pt x="210370" y="14691"/>
                </a:moveTo>
                <a:lnTo>
                  <a:pt x="188024" y="14691"/>
                </a:lnTo>
                <a:lnTo>
                  <a:pt x="193028" y="18442"/>
                </a:lnTo>
                <a:lnTo>
                  <a:pt x="193028" y="47623"/>
                </a:lnTo>
                <a:lnTo>
                  <a:pt x="212627" y="47623"/>
                </a:lnTo>
                <a:lnTo>
                  <a:pt x="212627" y="23046"/>
                </a:lnTo>
                <a:lnTo>
                  <a:pt x="210370" y="14691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323528" y="3147814"/>
            <a:ext cx="545553" cy="1318348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  <p:txBody>
          <a:bodyPr wrap="square" lIns="0" tIns="0" rIns="0" bIns="0" rtlCol="0"/>
          <a:lstStyle/>
          <a:p>
            <a:endParaRPr sz="1797"/>
          </a:p>
        </p:txBody>
      </p:sp>
    </p:spTree>
    <p:extLst>
      <p:ext uri="{BB962C8B-B14F-4D97-AF65-F5344CB8AC3E}">
        <p14:creationId xmlns:p14="http://schemas.microsoft.com/office/powerpoint/2010/main" val="186728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54093"/>
                <a:ext cx="8795160" cy="228158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29.2.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В треугольнике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найдите сторону: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400" dirty="0">
                    <a:cs typeface="Arial" panose="020B0604020202020204" pitchFamily="34" charset="0"/>
                  </a:rPr>
                  <a:t>в)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если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дм,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=6</m:t>
                    </m:r>
                    <m:rad>
                      <m:radPr>
                        <m:degHide m:val="on"/>
                        <m:ctrlP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rad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д</m:t>
                    </m:r>
                    <m:r>
                      <a:rPr lang="ru-RU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м, 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=150°</m:t>
                    </m:r>
                  </m:oMath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>
                  <a:spcAft>
                    <a:spcPts val="600"/>
                  </a:spcAft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54093"/>
                <a:ext cx="8795160" cy="2281587"/>
              </a:xfrm>
              <a:prstGeom prst="rect">
                <a:avLst/>
              </a:prstGeom>
              <a:blipFill>
                <a:blip r:embed="rId2"/>
                <a:stretch>
                  <a:fillRect l="-1009" t="-222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внобедренный треугольник 10">
            <a:extLst>
              <a:ext uri="{FF2B5EF4-FFF2-40B4-BE49-F238E27FC236}">
                <a16:creationId xmlns:a16="http://schemas.microsoft.com/office/drawing/2014/main" xmlns="" id="{DC3078DD-C0EC-1440-BE54-AEE65D3D98B8}"/>
              </a:ext>
            </a:extLst>
          </p:cNvPr>
          <p:cNvSpPr/>
          <p:nvPr/>
        </p:nvSpPr>
        <p:spPr>
          <a:xfrm>
            <a:off x="5860098" y="3479849"/>
            <a:ext cx="2690104" cy="954159"/>
          </a:xfrm>
          <a:prstGeom prst="triangle">
            <a:avLst>
              <a:gd name="adj" fmla="val 7311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9FBD0430-4D50-3C4B-AFC1-241205CD9D2C}"/>
              </a:ext>
            </a:extLst>
          </p:cNvPr>
          <p:cNvSpPr txBox="1"/>
          <p:nvPr/>
        </p:nvSpPr>
        <p:spPr>
          <a:xfrm>
            <a:off x="7667700" y="3010847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333B2F3-B525-9E44-A35E-054B77866A7D}"/>
              </a:ext>
            </a:extLst>
          </p:cNvPr>
          <p:cNvSpPr txBox="1"/>
          <p:nvPr/>
        </p:nvSpPr>
        <p:spPr>
          <a:xfrm>
            <a:off x="8501858" y="4349012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FA9673-436F-F545-95D9-65572E2C0EBB}"/>
              </a:ext>
            </a:extLst>
          </p:cNvPr>
          <p:cNvSpPr txBox="1"/>
          <p:nvPr/>
        </p:nvSpPr>
        <p:spPr>
          <a:xfrm>
            <a:off x="5583146" y="4383264"/>
            <a:ext cx="4619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ru-RU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xmlns="" id="{96D72ABA-6CF6-184D-9D25-726C76AD0ECF}"/>
                  </a:ext>
                </a:extLst>
              </p:cNvPr>
              <p:cNvSpPr txBox="1"/>
              <p:nvPr/>
            </p:nvSpPr>
            <p:spPr>
              <a:xfrm>
                <a:off x="236892" y="2774670"/>
                <a:ext cx="5314019" cy="15743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Aft>
                    <a:spcPts val="800"/>
                  </a:spcAft>
                </a:pPr>
                <a:r>
                  <a:rPr lang="ru-RU" sz="2000" b="0" dirty="0"/>
                  <a:t>в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 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𝑐𝑜𝑠𝐴</m:t>
                    </m:r>
                  </m:oMath>
                </a14:m>
                <a:endParaRPr lang="en-US" sz="2000" b="0" dirty="0"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108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49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6</m:t>
                      </m:r>
                      <m:rad>
                        <m:radPr>
                          <m:deg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e>
                      </m:ra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7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=283</m:t>
                      </m:r>
                    </m:oMath>
                  </m:oMathPara>
                </a14:m>
                <a:endParaRPr lang="ru-RU" sz="2000" b="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  <m:t>283</m:t>
                          </m:r>
                        </m:e>
                      </m:rad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ru-RU" sz="2000" b="0" i="1" dirty="0" smtClean="0">
                          <a:latin typeface="Cambria Math" panose="02040503050406030204" pitchFamily="18" charset="0"/>
                        </a:rPr>
                        <m:t>дм</m:t>
                      </m:r>
                    </m:oMath>
                  </m:oMathPara>
                </a14:m>
                <a:endParaRPr lang="ru-RU" sz="2000" i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6D72ABA-6CF6-184D-9D25-726C76AD0E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6892" y="2774670"/>
                <a:ext cx="5314019" cy="1574342"/>
              </a:xfrm>
              <a:prstGeom prst="rect">
                <a:avLst/>
              </a:prstGeom>
              <a:blipFill>
                <a:blip r:embed="rId3"/>
                <a:stretch>
                  <a:fillRect l="-1190" t="-1600" b="-32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4043300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ПРОВЕРКА САМОСТОЯТЕЛЬНОЙ РАБОТЫ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854093"/>
                <a:ext cx="8795160" cy="47580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29.5.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Диагонали параллелограмма равны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10 см и 12см,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а угол между ними равен </a:t>
                </a:r>
                <a14:m>
                  <m:oMath xmlns:m="http://schemas.openxmlformats.org/officeDocument/2006/math">
                    <m:r>
                      <a:rPr lang="ru-RU" sz="24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60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Найдите стороны параллелограмма. 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𝑎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=25+36−2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∙5∙6∙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=91  </m:t>
                      </m:r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⇒  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91</m:t>
                          </m:r>
                        </m:e>
                      </m:ra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𝑏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=25+36−2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∙5∙6∙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=31   </m:t>
                      </m:r>
                    </m:oMath>
                  </m:oMathPara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dirty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m:rPr>
                          <m:sty m:val="p"/>
                        </m:rPr>
                        <a:rPr lang="en-US" sz="2400" dirty="0"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400" dirty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i="1" dirty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i="1" dirty="0">
                              <a:latin typeface="Cambria Math" panose="02040503050406030204" pitchFamily="18" charset="0"/>
                            </a:rPr>
                            <m:t>31</m:t>
                          </m:r>
                        </m:e>
                      </m:rad>
                      <m:r>
                        <a:rPr lang="en-US" sz="2400" i="1" dirty="0">
                          <a:latin typeface="Cambria Math" panose="02040503050406030204" pitchFamily="18" charset="0"/>
                        </a:rPr>
                        <m:t>  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</a:rPr>
                        <m:t>см</m:t>
                      </m:r>
                    </m:oMath>
                  </m:oMathPara>
                </a14:m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854093"/>
                <a:ext cx="8795160" cy="4758097"/>
              </a:xfrm>
              <a:prstGeom prst="rect">
                <a:avLst/>
              </a:prstGeom>
              <a:blipFill>
                <a:blip r:embed="rId2"/>
                <a:stretch>
                  <a:fillRect l="-1009" t="-1064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Параллелограмм 12">
            <a:extLst>
              <a:ext uri="{FF2B5EF4-FFF2-40B4-BE49-F238E27FC236}">
                <a16:creationId xmlns:a16="http://schemas.microsoft.com/office/drawing/2014/main" xmlns="" id="{5639F9F7-2C8D-4644-AC2F-988C2B315256}"/>
              </a:ext>
            </a:extLst>
          </p:cNvPr>
          <p:cNvSpPr/>
          <p:nvPr/>
        </p:nvSpPr>
        <p:spPr>
          <a:xfrm>
            <a:off x="6012160" y="2643758"/>
            <a:ext cx="2664296" cy="1800200"/>
          </a:xfrm>
          <a:prstGeom prst="parallelogram">
            <a:avLst>
              <a:gd name="adj" fmla="val 36544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A1B3404-067B-DD40-A3CF-B12BC613E7D7}"/>
              </a:ext>
            </a:extLst>
          </p:cNvPr>
          <p:cNvCxnSpPr/>
          <p:nvPr/>
        </p:nvCxnSpPr>
        <p:spPr>
          <a:xfrm flipV="1">
            <a:off x="6012160" y="2643758"/>
            <a:ext cx="2664296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C8EB712C-CA11-4745-86C6-3F37FCB4C2ED}"/>
              </a:ext>
            </a:extLst>
          </p:cNvPr>
          <p:cNvCxnSpPr/>
          <p:nvPr/>
        </p:nvCxnSpPr>
        <p:spPr>
          <a:xfrm>
            <a:off x="6660232" y="2643758"/>
            <a:ext cx="1368152" cy="1800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C02DAFF5-40C1-B04D-B14D-8ECAFD5D73DA}"/>
                  </a:ext>
                </a:extLst>
              </p:cNvPr>
              <p:cNvSpPr txBox="1"/>
              <p:nvPr/>
            </p:nvSpPr>
            <p:spPr>
              <a:xfrm>
                <a:off x="8344411" y="3313025"/>
                <a:ext cx="42704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02DAFF5-40C1-B04D-B14D-8ECAFD5D7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4411" y="3313025"/>
                <a:ext cx="42704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C59EE4-274C-7B49-92BE-154542D7C825}"/>
              </a:ext>
            </a:extLst>
          </p:cNvPr>
          <p:cNvSpPr txBox="1"/>
          <p:nvPr/>
        </p:nvSpPr>
        <p:spPr>
          <a:xfrm>
            <a:off x="7663172" y="3728523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5</a:t>
            </a:r>
            <a:endParaRPr lang="ru-RU" sz="20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1DFEBAD3-7800-B54B-9622-65E1C0971ED4}"/>
              </a:ext>
            </a:extLst>
          </p:cNvPr>
          <p:cNvSpPr txBox="1"/>
          <p:nvPr/>
        </p:nvSpPr>
        <p:spPr>
          <a:xfrm>
            <a:off x="7674098" y="2814895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6</a:t>
            </a:r>
            <a:endParaRPr lang="ru-RU" sz="2000" b="1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B77C7AED-A48B-4744-B66B-2D33088ABF33}"/>
              </a:ext>
            </a:extLst>
          </p:cNvPr>
          <p:cNvSpPr/>
          <p:nvPr/>
        </p:nvSpPr>
        <p:spPr>
          <a:xfrm>
            <a:off x="6553758" y="3431628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6</a:t>
            </a:r>
            <a:endParaRPr lang="ru-RU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5A0E1111-8B41-9349-BD66-239D50BBB3F7}"/>
                  </a:ext>
                </a:extLst>
              </p:cNvPr>
              <p:cNvSpPr txBox="1"/>
              <p:nvPr/>
            </p:nvSpPr>
            <p:spPr>
              <a:xfrm>
                <a:off x="7503516" y="3240091"/>
                <a:ext cx="599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𝟔𝟎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5A0E1111-8B41-9349-BD66-239D50BBB3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3516" y="3240091"/>
                <a:ext cx="599844" cy="369332"/>
              </a:xfrm>
              <a:prstGeom prst="rect">
                <a:avLst/>
              </a:prstGeom>
              <a:blipFill>
                <a:blip r:embed="rId4"/>
                <a:stretch>
                  <a:fillRect l="-4167" r="-33333" b="-4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E9CCC6AD-F661-854B-A4CB-076EC49B649E}"/>
                  </a:ext>
                </a:extLst>
              </p:cNvPr>
              <p:cNvSpPr txBox="1"/>
              <p:nvPr/>
            </p:nvSpPr>
            <p:spPr>
              <a:xfrm>
                <a:off x="6774110" y="3826046"/>
                <a:ext cx="73770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dirty="0" smtClean="0">
                          <a:latin typeface="Cambria Math" panose="02040503050406030204" pitchFamily="18" charset="0"/>
                        </a:rPr>
                        <m:t>𝟏𝟐𝟎</m:t>
                      </m:r>
                      <m:r>
                        <a:rPr lang="en-US" b="1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°</m:t>
                      </m:r>
                    </m:oMath>
                  </m:oMathPara>
                </a14:m>
                <a:endParaRPr lang="ru-RU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9CCC6AD-F661-854B-A4CB-076EC49B64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4110" y="3826046"/>
                <a:ext cx="737701" cy="369332"/>
              </a:xfrm>
              <a:prstGeom prst="rect">
                <a:avLst/>
              </a:prstGeom>
              <a:blipFill>
                <a:blip r:embed="rId5"/>
                <a:stretch>
                  <a:fillRect l="-5085" r="-37288" b="-40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xmlns="" id="{382DF692-DBBF-A844-B7B2-C57D37325587}"/>
                  </a:ext>
                </a:extLst>
              </p:cNvPr>
              <p:cNvSpPr txBox="1"/>
              <p:nvPr/>
            </p:nvSpPr>
            <p:spPr>
              <a:xfrm>
                <a:off x="6926651" y="4412001"/>
                <a:ext cx="4326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382DF692-DBBF-A844-B7B2-C57D37325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6651" y="4412001"/>
                <a:ext cx="43261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8826166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915404"/>
                <a:ext cx="8795160" cy="21698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30.1.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наибольший и наименьший углы треугольника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en-US" sz="24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ru-RU" sz="24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,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если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 см,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=8 см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𝐶𝐴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=9 см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15404"/>
                <a:ext cx="8795160" cy="2169825"/>
              </a:xfrm>
              <a:prstGeom prst="rect">
                <a:avLst/>
              </a:prstGeom>
              <a:blipFill>
                <a:blip r:embed="rId2"/>
                <a:stretch>
                  <a:fillRect l="-1009" t="-233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реугольник 8">
            <a:extLst>
              <a:ext uri="{FF2B5EF4-FFF2-40B4-BE49-F238E27FC236}">
                <a16:creationId xmlns:a16="http://schemas.microsoft.com/office/drawing/2014/main" xmlns="" id="{053E4886-3DA1-A74D-97C5-2E610A55BC76}"/>
              </a:ext>
            </a:extLst>
          </p:cNvPr>
          <p:cNvSpPr/>
          <p:nvPr/>
        </p:nvSpPr>
        <p:spPr>
          <a:xfrm>
            <a:off x="6009292" y="2087777"/>
            <a:ext cx="2664296" cy="1656053"/>
          </a:xfrm>
          <a:prstGeom prst="triangle">
            <a:avLst>
              <a:gd name="adj" fmla="val 38331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xmlns="" id="{DEA8C23A-EE78-D34D-8CBD-1C003B22567D}"/>
              </a:ext>
            </a:extLst>
          </p:cNvPr>
          <p:cNvSpPr/>
          <p:nvPr/>
        </p:nvSpPr>
        <p:spPr>
          <a:xfrm>
            <a:off x="6009292" y="3583310"/>
            <a:ext cx="216024" cy="31836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39105728-DCB6-8344-A3F5-AFA7C62875B2}"/>
                  </a:ext>
                </a:extLst>
              </p:cNvPr>
              <p:cNvSpPr/>
              <p:nvPr/>
            </p:nvSpPr>
            <p:spPr>
              <a:xfrm>
                <a:off x="5636060" y="3408562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9105728-DCB6-8344-A3F5-AFA7C6287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060" y="3408562"/>
                <a:ext cx="4521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BD97448A-CE75-AC4B-A802-9E62CB10F53E}"/>
                  </a:ext>
                </a:extLst>
              </p:cNvPr>
              <p:cNvSpPr/>
              <p:nvPr/>
            </p:nvSpPr>
            <p:spPr>
              <a:xfrm>
                <a:off x="6738233" y="1730499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D97448A-CE75-AC4B-A802-9E62CB10F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33" y="1730499"/>
                <a:ext cx="46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57290801-0DB3-DC4E-98A7-AA7DCEC2642F}"/>
                  </a:ext>
                </a:extLst>
              </p:cNvPr>
              <p:cNvSpPr/>
              <p:nvPr/>
            </p:nvSpPr>
            <p:spPr>
              <a:xfrm>
                <a:off x="8558412" y="3352477"/>
                <a:ext cx="451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7290801-0DB3-DC4E-98A7-AA7DCEC26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412" y="3352477"/>
                <a:ext cx="4514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6AAEB52-8731-6B43-B8FA-DB84A720253A}"/>
                  </a:ext>
                </a:extLst>
              </p:cNvPr>
              <p:cNvSpPr txBox="1"/>
              <p:nvPr/>
            </p:nvSpPr>
            <p:spPr>
              <a:xfrm>
                <a:off x="7809492" y="2383996"/>
                <a:ext cx="299248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AAEB52-8731-6B43-B8FA-DB84A720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92" y="2383996"/>
                <a:ext cx="299248" cy="446276"/>
              </a:xfrm>
              <a:prstGeom prst="rect">
                <a:avLst/>
              </a:prstGeom>
              <a:blipFill>
                <a:blip r:embed="rId6"/>
                <a:stretch>
                  <a:fillRect l="-12000" r="-12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A7FD0BD-AE53-834C-9A7E-3BF440DFD7EF}"/>
                  </a:ext>
                </a:extLst>
              </p:cNvPr>
              <p:cNvSpPr txBox="1"/>
              <p:nvPr/>
            </p:nvSpPr>
            <p:spPr>
              <a:xfrm>
                <a:off x="7131021" y="3702054"/>
                <a:ext cx="29187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7FD0BD-AE53-834C-9A7E-3BF440DFD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021" y="3702054"/>
                <a:ext cx="291875" cy="446276"/>
              </a:xfrm>
              <a:prstGeom prst="rect">
                <a:avLst/>
              </a:prstGeom>
              <a:blipFill>
                <a:blip r:embed="rId7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3B98B99-F12F-8740-9227-EA242CD108FC}"/>
                  </a:ext>
                </a:extLst>
              </p:cNvPr>
              <p:cNvSpPr txBox="1"/>
              <p:nvPr/>
            </p:nvSpPr>
            <p:spPr>
              <a:xfrm>
                <a:off x="6118396" y="2335781"/>
                <a:ext cx="26667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B98B99-F12F-8740-9227-EA242CD10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396" y="2335781"/>
                <a:ext cx="266675" cy="446276"/>
              </a:xfrm>
              <a:prstGeom prst="rect">
                <a:avLst/>
              </a:prstGeom>
              <a:blipFill>
                <a:blip r:embed="rId8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0C53A2C9-1061-874C-A12C-96478CB40015}"/>
                  </a:ext>
                </a:extLst>
              </p:cNvPr>
              <p:cNvSpPr/>
              <p:nvPr/>
            </p:nvSpPr>
            <p:spPr>
              <a:xfrm>
                <a:off x="6132328" y="3231354"/>
                <a:ext cx="5369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0C53A2C9-1061-874C-A12C-96478CB40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328" y="3231354"/>
                <a:ext cx="53694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олилиния 26">
            <a:extLst>
              <a:ext uri="{FF2B5EF4-FFF2-40B4-BE49-F238E27FC236}">
                <a16:creationId xmlns:a16="http://schemas.microsoft.com/office/drawing/2014/main" xmlns="" id="{53F93A12-BAE4-8541-B4BE-5A417CB48810}"/>
              </a:ext>
            </a:extLst>
          </p:cNvPr>
          <p:cNvSpPr/>
          <p:nvPr/>
        </p:nvSpPr>
        <p:spPr>
          <a:xfrm>
            <a:off x="6946752" y="2206448"/>
            <a:ext cx="221215" cy="117995"/>
          </a:xfrm>
          <a:custGeom>
            <a:avLst/>
            <a:gdLst>
              <a:gd name="connsiteX0" fmla="*/ 0 w 221215"/>
              <a:gd name="connsiteY0" fmla="*/ 26416 h 117995"/>
              <a:gd name="connsiteX1" fmla="*/ 128016 w 221215"/>
              <a:gd name="connsiteY1" fmla="*/ 117856 h 117995"/>
              <a:gd name="connsiteX2" fmla="*/ 201168 w 221215"/>
              <a:gd name="connsiteY2" fmla="*/ 8128 h 117995"/>
              <a:gd name="connsiteX3" fmla="*/ 219456 w 221215"/>
              <a:gd name="connsiteY3" fmla="*/ 8128 h 117995"/>
              <a:gd name="connsiteX4" fmla="*/ 219456 w 221215"/>
              <a:gd name="connsiteY4" fmla="*/ 17272 h 1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15" h="117995">
                <a:moveTo>
                  <a:pt x="0" y="26416"/>
                </a:moveTo>
                <a:cubicBezTo>
                  <a:pt x="47244" y="73660"/>
                  <a:pt x="94488" y="120904"/>
                  <a:pt x="128016" y="117856"/>
                </a:cubicBezTo>
                <a:cubicBezTo>
                  <a:pt x="161544" y="114808"/>
                  <a:pt x="185928" y="26416"/>
                  <a:pt x="201168" y="8128"/>
                </a:cubicBezTo>
                <a:cubicBezTo>
                  <a:pt x="216408" y="-10160"/>
                  <a:pt x="219456" y="8128"/>
                  <a:pt x="219456" y="8128"/>
                </a:cubicBezTo>
                <a:cubicBezTo>
                  <a:pt x="222504" y="9652"/>
                  <a:pt x="220980" y="13462"/>
                  <a:pt x="219456" y="172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xmlns="" id="{E962BE45-54AC-3D48-9DDC-BA6C1A4EA07F}"/>
                  </a:ext>
                </a:extLst>
              </p:cNvPr>
              <p:cNvSpPr/>
              <p:nvPr/>
            </p:nvSpPr>
            <p:spPr>
              <a:xfrm>
                <a:off x="6852446" y="2199060"/>
                <a:ext cx="5050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E962BE45-54AC-3D48-9DDC-BA6C1A4EA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6" y="2199060"/>
                <a:ext cx="505075" cy="584775"/>
              </a:xfrm>
              <a:prstGeom prst="rect">
                <a:avLst/>
              </a:prstGeom>
              <a:blipFill>
                <a:blip r:embed="rId10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олилиния 29">
            <a:extLst>
              <a:ext uri="{FF2B5EF4-FFF2-40B4-BE49-F238E27FC236}">
                <a16:creationId xmlns:a16="http://schemas.microsoft.com/office/drawing/2014/main" xmlns="" id="{6FBBF7BD-B613-B94D-99C8-D502A5BA96B9}"/>
              </a:ext>
            </a:extLst>
          </p:cNvPr>
          <p:cNvSpPr/>
          <p:nvPr/>
        </p:nvSpPr>
        <p:spPr>
          <a:xfrm>
            <a:off x="8260206" y="3468024"/>
            <a:ext cx="169825" cy="311965"/>
          </a:xfrm>
          <a:custGeom>
            <a:avLst/>
            <a:gdLst>
              <a:gd name="connsiteX0" fmla="*/ 169825 w 169825"/>
              <a:gd name="connsiteY0" fmla="*/ 0 h 311965"/>
              <a:gd name="connsiteX1" fmla="*/ 5233 w 169825"/>
              <a:gd name="connsiteY1" fmla="*/ 91440 h 311965"/>
              <a:gd name="connsiteX2" fmla="*/ 41809 w 169825"/>
              <a:gd name="connsiteY2" fmla="*/ 292608 h 311965"/>
              <a:gd name="connsiteX3" fmla="*/ 50953 w 169825"/>
              <a:gd name="connsiteY3" fmla="*/ 292608 h 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25" h="311965">
                <a:moveTo>
                  <a:pt x="169825" y="0"/>
                </a:moveTo>
                <a:cubicBezTo>
                  <a:pt x="98197" y="21336"/>
                  <a:pt x="26569" y="42672"/>
                  <a:pt x="5233" y="91440"/>
                </a:cubicBezTo>
                <a:cubicBezTo>
                  <a:pt x="-16103" y="140208"/>
                  <a:pt x="34189" y="259080"/>
                  <a:pt x="41809" y="292608"/>
                </a:cubicBezTo>
                <a:cubicBezTo>
                  <a:pt x="49429" y="326136"/>
                  <a:pt x="50191" y="309372"/>
                  <a:pt x="50953" y="2926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xmlns="" id="{A3661B92-4A7F-C542-A2D1-6A22295D20C9}"/>
                  </a:ext>
                </a:extLst>
              </p:cNvPr>
              <p:cNvSpPr/>
              <p:nvPr/>
            </p:nvSpPr>
            <p:spPr>
              <a:xfrm>
                <a:off x="7783720" y="3177661"/>
                <a:ext cx="5385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3661B92-4A7F-C542-A2D1-6A22295D2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720" y="3177661"/>
                <a:ext cx="538544" cy="584775"/>
              </a:xfrm>
              <a:prstGeom prst="rect">
                <a:avLst/>
              </a:prstGeom>
              <a:blipFill>
                <a:blip r:embed="rId11"/>
                <a:stretch>
                  <a:fillRect l="-6818" r="-6818" b="-191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xmlns="" id="{A118CC56-A333-6446-988F-2D683670D8C2}"/>
                  </a:ext>
                </a:extLst>
              </p:cNvPr>
              <p:cNvSpPr txBox="1"/>
              <p:nvPr/>
            </p:nvSpPr>
            <p:spPr>
              <a:xfrm>
                <a:off x="190428" y="2231109"/>
                <a:ext cx="6844053" cy="25167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3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𝐶𝐴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𝐴𝐵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−2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𝐴𝐵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𝐵𝐶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𝑐𝑜𝑠𝐵</m:t>
                      </m:r>
                    </m:oMath>
                  </m:oMathPara>
                </a14:m>
                <a:endParaRPr lang="en-US" sz="2300" b="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𝑐𝑜𝑠𝐵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49+64−81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∙7∙8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32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112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3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3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ru-RU" sz="23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𝑎𝑟𝑐𝑐𝑜𝑠</m:t>
                      </m:r>
                      <m:f>
                        <m:fPr>
                          <m:ctrlPr>
                            <a:rPr lang="en-US" sz="2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23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𝑐𝑜𝑠𝐶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64+81−49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∙8∙9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96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144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3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  <m:r>
                        <a:rPr lang="en-US" sz="23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 </m:t>
                      </m:r>
                      <m:r>
                        <a:rPr lang="en-US" sz="2300" b="0" dirty="0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ru-RU" sz="23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∠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  <m:r>
                        <a:rPr lang="ru-RU" sz="23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3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𝑎𝑟𝑐𝑐𝑜𝑠</m:t>
                      </m:r>
                      <m:f>
                        <m:fPr>
                          <m:ctrlPr>
                            <a:rPr lang="en-US" sz="2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num>
                        <m:den>
                          <m:r>
                            <a:rPr lang="en-US" sz="2300" b="0" i="1" dirty="0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2300" b="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A118CC56-A333-6446-988F-2D683670D8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428" y="2231109"/>
                <a:ext cx="6844053" cy="2516715"/>
              </a:xfrm>
              <a:prstGeom prst="rect">
                <a:avLst/>
              </a:prstGeom>
              <a:blipFill>
                <a:blip r:embed="rId12"/>
                <a:stretch>
                  <a:fillRect l="-185" b="-1005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113730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915404"/>
                <a:ext cx="8795160" cy="461664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30.2.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Определите, какая из сторон треугольника будет наибольшей, а какая наименьшей, если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47°, 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 58°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47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°+58°+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=180°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∠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𝐶</m:t>
                    </m:r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=75°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наибольшая сторона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endParaRPr lang="ru-RU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𝐵𝐶</m:t>
                    </m:r>
                  </m:oMath>
                </a14:m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- наименьшая сторона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>
                  <a:spcAft>
                    <a:spcPts val="600"/>
                  </a:spcAft>
                </a:pP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15404"/>
                <a:ext cx="8795160" cy="4616648"/>
              </a:xfrm>
              <a:prstGeom prst="rect">
                <a:avLst/>
              </a:prstGeom>
              <a:blipFill>
                <a:blip r:embed="rId2"/>
                <a:stretch>
                  <a:fillRect l="-1009" t="-109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реугольник 8">
            <a:extLst>
              <a:ext uri="{FF2B5EF4-FFF2-40B4-BE49-F238E27FC236}">
                <a16:creationId xmlns:a16="http://schemas.microsoft.com/office/drawing/2014/main" xmlns="" id="{053E4886-3DA1-A74D-97C5-2E610A55BC76}"/>
              </a:ext>
            </a:extLst>
          </p:cNvPr>
          <p:cNvSpPr/>
          <p:nvPr/>
        </p:nvSpPr>
        <p:spPr>
          <a:xfrm>
            <a:off x="6009292" y="2087777"/>
            <a:ext cx="2664296" cy="1656053"/>
          </a:xfrm>
          <a:prstGeom prst="triangle">
            <a:avLst>
              <a:gd name="adj" fmla="val 38331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xmlns="" id="{DEA8C23A-EE78-D34D-8CBD-1C003B22567D}"/>
              </a:ext>
            </a:extLst>
          </p:cNvPr>
          <p:cNvSpPr/>
          <p:nvPr/>
        </p:nvSpPr>
        <p:spPr>
          <a:xfrm>
            <a:off x="6009292" y="3583310"/>
            <a:ext cx="216024" cy="31836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39105728-DCB6-8344-A3F5-AFA7C62875B2}"/>
                  </a:ext>
                </a:extLst>
              </p:cNvPr>
              <p:cNvSpPr/>
              <p:nvPr/>
            </p:nvSpPr>
            <p:spPr>
              <a:xfrm>
                <a:off x="5636060" y="3408562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9105728-DCB6-8344-A3F5-AFA7C6287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060" y="3408562"/>
                <a:ext cx="4521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BD97448A-CE75-AC4B-A802-9E62CB10F53E}"/>
                  </a:ext>
                </a:extLst>
              </p:cNvPr>
              <p:cNvSpPr/>
              <p:nvPr/>
            </p:nvSpPr>
            <p:spPr>
              <a:xfrm>
                <a:off x="6738233" y="1730499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D97448A-CE75-AC4B-A802-9E62CB10F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33" y="1730499"/>
                <a:ext cx="46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57290801-0DB3-DC4E-98A7-AA7DCEC2642F}"/>
                  </a:ext>
                </a:extLst>
              </p:cNvPr>
              <p:cNvSpPr/>
              <p:nvPr/>
            </p:nvSpPr>
            <p:spPr>
              <a:xfrm>
                <a:off x="8558412" y="3352477"/>
                <a:ext cx="451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7290801-0DB3-DC4E-98A7-AA7DCEC26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412" y="3352477"/>
                <a:ext cx="4514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6AAEB52-8731-6B43-B8FA-DB84A720253A}"/>
                  </a:ext>
                </a:extLst>
              </p:cNvPr>
              <p:cNvSpPr txBox="1"/>
              <p:nvPr/>
            </p:nvSpPr>
            <p:spPr>
              <a:xfrm>
                <a:off x="7809492" y="2383996"/>
                <a:ext cx="299248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AAEB52-8731-6B43-B8FA-DB84A720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92" y="2383996"/>
                <a:ext cx="299248" cy="446276"/>
              </a:xfrm>
              <a:prstGeom prst="rect">
                <a:avLst/>
              </a:prstGeom>
              <a:blipFill>
                <a:blip r:embed="rId6"/>
                <a:stretch>
                  <a:fillRect l="-12000" r="-12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A7FD0BD-AE53-834C-9A7E-3BF440DFD7EF}"/>
                  </a:ext>
                </a:extLst>
              </p:cNvPr>
              <p:cNvSpPr txBox="1"/>
              <p:nvPr/>
            </p:nvSpPr>
            <p:spPr>
              <a:xfrm>
                <a:off x="7131021" y="3702054"/>
                <a:ext cx="29187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7FD0BD-AE53-834C-9A7E-3BF440DFD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021" y="3702054"/>
                <a:ext cx="291875" cy="446276"/>
              </a:xfrm>
              <a:prstGeom prst="rect">
                <a:avLst/>
              </a:prstGeom>
              <a:blipFill>
                <a:blip r:embed="rId7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3B98B99-F12F-8740-9227-EA242CD108FC}"/>
                  </a:ext>
                </a:extLst>
              </p:cNvPr>
              <p:cNvSpPr txBox="1"/>
              <p:nvPr/>
            </p:nvSpPr>
            <p:spPr>
              <a:xfrm>
                <a:off x="6118396" y="2335781"/>
                <a:ext cx="26667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B98B99-F12F-8740-9227-EA242CD10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396" y="2335781"/>
                <a:ext cx="266675" cy="446276"/>
              </a:xfrm>
              <a:prstGeom prst="rect">
                <a:avLst/>
              </a:prstGeom>
              <a:blipFill>
                <a:blip r:embed="rId8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олилиния 26">
            <a:extLst>
              <a:ext uri="{FF2B5EF4-FFF2-40B4-BE49-F238E27FC236}">
                <a16:creationId xmlns:a16="http://schemas.microsoft.com/office/drawing/2014/main" xmlns="" id="{53F93A12-BAE4-8541-B4BE-5A417CB48810}"/>
              </a:ext>
            </a:extLst>
          </p:cNvPr>
          <p:cNvSpPr/>
          <p:nvPr/>
        </p:nvSpPr>
        <p:spPr>
          <a:xfrm>
            <a:off x="6946752" y="2206448"/>
            <a:ext cx="221215" cy="117995"/>
          </a:xfrm>
          <a:custGeom>
            <a:avLst/>
            <a:gdLst>
              <a:gd name="connsiteX0" fmla="*/ 0 w 221215"/>
              <a:gd name="connsiteY0" fmla="*/ 26416 h 117995"/>
              <a:gd name="connsiteX1" fmla="*/ 128016 w 221215"/>
              <a:gd name="connsiteY1" fmla="*/ 117856 h 117995"/>
              <a:gd name="connsiteX2" fmla="*/ 201168 w 221215"/>
              <a:gd name="connsiteY2" fmla="*/ 8128 h 117995"/>
              <a:gd name="connsiteX3" fmla="*/ 219456 w 221215"/>
              <a:gd name="connsiteY3" fmla="*/ 8128 h 117995"/>
              <a:gd name="connsiteX4" fmla="*/ 219456 w 221215"/>
              <a:gd name="connsiteY4" fmla="*/ 17272 h 1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15" h="117995">
                <a:moveTo>
                  <a:pt x="0" y="26416"/>
                </a:moveTo>
                <a:cubicBezTo>
                  <a:pt x="47244" y="73660"/>
                  <a:pt x="94488" y="120904"/>
                  <a:pt x="128016" y="117856"/>
                </a:cubicBezTo>
                <a:cubicBezTo>
                  <a:pt x="161544" y="114808"/>
                  <a:pt x="185928" y="26416"/>
                  <a:pt x="201168" y="8128"/>
                </a:cubicBezTo>
                <a:cubicBezTo>
                  <a:pt x="216408" y="-10160"/>
                  <a:pt x="219456" y="8128"/>
                  <a:pt x="219456" y="8128"/>
                </a:cubicBezTo>
                <a:cubicBezTo>
                  <a:pt x="222504" y="9652"/>
                  <a:pt x="220980" y="13462"/>
                  <a:pt x="219456" y="172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0" name="Полилиния 29">
            <a:extLst>
              <a:ext uri="{FF2B5EF4-FFF2-40B4-BE49-F238E27FC236}">
                <a16:creationId xmlns:a16="http://schemas.microsoft.com/office/drawing/2014/main" xmlns="" id="{6FBBF7BD-B613-B94D-99C8-D502A5BA96B9}"/>
              </a:ext>
            </a:extLst>
          </p:cNvPr>
          <p:cNvSpPr/>
          <p:nvPr/>
        </p:nvSpPr>
        <p:spPr>
          <a:xfrm>
            <a:off x="8260206" y="3468024"/>
            <a:ext cx="169825" cy="311965"/>
          </a:xfrm>
          <a:custGeom>
            <a:avLst/>
            <a:gdLst>
              <a:gd name="connsiteX0" fmla="*/ 169825 w 169825"/>
              <a:gd name="connsiteY0" fmla="*/ 0 h 311965"/>
              <a:gd name="connsiteX1" fmla="*/ 5233 w 169825"/>
              <a:gd name="connsiteY1" fmla="*/ 91440 h 311965"/>
              <a:gd name="connsiteX2" fmla="*/ 41809 w 169825"/>
              <a:gd name="connsiteY2" fmla="*/ 292608 h 311965"/>
              <a:gd name="connsiteX3" fmla="*/ 50953 w 169825"/>
              <a:gd name="connsiteY3" fmla="*/ 292608 h 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25" h="311965">
                <a:moveTo>
                  <a:pt x="169825" y="0"/>
                </a:moveTo>
                <a:cubicBezTo>
                  <a:pt x="98197" y="21336"/>
                  <a:pt x="26569" y="42672"/>
                  <a:pt x="5233" y="91440"/>
                </a:cubicBezTo>
                <a:cubicBezTo>
                  <a:pt x="-16103" y="140208"/>
                  <a:pt x="34189" y="259080"/>
                  <a:pt x="41809" y="292608"/>
                </a:cubicBezTo>
                <a:cubicBezTo>
                  <a:pt x="49429" y="326136"/>
                  <a:pt x="50191" y="309372"/>
                  <a:pt x="50953" y="2926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9152881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915404"/>
                <a:ext cx="8795160" cy="51857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30.3. 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Определите вид треугольника, если три его стороны равны соответственно:</a:t>
                </a:r>
              </a:p>
              <a:p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=5,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=4, 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𝑐</m:t>
                    </m:r>
                    <m:r>
                      <a:rPr lang="ru-RU" sz="24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=4;</m:t>
                    </m:r>
                  </m:oMath>
                </a14:m>
                <a:r>
                  <a:rPr lang="ru-RU" sz="24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r>
                        <a:rPr lang="ru-RU" sz="2400" b="0" i="1" dirty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б</m:t>
                      </m:r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) </m:t>
                      </m:r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𝑎</m:t>
                      </m:r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=17, </m:t>
                      </m:r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𝑏</m:t>
                      </m:r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=8, </m:t>
                      </m:r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𝑐</m:t>
                      </m:r>
                      <m:r>
                        <a:rPr lang="ru-RU" sz="2400" i="1" dirty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=15;</m:t>
                      </m:r>
                    </m:oMath>
                  </m:oMathPara>
                </a14:m>
                <a:endParaRPr lang="en-US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endParaRPr lang="ru-RU" sz="2400" i="1" dirty="0">
                  <a:latin typeface="Cambria Math" panose="02040503050406030204" pitchFamily="18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sz="2400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16+16−25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2∙4∙4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32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𝑎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𝑏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−2</m:t>
                    </m:r>
                    <m:r>
                      <a:rPr lang="en-US" sz="24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𝑏𝑐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 </m:t>
                    </m:r>
                  </m:oMath>
                </a14:m>
                <a:r>
                  <a:rPr lang="ru-RU" sz="2400" i="1" dirty="0">
                    <a:latin typeface="Cambria Math" panose="02040503050406030204" pitchFamily="18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ru-RU" sz="2400" dirty="0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2400" i="1" dirty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64+225−289</m:t>
                        </m:r>
                      </m:num>
                      <m:den>
                        <m:r>
                          <a:rPr lang="en-US" sz="24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2∙8∙15</m:t>
                        </m:r>
                      </m:den>
                    </m:f>
                    <m:r>
                      <a:rPr lang="en-US" sz="2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4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15404"/>
                <a:ext cx="8795160" cy="5185715"/>
              </a:xfrm>
              <a:prstGeom prst="rect">
                <a:avLst/>
              </a:prstGeom>
              <a:blipFill>
                <a:blip r:embed="rId2"/>
                <a:stretch>
                  <a:fillRect l="-1009" t="-978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Треугольник 8">
            <a:extLst>
              <a:ext uri="{FF2B5EF4-FFF2-40B4-BE49-F238E27FC236}">
                <a16:creationId xmlns:a16="http://schemas.microsoft.com/office/drawing/2014/main" xmlns="" id="{053E4886-3DA1-A74D-97C5-2E610A55BC76}"/>
              </a:ext>
            </a:extLst>
          </p:cNvPr>
          <p:cNvSpPr/>
          <p:nvPr/>
        </p:nvSpPr>
        <p:spPr>
          <a:xfrm>
            <a:off x="6009292" y="2087777"/>
            <a:ext cx="2664296" cy="1656053"/>
          </a:xfrm>
          <a:prstGeom prst="triangle">
            <a:avLst>
              <a:gd name="adj" fmla="val 38331"/>
            </a:avLst>
          </a:prstGeom>
          <a:noFill/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10" name="Дуга 9">
            <a:extLst>
              <a:ext uri="{FF2B5EF4-FFF2-40B4-BE49-F238E27FC236}">
                <a16:creationId xmlns:a16="http://schemas.microsoft.com/office/drawing/2014/main" xmlns="" id="{DEA8C23A-EE78-D34D-8CBD-1C003B22567D}"/>
              </a:ext>
            </a:extLst>
          </p:cNvPr>
          <p:cNvSpPr/>
          <p:nvPr/>
        </p:nvSpPr>
        <p:spPr>
          <a:xfrm>
            <a:off x="6009292" y="3583310"/>
            <a:ext cx="216024" cy="318368"/>
          </a:xfrm>
          <a:prstGeom prst="arc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xmlns="" id="{39105728-DCB6-8344-A3F5-AFA7C62875B2}"/>
                  </a:ext>
                </a:extLst>
              </p:cNvPr>
              <p:cNvSpPr/>
              <p:nvPr/>
            </p:nvSpPr>
            <p:spPr>
              <a:xfrm>
                <a:off x="5636060" y="3408562"/>
                <a:ext cx="45217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𝐴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2" name="Прямоугольник 11">
                <a:extLst>
                  <a:ext uri="{FF2B5EF4-FFF2-40B4-BE49-F238E27FC236}">
                    <a16:creationId xmlns:a16="http://schemas.microsoft.com/office/drawing/2014/main" id="{39105728-DCB6-8344-A3F5-AFA7C62875B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6060" y="3408562"/>
                <a:ext cx="452175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xmlns="" id="{BD97448A-CE75-AC4B-A802-9E62CB10F53E}"/>
                  </a:ext>
                </a:extLst>
              </p:cNvPr>
              <p:cNvSpPr/>
              <p:nvPr/>
            </p:nvSpPr>
            <p:spPr>
              <a:xfrm>
                <a:off x="6738233" y="1730499"/>
                <a:ext cx="46384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𝐵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BD97448A-CE75-AC4B-A802-9E62CB10F5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8233" y="1730499"/>
                <a:ext cx="463845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xmlns="" id="{57290801-0DB3-DC4E-98A7-AA7DCEC2642F}"/>
                  </a:ext>
                </a:extLst>
              </p:cNvPr>
              <p:cNvSpPr/>
              <p:nvPr/>
            </p:nvSpPr>
            <p:spPr>
              <a:xfrm>
                <a:off x="8558412" y="3352477"/>
                <a:ext cx="4514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𝐶</m:t>
                      </m:r>
                    </m:oMath>
                  </m:oMathPara>
                </a14:m>
                <a:endParaRPr lang="x-none" sz="2400" dirty="0"/>
              </a:p>
            </p:txBody>
          </p:sp>
        </mc:Choice>
        <mc:Fallback xmlns=""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57290801-0DB3-DC4E-98A7-AA7DCEC264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58412" y="3352477"/>
                <a:ext cx="45146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xmlns="" id="{66AAEB52-8731-6B43-B8FA-DB84A720253A}"/>
                  </a:ext>
                </a:extLst>
              </p:cNvPr>
              <p:cNvSpPr txBox="1"/>
              <p:nvPr/>
            </p:nvSpPr>
            <p:spPr>
              <a:xfrm>
                <a:off x="7809492" y="2383996"/>
                <a:ext cx="299248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6AAEB52-8731-6B43-B8FA-DB84A72025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9492" y="2383996"/>
                <a:ext cx="299248" cy="446276"/>
              </a:xfrm>
              <a:prstGeom prst="rect">
                <a:avLst/>
              </a:prstGeom>
              <a:blipFill>
                <a:blip r:embed="rId6"/>
                <a:stretch>
                  <a:fillRect l="-12000" r="-12000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4A7FD0BD-AE53-834C-9A7E-3BF440DFD7EF}"/>
                  </a:ext>
                </a:extLst>
              </p:cNvPr>
              <p:cNvSpPr txBox="1"/>
              <p:nvPr/>
            </p:nvSpPr>
            <p:spPr>
              <a:xfrm>
                <a:off x="7131021" y="3702054"/>
                <a:ext cx="29187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4A7FD0BD-AE53-834C-9A7E-3BF440DFD7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1021" y="3702054"/>
                <a:ext cx="291875" cy="446276"/>
              </a:xfrm>
              <a:prstGeom prst="rect">
                <a:avLst/>
              </a:prstGeom>
              <a:blipFill>
                <a:blip r:embed="rId7"/>
                <a:stretch>
                  <a:fillRect l="-29167" r="-25000"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xmlns="" id="{C3B98B99-F12F-8740-9227-EA242CD108FC}"/>
                  </a:ext>
                </a:extLst>
              </p:cNvPr>
              <p:cNvSpPr txBox="1"/>
              <p:nvPr/>
            </p:nvSpPr>
            <p:spPr>
              <a:xfrm>
                <a:off x="6118396" y="2335781"/>
                <a:ext cx="266675" cy="44627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3B98B99-F12F-8740-9227-EA242CD10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8396" y="2335781"/>
                <a:ext cx="266675" cy="446276"/>
              </a:xfrm>
              <a:prstGeom prst="rect">
                <a:avLst/>
              </a:prstGeom>
              <a:blipFill>
                <a:blip r:embed="rId8"/>
                <a:stretch>
                  <a:fillRect l="-18182" r="-1363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xmlns="" id="{0C53A2C9-1061-874C-A12C-96478CB40015}"/>
                  </a:ext>
                </a:extLst>
              </p:cNvPr>
              <p:cNvSpPr/>
              <p:nvPr/>
            </p:nvSpPr>
            <p:spPr>
              <a:xfrm>
                <a:off x="6132328" y="3231354"/>
                <a:ext cx="53694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0C53A2C9-1061-874C-A12C-96478CB400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2328" y="3231354"/>
                <a:ext cx="536942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Полилиния 26">
            <a:extLst>
              <a:ext uri="{FF2B5EF4-FFF2-40B4-BE49-F238E27FC236}">
                <a16:creationId xmlns:a16="http://schemas.microsoft.com/office/drawing/2014/main" xmlns="" id="{53F93A12-BAE4-8541-B4BE-5A417CB48810}"/>
              </a:ext>
            </a:extLst>
          </p:cNvPr>
          <p:cNvSpPr/>
          <p:nvPr/>
        </p:nvSpPr>
        <p:spPr>
          <a:xfrm>
            <a:off x="6946752" y="2206448"/>
            <a:ext cx="221215" cy="117995"/>
          </a:xfrm>
          <a:custGeom>
            <a:avLst/>
            <a:gdLst>
              <a:gd name="connsiteX0" fmla="*/ 0 w 221215"/>
              <a:gd name="connsiteY0" fmla="*/ 26416 h 117995"/>
              <a:gd name="connsiteX1" fmla="*/ 128016 w 221215"/>
              <a:gd name="connsiteY1" fmla="*/ 117856 h 117995"/>
              <a:gd name="connsiteX2" fmla="*/ 201168 w 221215"/>
              <a:gd name="connsiteY2" fmla="*/ 8128 h 117995"/>
              <a:gd name="connsiteX3" fmla="*/ 219456 w 221215"/>
              <a:gd name="connsiteY3" fmla="*/ 8128 h 117995"/>
              <a:gd name="connsiteX4" fmla="*/ 219456 w 221215"/>
              <a:gd name="connsiteY4" fmla="*/ 17272 h 117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1215" h="117995">
                <a:moveTo>
                  <a:pt x="0" y="26416"/>
                </a:moveTo>
                <a:cubicBezTo>
                  <a:pt x="47244" y="73660"/>
                  <a:pt x="94488" y="120904"/>
                  <a:pt x="128016" y="117856"/>
                </a:cubicBezTo>
                <a:cubicBezTo>
                  <a:pt x="161544" y="114808"/>
                  <a:pt x="185928" y="26416"/>
                  <a:pt x="201168" y="8128"/>
                </a:cubicBezTo>
                <a:cubicBezTo>
                  <a:pt x="216408" y="-10160"/>
                  <a:pt x="219456" y="8128"/>
                  <a:pt x="219456" y="8128"/>
                </a:cubicBezTo>
                <a:cubicBezTo>
                  <a:pt x="222504" y="9652"/>
                  <a:pt x="220980" y="13462"/>
                  <a:pt x="219456" y="172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xmlns="" id="{E962BE45-54AC-3D48-9DDC-BA6C1A4EA07F}"/>
                  </a:ext>
                </a:extLst>
              </p:cNvPr>
              <p:cNvSpPr/>
              <p:nvPr/>
            </p:nvSpPr>
            <p:spPr>
              <a:xfrm>
                <a:off x="6852446" y="2199060"/>
                <a:ext cx="50507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28" name="Прямоугольник 27">
                <a:extLst>
                  <a:ext uri="{FF2B5EF4-FFF2-40B4-BE49-F238E27FC236}">
                    <a16:creationId xmlns:a16="http://schemas.microsoft.com/office/drawing/2014/main" id="{E962BE45-54AC-3D48-9DDC-BA6C1A4EA0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2446" y="2199060"/>
                <a:ext cx="505075" cy="584775"/>
              </a:xfrm>
              <a:prstGeom prst="rect">
                <a:avLst/>
              </a:prstGeom>
              <a:blipFill>
                <a:blip r:embed="rId10"/>
                <a:stretch>
                  <a:fillRect b="-8511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Полилиния 29">
            <a:extLst>
              <a:ext uri="{FF2B5EF4-FFF2-40B4-BE49-F238E27FC236}">
                <a16:creationId xmlns:a16="http://schemas.microsoft.com/office/drawing/2014/main" xmlns="" id="{6FBBF7BD-B613-B94D-99C8-D502A5BA96B9}"/>
              </a:ext>
            </a:extLst>
          </p:cNvPr>
          <p:cNvSpPr/>
          <p:nvPr/>
        </p:nvSpPr>
        <p:spPr>
          <a:xfrm>
            <a:off x="8260206" y="3468024"/>
            <a:ext cx="169825" cy="311965"/>
          </a:xfrm>
          <a:custGeom>
            <a:avLst/>
            <a:gdLst>
              <a:gd name="connsiteX0" fmla="*/ 169825 w 169825"/>
              <a:gd name="connsiteY0" fmla="*/ 0 h 311965"/>
              <a:gd name="connsiteX1" fmla="*/ 5233 w 169825"/>
              <a:gd name="connsiteY1" fmla="*/ 91440 h 311965"/>
              <a:gd name="connsiteX2" fmla="*/ 41809 w 169825"/>
              <a:gd name="connsiteY2" fmla="*/ 292608 h 311965"/>
              <a:gd name="connsiteX3" fmla="*/ 50953 w 169825"/>
              <a:gd name="connsiteY3" fmla="*/ 292608 h 311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825" h="311965">
                <a:moveTo>
                  <a:pt x="169825" y="0"/>
                </a:moveTo>
                <a:cubicBezTo>
                  <a:pt x="98197" y="21336"/>
                  <a:pt x="26569" y="42672"/>
                  <a:pt x="5233" y="91440"/>
                </a:cubicBezTo>
                <a:cubicBezTo>
                  <a:pt x="-16103" y="140208"/>
                  <a:pt x="34189" y="259080"/>
                  <a:pt x="41809" y="292608"/>
                </a:cubicBezTo>
                <a:cubicBezTo>
                  <a:pt x="49429" y="326136"/>
                  <a:pt x="50191" y="309372"/>
                  <a:pt x="50953" y="29260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xmlns="" id="{A3661B92-4A7F-C542-A2D1-6A22295D20C9}"/>
                  </a:ext>
                </a:extLst>
              </p:cNvPr>
              <p:cNvSpPr/>
              <p:nvPr/>
            </p:nvSpPr>
            <p:spPr>
              <a:xfrm>
                <a:off x="7783720" y="3177661"/>
                <a:ext cx="53854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x-none" dirty="0"/>
              </a:p>
            </p:txBody>
          </p:sp>
        </mc:Choice>
        <mc:Fallback xmlns="">
          <p:sp>
            <p:nvSpPr>
              <p:cNvPr id="31" name="Прямоугольник 30">
                <a:extLst>
                  <a:ext uri="{FF2B5EF4-FFF2-40B4-BE49-F238E27FC236}">
                    <a16:creationId xmlns:a16="http://schemas.microsoft.com/office/drawing/2014/main" id="{A3661B92-4A7F-C542-A2D1-6A22295D20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720" y="3177661"/>
                <a:ext cx="538544" cy="584775"/>
              </a:xfrm>
              <a:prstGeom prst="rect">
                <a:avLst/>
              </a:prstGeom>
              <a:blipFill>
                <a:blip r:embed="rId11"/>
                <a:stretch>
                  <a:fillRect l="-6818" r="-6818" b="-1914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908216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74220"/>
            <a:ext cx="8835601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3200" b="1" kern="0" dirty="0"/>
              <a:t>РЕШЕНИЕ ЗАДАЧ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1067326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r>
              <a:rPr lang="en-US" sz="3200" b="1" dirty="0"/>
              <a:t> </a:t>
            </a:r>
          </a:p>
          <a:p>
            <a:endParaRPr lang="en-US" sz="32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74420" y="915404"/>
                <a:ext cx="8795160" cy="20467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30.4. </a:t>
                </a:r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Найдите радиус окружности, описанного около треугольника со сторонами:      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𝑎</m:t>
                    </m:r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13, 14, 15; </m:t>
                    </m:r>
                  </m:oMath>
                </a14:m>
                <a:r>
                  <a:rPr lang="ru-RU" sz="2000" i="1" dirty="0">
                    <a:latin typeface="Cambria Math" panose="02040503050406030204" pitchFamily="18" charset="0"/>
                    <a:cs typeface="Arial" panose="020B0604020202020204" pitchFamily="34" charset="0"/>
                  </a:rPr>
                  <a:t>               </a:t>
                </a:r>
                <a:r>
                  <a:rPr lang="ru-RU" sz="2000" dirty="0">
                    <a:cs typeface="Arial" panose="020B0604020202020204" pitchFamily="34" charset="0"/>
                  </a:rPr>
                  <a:t>б</a:t>
                </a:r>
                <a14:m>
                  <m:oMath xmlns:m="http://schemas.openxmlformats.org/officeDocument/2006/math">
                    <m:r>
                      <a:rPr lang="ru-RU" sz="20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 15, 13, 4;</m:t>
                    </m:r>
                  </m:oMath>
                </a14:m>
                <a:r>
                  <a:rPr lang="ru-RU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spcAft>
                    <a:spcPts val="600"/>
                  </a:spcAft>
                </a:pPr>
                <a:r>
                  <a:rPr lang="ru-RU" sz="2400" b="1" i="1" dirty="0">
                    <a:solidFill>
                      <a:schemeClr val="accent1">
                        <a:lumMod val="75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Решение</a:t>
                </a:r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ru-RU" sz="24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spcAft>
                    <a:spcPts val="600"/>
                  </a:spcAft>
                </a:pPr>
                <a:endParaRPr lang="ru-RU" sz="2400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/>
                <a:r>
                  <a:rPr lang="ru-RU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20" y="915404"/>
                <a:ext cx="8795160" cy="2046714"/>
              </a:xfrm>
              <a:prstGeom prst="rect">
                <a:avLst/>
              </a:prstGeom>
              <a:blipFill>
                <a:blip r:embed="rId3"/>
                <a:stretch>
                  <a:fillRect l="-1009" t="-1852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EA9C19D2-B5E7-CB41-9528-244591D26889}"/>
                  </a:ext>
                </a:extLst>
              </p:cNvPr>
              <p:cNvSpPr txBox="1"/>
              <p:nvPr/>
            </p:nvSpPr>
            <p:spPr>
              <a:xfrm>
                <a:off x="73272" y="1808176"/>
                <a:ext cx="8522974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=13,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=14,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=15,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13+14+15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=21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A9C19D2-B5E7-CB41-9528-244591D268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2" y="1808176"/>
                <a:ext cx="8522974" cy="674800"/>
              </a:xfrm>
              <a:prstGeom prst="rect">
                <a:avLst/>
              </a:prstGeom>
              <a:blipFill>
                <a:blip r:embed="rId4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xmlns="" id="{8F54491D-0318-414C-93AD-C3D34CF54A35}"/>
                  </a:ext>
                </a:extLst>
              </p:cNvPr>
              <p:cNvSpPr/>
              <p:nvPr/>
            </p:nvSpPr>
            <p:spPr>
              <a:xfrm>
                <a:off x="-28490" y="2391020"/>
                <a:ext cx="9200980" cy="108927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9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90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9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9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19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21(21−13)(21−14)(21−15)</m:t>
                          </m:r>
                        </m:e>
                      </m:rad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21</m:t>
                          </m:r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∙8∙7∙6</m:t>
                          </m:r>
                        </m:e>
                      </m:rad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=84</m:t>
                      </m:r>
                    </m:oMath>
                  </m:oMathPara>
                </a14:m>
                <a:endParaRPr lang="en-US" sz="19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∙14∙15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∙84</m:t>
                          </m:r>
                        </m:den>
                      </m:f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1900" dirty="0"/>
              </a:p>
            </p:txBody>
          </p:sp>
        </mc:Choice>
        <mc:Fallback xmlns="">
          <p:sp>
            <p:nvSpPr>
              <p:cNvPr id="19" name="Прямоугольник 18">
                <a:extLst>
                  <a:ext uri="{FF2B5EF4-FFF2-40B4-BE49-F238E27FC236}">
                    <a16:creationId xmlns:a16="http://schemas.microsoft.com/office/drawing/2014/main" id="{8F54491D-0318-414C-93AD-C3D34CF54A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8490" y="2391020"/>
                <a:ext cx="9200980" cy="1089273"/>
              </a:xfrm>
              <a:prstGeom prst="rect">
                <a:avLst/>
              </a:prstGeom>
              <a:blipFill>
                <a:blip r:embed="rId5"/>
                <a:stretch>
                  <a:fillRect l="-275" b="-2299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F0BE5DAD-591A-E247-9D9B-2AA4314B4C97}"/>
                  </a:ext>
                </a:extLst>
              </p:cNvPr>
              <p:cNvSpPr txBox="1"/>
              <p:nvPr/>
            </p:nvSpPr>
            <p:spPr>
              <a:xfrm>
                <a:off x="73272" y="3285630"/>
                <a:ext cx="8237640" cy="67480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=15,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=13,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=4,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15+13+4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0BE5DAD-591A-E247-9D9B-2AA4314B4C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72" y="3285630"/>
                <a:ext cx="8237640" cy="674800"/>
              </a:xfrm>
              <a:prstGeom prst="rect">
                <a:avLst/>
              </a:prstGeom>
              <a:blipFill>
                <a:blip r:embed="rId6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ru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="" id="{2F97F10A-91D7-E14C-AFCD-D42809A212C7}"/>
                  </a:ext>
                </a:extLst>
              </p:cNvPr>
              <p:cNvSpPr/>
              <p:nvPr/>
            </p:nvSpPr>
            <p:spPr>
              <a:xfrm>
                <a:off x="115605" y="3939902"/>
                <a:ext cx="9107430" cy="101232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ru-RU" sz="1900" i="1" dirty="0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ru-RU" sz="190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ru-RU" sz="190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ru-RU" sz="1900" i="1" dirty="0" smtClean="0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</m:d>
                          <m:d>
                            <m:dPr>
                              <m:ctrlP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d>
                          <m:d>
                            <m:dPr>
                              <m:ctrlP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–</m:t>
                              </m:r>
                              <m:r>
                                <a:rPr lang="ru-RU" sz="1900" i="1" dirty="0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</m:d>
                        </m:e>
                      </m:rad>
                      <m:r>
                        <a:rPr lang="en-US" sz="1900" b="0" i="0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16(16−15)(16−13)(16−4)</m:t>
                          </m:r>
                        </m:e>
                      </m:rad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</a:rPr>
                            <m:t>16</m:t>
                          </m:r>
                          <m:r>
                            <a:rPr lang="en-US" sz="19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∙1∙3∙12</m:t>
                          </m:r>
                        </m:e>
                      </m:rad>
                      <m:r>
                        <a:rPr lang="en-US" sz="1900" b="0" i="1" dirty="0" smtClean="0">
                          <a:latin typeface="Cambria Math" panose="02040503050406030204" pitchFamily="18" charset="0"/>
                        </a:rPr>
                        <m:t>=24</m:t>
                      </m:r>
                    </m:oMath>
                  </m:oMathPara>
                </a14:m>
                <a:endParaRPr lang="en-US" sz="19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𝑎𝑏𝑐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∙13∙4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19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∙24</m:t>
                          </m:r>
                        </m:den>
                      </m:f>
                      <m:r>
                        <a:rPr lang="en-US" sz="19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19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ru-RU" sz="1900" dirty="0"/>
              </a:p>
            </p:txBody>
          </p:sp>
        </mc:Choice>
        <mc:Fallback>
          <p:sp>
            <p:nvSpPr>
              <p:cNvPr id="21" name="Прямоугольник 20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2F97F10A-91D7-E14C-AFCD-D42809A212C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5" y="3939902"/>
                <a:ext cx="9107430" cy="101232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5020058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Iroda\Downloads\VQpq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656" y="2139702"/>
            <a:ext cx="439248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ject 2">
            <a:extLst>
              <a:ext uri="{FF2B5EF4-FFF2-40B4-BE49-F238E27FC236}">
                <a16:creationId xmlns:a16="http://schemas.microsoft.com/office/drawing/2014/main" xmlns="" id="{7FC1F883-1236-4202-BC5C-D62FD599365E}"/>
              </a:ext>
            </a:extLst>
          </p:cNvPr>
          <p:cNvSpPr/>
          <p:nvPr/>
        </p:nvSpPr>
        <p:spPr>
          <a:xfrm>
            <a:off x="0" y="3733"/>
            <a:ext cx="9143998" cy="76794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17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17">
            <a:extLst>
              <a:ext uri="{FF2B5EF4-FFF2-40B4-BE49-F238E27FC236}">
                <a16:creationId xmlns:a16="http://schemas.microsoft.com/office/drawing/2014/main" xmlns="" id="{4B89BF52-4653-4201-BE3B-EC0C2DD63791}"/>
              </a:ext>
            </a:extLst>
          </p:cNvPr>
          <p:cNvSpPr txBox="1">
            <a:spLocks/>
          </p:cNvSpPr>
          <p:nvPr/>
        </p:nvSpPr>
        <p:spPr>
          <a:xfrm>
            <a:off x="251520" y="111843"/>
            <a:ext cx="8835601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200" b="0" i="0">
                <a:solidFill>
                  <a:srgbClr val="FEFEFE"/>
                </a:solidFill>
                <a:latin typeface="Arial"/>
                <a:ea typeface="+mn-ea"/>
                <a:cs typeface="Arial"/>
              </a:defRPr>
            </a:lvl1pPr>
            <a:lvl2pPr marL="724883">
              <a:defRPr>
                <a:latin typeface="+mn-lt"/>
                <a:ea typeface="+mn-ea"/>
                <a:cs typeface="+mn-cs"/>
              </a:defRPr>
            </a:lvl2pPr>
            <a:lvl3pPr marL="1449768">
              <a:defRPr>
                <a:latin typeface="+mn-lt"/>
                <a:ea typeface="+mn-ea"/>
                <a:cs typeface="+mn-cs"/>
              </a:defRPr>
            </a:lvl3pPr>
            <a:lvl4pPr marL="2174652">
              <a:defRPr>
                <a:latin typeface="+mn-lt"/>
                <a:ea typeface="+mn-ea"/>
                <a:cs typeface="+mn-cs"/>
              </a:defRPr>
            </a:lvl4pPr>
            <a:lvl5pPr marL="2899537">
              <a:defRPr>
                <a:latin typeface="+mn-lt"/>
                <a:ea typeface="+mn-ea"/>
                <a:cs typeface="+mn-cs"/>
              </a:defRPr>
            </a:lvl5pPr>
            <a:lvl6pPr marL="3624422">
              <a:defRPr>
                <a:latin typeface="+mn-lt"/>
                <a:ea typeface="+mn-ea"/>
                <a:cs typeface="+mn-cs"/>
              </a:defRPr>
            </a:lvl6pPr>
            <a:lvl7pPr marL="4349305">
              <a:defRPr>
                <a:latin typeface="+mn-lt"/>
                <a:ea typeface="+mn-ea"/>
                <a:cs typeface="+mn-cs"/>
              </a:defRPr>
            </a:lvl7pPr>
            <a:lvl8pPr marL="5074190">
              <a:defRPr>
                <a:latin typeface="+mn-lt"/>
                <a:ea typeface="+mn-ea"/>
                <a:cs typeface="+mn-cs"/>
              </a:defRPr>
            </a:lvl8pPr>
            <a:lvl9pPr marL="5799074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ru-RU" sz="2800" b="1" kern="0" dirty="0"/>
              <a:t>ЗАДАНИЯ ДЛЯ САМОСТОЯТЕЛЬНОГО РЕШЕНИЯ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4294967295"/>
          </p:nvPr>
        </p:nvSpPr>
        <p:spPr>
          <a:xfrm>
            <a:off x="107504" y="843557"/>
            <a:ext cx="8979617" cy="574884"/>
          </a:xfrm>
          <a:prstGeom prst="rect">
            <a:avLst/>
          </a:prstGeom>
        </p:spPr>
        <p:txBody>
          <a:bodyPr lIns="81643" tIns="40822" rIns="81643" bIns="40822"/>
          <a:lstStyle/>
          <a:p>
            <a:r>
              <a:rPr lang="en-US" sz="3200" b="1" dirty="0"/>
              <a:t> </a:t>
            </a:r>
            <a:r>
              <a:rPr lang="en-US" sz="3200" b="1" i="1" dirty="0"/>
              <a:t> </a:t>
            </a:r>
            <a:endParaRPr lang="en-US" sz="32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7320" y="915566"/>
            <a:ext cx="879516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На стр.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</a:t>
            </a:r>
          </a:p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Решить задачу 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30.3</a:t>
            </a:r>
            <a:r>
              <a:rPr lang="en-U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в), </a:t>
            </a:r>
            <a:r>
              <a:rPr lang="ru-RU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30.4 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4339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8bec3953714d765c6fc139a124bd7ab72e2774f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15842</TotalTime>
  <Words>358</Words>
  <Application>Microsoft Office PowerPoint</Application>
  <PresentationFormat>Экран (16:9)</PresentationFormat>
  <Paragraphs>106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Komlov Mirodil</dc:creator>
  <cp:lastModifiedBy>Закирова Ф.М</cp:lastModifiedBy>
  <cp:revision>1323</cp:revision>
  <dcterms:created xsi:type="dcterms:W3CDTF">2020-04-09T07:32:19Z</dcterms:created>
  <dcterms:modified xsi:type="dcterms:W3CDTF">2021-01-15T05:20:21Z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