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1381" r:id="rId2"/>
    <p:sldId id="1544" r:id="rId3"/>
    <p:sldId id="1551" r:id="rId4"/>
    <p:sldId id="1550" r:id="rId5"/>
    <p:sldId id="1553" r:id="rId6"/>
    <p:sldId id="1552" r:id="rId7"/>
    <p:sldId id="1554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7" autoAdjust="0"/>
    <p:restoredTop sz="94618" autoAdjust="0"/>
  </p:normalViewPr>
  <p:slideViewPr>
    <p:cSldViewPr>
      <p:cViewPr varScale="1">
        <p:scale>
          <a:sx n="65" d="100"/>
          <a:sy n="65" d="100"/>
        </p:scale>
        <p:origin x="682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7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4018" y="2319476"/>
            <a:ext cx="5869521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НЕКОТОРЫЕ ПРИЛОЖЕНИЯ ТЕОРЕМЫ СИНУСОВ И ТЕОРЕМЫ КОСИНУСОВ 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031444"/>
            <a:ext cx="545553" cy="972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69144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FB16C70D-32D1-6C42-8A0F-67B0896AA60A}"/>
              </a:ext>
            </a:extLst>
          </p:cNvPr>
          <p:cNvSpPr/>
          <p:nvPr/>
        </p:nvSpPr>
        <p:spPr>
          <a:xfrm>
            <a:off x="6989564" y="2098623"/>
            <a:ext cx="2123728" cy="2522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0A2232C8-26ED-6E48-A1FC-E6658D456EAC}"/>
              </a:ext>
            </a:extLst>
          </p:cNvPr>
          <p:cNvSpPr/>
          <p:nvPr/>
        </p:nvSpPr>
        <p:spPr>
          <a:xfrm>
            <a:off x="375667" y="274753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147814"/>
            <a:ext cx="545553" cy="13183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54093"/>
                <a:ext cx="8795160" cy="22815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29.2.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треугольнике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сторону: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dirty="0"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если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дм,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ad>
                      <m:radPr>
                        <m:degHide m:val="on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д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=150°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spcAft>
                    <a:spcPts val="600"/>
                  </a:spcAft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54093"/>
                <a:ext cx="8795160" cy="2281587"/>
              </a:xfrm>
              <a:prstGeom prst="rect">
                <a:avLst/>
              </a:prstGeom>
              <a:blipFill>
                <a:blip r:embed="rId2"/>
                <a:stretch>
                  <a:fillRect l="-1009" t="-22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10">
            <a:extLst>
              <a:ext uri="{FF2B5EF4-FFF2-40B4-BE49-F238E27FC236}">
                <a16:creationId xmlns:a16="http://schemas.microsoft.com/office/drawing/2014/main" xmlns="" id="{DC3078DD-C0EC-1440-BE54-AEE65D3D98B8}"/>
              </a:ext>
            </a:extLst>
          </p:cNvPr>
          <p:cNvSpPr/>
          <p:nvPr/>
        </p:nvSpPr>
        <p:spPr>
          <a:xfrm>
            <a:off x="5860098" y="3479849"/>
            <a:ext cx="2690104" cy="954159"/>
          </a:xfrm>
          <a:prstGeom prst="triangle">
            <a:avLst>
              <a:gd name="adj" fmla="val 7311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BD0430-4D50-3C4B-AFC1-241205CD9D2C}"/>
              </a:ext>
            </a:extLst>
          </p:cNvPr>
          <p:cNvSpPr txBox="1"/>
          <p:nvPr/>
        </p:nvSpPr>
        <p:spPr>
          <a:xfrm>
            <a:off x="7667700" y="3010847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333B2F3-B525-9E44-A35E-054B77866A7D}"/>
              </a:ext>
            </a:extLst>
          </p:cNvPr>
          <p:cNvSpPr txBox="1"/>
          <p:nvPr/>
        </p:nvSpPr>
        <p:spPr>
          <a:xfrm>
            <a:off x="8501858" y="434901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FA9673-436F-F545-95D9-65572E2C0EBB}"/>
              </a:ext>
            </a:extLst>
          </p:cNvPr>
          <p:cNvSpPr txBox="1"/>
          <p:nvPr/>
        </p:nvSpPr>
        <p:spPr>
          <a:xfrm>
            <a:off x="5583146" y="4383264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96D72ABA-6CF6-184D-9D25-726C76AD0ECF}"/>
                  </a:ext>
                </a:extLst>
              </p:cNvPr>
              <p:cNvSpPr txBox="1"/>
              <p:nvPr/>
            </p:nvSpPr>
            <p:spPr>
              <a:xfrm>
                <a:off x="236892" y="2774670"/>
                <a:ext cx="5314019" cy="1574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:r>
                  <a:rPr lang="ru-RU" sz="2000" b="0" dirty="0"/>
                  <a:t>в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𝑐𝑜𝑠𝐴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108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49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=283</m:t>
                      </m:r>
                    </m:oMath>
                  </m:oMathPara>
                </a14:m>
                <a:endParaRPr lang="ru-RU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283</m:t>
                          </m:r>
                        </m:e>
                      </m:ra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ru-RU" sz="2000" b="0" i="1" dirty="0" smtClean="0">
                          <a:latin typeface="Cambria Math" panose="02040503050406030204" pitchFamily="18" charset="0"/>
                        </a:rPr>
                        <m:t>дм</m:t>
                      </m:r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D72ABA-6CF6-184D-9D25-726C76AD0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92" y="2774670"/>
                <a:ext cx="5314019" cy="1574342"/>
              </a:xfrm>
              <a:prstGeom prst="rect">
                <a:avLst/>
              </a:prstGeom>
              <a:blipFill>
                <a:blip r:embed="rId3"/>
                <a:stretch>
                  <a:fillRect l="-1190" t="-1600" b="-32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043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54093"/>
                <a:ext cx="8795160" cy="4758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29.5.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Диагонали параллелограмма равны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 см и 12см,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угол между ними равен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Найдите стороны параллелограмма.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=25+36−2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∙5∙6∙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=91  </m:t>
                      </m:r>
                    </m:oMath>
                  </m:oMathPara>
                </a14:m>
                <a:endParaRPr lang="ru-RU" sz="24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91</m:t>
                          </m:r>
                        </m:e>
                      </m:rad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=25+36−2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∙5∙6∙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=31   </m:t>
                      </m:r>
                    </m:oMath>
                  </m:oMathPara>
                </a14:m>
                <a:endParaRPr lang="ru-RU" sz="24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31</m:t>
                          </m:r>
                        </m:e>
                      </m:rad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54093"/>
                <a:ext cx="8795160" cy="4758097"/>
              </a:xfrm>
              <a:prstGeom prst="rect">
                <a:avLst/>
              </a:prstGeom>
              <a:blipFill>
                <a:blip r:embed="rId2"/>
                <a:stretch>
                  <a:fillRect l="-1009" t="-106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5639F9F7-2C8D-4644-AC2F-988C2B315256}"/>
              </a:ext>
            </a:extLst>
          </p:cNvPr>
          <p:cNvSpPr/>
          <p:nvPr/>
        </p:nvSpPr>
        <p:spPr>
          <a:xfrm>
            <a:off x="6012160" y="2643758"/>
            <a:ext cx="2664296" cy="1800200"/>
          </a:xfrm>
          <a:prstGeom prst="parallelogram">
            <a:avLst>
              <a:gd name="adj" fmla="val 365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2A1B3404-067B-DD40-A3CF-B12BC613E7D7}"/>
              </a:ext>
            </a:extLst>
          </p:cNvPr>
          <p:cNvCxnSpPr/>
          <p:nvPr/>
        </p:nvCxnSpPr>
        <p:spPr>
          <a:xfrm flipV="1">
            <a:off x="6012160" y="2643758"/>
            <a:ext cx="2664296" cy="18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C8EB712C-CA11-4745-86C6-3F37FCB4C2ED}"/>
              </a:ext>
            </a:extLst>
          </p:cNvPr>
          <p:cNvCxnSpPr/>
          <p:nvPr/>
        </p:nvCxnSpPr>
        <p:spPr>
          <a:xfrm>
            <a:off x="6660232" y="2643758"/>
            <a:ext cx="1368152" cy="18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02DAFF5-40C1-B04D-B14D-8ECAFD5D73DA}"/>
                  </a:ext>
                </a:extLst>
              </p:cNvPr>
              <p:cNvSpPr txBox="1"/>
              <p:nvPr/>
            </p:nvSpPr>
            <p:spPr>
              <a:xfrm>
                <a:off x="8344411" y="3313025"/>
                <a:ext cx="4270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2DAFF5-40C1-B04D-B14D-8ECAFD5D7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4411" y="3313025"/>
                <a:ext cx="42704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1C59EE4-274C-7B49-92BE-154542D7C825}"/>
              </a:ext>
            </a:extLst>
          </p:cNvPr>
          <p:cNvSpPr txBox="1"/>
          <p:nvPr/>
        </p:nvSpPr>
        <p:spPr>
          <a:xfrm>
            <a:off x="7663172" y="372852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5</a:t>
            </a:r>
            <a:endParaRPr lang="ru-RU" sz="2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DFEBAD3-7800-B54B-9622-65E1C0971ED4}"/>
              </a:ext>
            </a:extLst>
          </p:cNvPr>
          <p:cNvSpPr txBox="1"/>
          <p:nvPr/>
        </p:nvSpPr>
        <p:spPr>
          <a:xfrm>
            <a:off x="7674098" y="281489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6</a:t>
            </a:r>
            <a:endParaRPr lang="ru-RU" sz="2000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77C7AED-A48B-4744-B66B-2D33088ABF33}"/>
              </a:ext>
            </a:extLst>
          </p:cNvPr>
          <p:cNvSpPr/>
          <p:nvPr/>
        </p:nvSpPr>
        <p:spPr>
          <a:xfrm>
            <a:off x="6553758" y="34316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6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5A0E1111-8B41-9349-BD66-239D50BBB3F7}"/>
                  </a:ext>
                </a:extLst>
              </p:cNvPr>
              <p:cNvSpPr txBox="1"/>
              <p:nvPr/>
            </p:nvSpPr>
            <p:spPr>
              <a:xfrm>
                <a:off x="7503516" y="3240091"/>
                <a:ext cx="5998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0E1111-8B41-9349-BD66-239D50BBB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3516" y="3240091"/>
                <a:ext cx="599844" cy="369332"/>
              </a:xfrm>
              <a:prstGeom prst="rect">
                <a:avLst/>
              </a:prstGeom>
              <a:blipFill>
                <a:blip r:embed="rId4"/>
                <a:stretch>
                  <a:fillRect l="-4167" r="-33333" b="-4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E9CCC6AD-F661-854B-A4CB-076EC49B649E}"/>
                  </a:ext>
                </a:extLst>
              </p:cNvPr>
              <p:cNvSpPr txBox="1"/>
              <p:nvPr/>
            </p:nvSpPr>
            <p:spPr>
              <a:xfrm>
                <a:off x="6774110" y="3826046"/>
                <a:ext cx="7377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CCC6AD-F661-854B-A4CB-076EC49B6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110" y="3826046"/>
                <a:ext cx="737701" cy="369332"/>
              </a:xfrm>
              <a:prstGeom prst="rect">
                <a:avLst/>
              </a:prstGeom>
              <a:blipFill>
                <a:blip r:embed="rId5"/>
                <a:stretch>
                  <a:fillRect l="-5085" r="-37288" b="-4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382DF692-DBBF-A844-B7B2-C57D37325587}"/>
                  </a:ext>
                </a:extLst>
              </p:cNvPr>
              <p:cNvSpPr txBox="1"/>
              <p:nvPr/>
            </p:nvSpPr>
            <p:spPr>
              <a:xfrm>
                <a:off x="6926651" y="4412001"/>
                <a:ext cx="4326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82DF692-DBBF-A844-B7B2-C57D37325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651" y="4412001"/>
                <a:ext cx="43261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8261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2169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30.1.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наибольший и наименьший углы треугольника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см,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2169825"/>
              </a:xfrm>
              <a:prstGeom prst="rect">
                <a:avLst/>
              </a:prstGeom>
              <a:blipFill>
                <a:blip r:embed="rId2"/>
                <a:stretch>
                  <a:fillRect l="-1009" t="-23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Треугольник 8">
            <a:extLst>
              <a:ext uri="{FF2B5EF4-FFF2-40B4-BE49-F238E27FC236}">
                <a16:creationId xmlns:a16="http://schemas.microsoft.com/office/drawing/2014/main" xmlns="" id="{053E4886-3DA1-A74D-97C5-2E610A55BC76}"/>
              </a:ext>
            </a:extLst>
          </p:cNvPr>
          <p:cNvSpPr/>
          <p:nvPr/>
        </p:nvSpPr>
        <p:spPr>
          <a:xfrm>
            <a:off x="6009292" y="2087777"/>
            <a:ext cx="2664296" cy="1656053"/>
          </a:xfrm>
          <a:prstGeom prst="triangle">
            <a:avLst>
              <a:gd name="adj" fmla="val 38331"/>
            </a:avLst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" name="Дуга 9">
            <a:extLst>
              <a:ext uri="{FF2B5EF4-FFF2-40B4-BE49-F238E27FC236}">
                <a16:creationId xmlns:a16="http://schemas.microsoft.com/office/drawing/2014/main" xmlns="" id="{DEA8C23A-EE78-D34D-8CBD-1C003B22567D}"/>
              </a:ext>
            </a:extLst>
          </p:cNvPr>
          <p:cNvSpPr/>
          <p:nvPr/>
        </p:nvSpPr>
        <p:spPr>
          <a:xfrm>
            <a:off x="6009292" y="3583310"/>
            <a:ext cx="216024" cy="318368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39105728-DCB6-8344-A3F5-AFA7C62875B2}"/>
                  </a:ext>
                </a:extLst>
              </p:cNvPr>
              <p:cNvSpPr/>
              <p:nvPr/>
            </p:nvSpPr>
            <p:spPr>
              <a:xfrm>
                <a:off x="5636060" y="3408562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9105728-DCB6-8344-A3F5-AFA7C62875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060" y="3408562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BD97448A-CE75-AC4B-A802-9E62CB10F53E}"/>
                  </a:ext>
                </a:extLst>
              </p:cNvPr>
              <p:cNvSpPr/>
              <p:nvPr/>
            </p:nvSpPr>
            <p:spPr>
              <a:xfrm>
                <a:off x="6738233" y="1730499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D97448A-CE75-AC4B-A802-9E62CB10F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233" y="1730499"/>
                <a:ext cx="46384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57290801-0DB3-DC4E-98A7-AA7DCEC2642F}"/>
                  </a:ext>
                </a:extLst>
              </p:cNvPr>
              <p:cNvSpPr/>
              <p:nvPr/>
            </p:nvSpPr>
            <p:spPr>
              <a:xfrm>
                <a:off x="8558412" y="3352477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7290801-0DB3-DC4E-98A7-AA7DCEC264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412" y="3352477"/>
                <a:ext cx="45146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66AAEB52-8731-6B43-B8FA-DB84A720253A}"/>
                  </a:ext>
                </a:extLst>
              </p:cNvPr>
              <p:cNvSpPr txBox="1"/>
              <p:nvPr/>
            </p:nvSpPr>
            <p:spPr>
              <a:xfrm>
                <a:off x="7809492" y="238399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AAEB52-8731-6B43-B8FA-DB84A7202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492" y="2383996"/>
                <a:ext cx="299248" cy="446276"/>
              </a:xfrm>
              <a:prstGeom prst="rect">
                <a:avLst/>
              </a:prstGeom>
              <a:blipFill>
                <a:blip r:embed="rId6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A7FD0BD-AE53-834C-9A7E-3BF440DFD7EF}"/>
                  </a:ext>
                </a:extLst>
              </p:cNvPr>
              <p:cNvSpPr txBox="1"/>
              <p:nvPr/>
            </p:nvSpPr>
            <p:spPr>
              <a:xfrm>
                <a:off x="7131021" y="3702054"/>
                <a:ext cx="2918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7FD0BD-AE53-834C-9A7E-3BF440DFD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021" y="3702054"/>
                <a:ext cx="291875" cy="446276"/>
              </a:xfrm>
              <a:prstGeom prst="rect">
                <a:avLst/>
              </a:prstGeom>
              <a:blipFill>
                <a:blip r:embed="rId7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3B98B99-F12F-8740-9227-EA242CD108FC}"/>
                  </a:ext>
                </a:extLst>
              </p:cNvPr>
              <p:cNvSpPr txBox="1"/>
              <p:nvPr/>
            </p:nvSpPr>
            <p:spPr>
              <a:xfrm>
                <a:off x="6118396" y="2335781"/>
                <a:ext cx="266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B98B99-F12F-8740-9227-EA242CD1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396" y="2335781"/>
                <a:ext cx="266675" cy="446276"/>
              </a:xfrm>
              <a:prstGeom prst="rect">
                <a:avLst/>
              </a:prstGeom>
              <a:blipFill>
                <a:blip r:embed="rId8"/>
                <a:stretch>
                  <a:fillRect l="-18182" r="-136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0C53A2C9-1061-874C-A12C-96478CB40015}"/>
                  </a:ext>
                </a:extLst>
              </p:cNvPr>
              <p:cNvSpPr/>
              <p:nvPr/>
            </p:nvSpPr>
            <p:spPr>
              <a:xfrm>
                <a:off x="6132328" y="3231354"/>
                <a:ext cx="5369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C53A2C9-1061-874C-A12C-96478CB400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328" y="3231354"/>
                <a:ext cx="53694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олилиния 26">
            <a:extLst>
              <a:ext uri="{FF2B5EF4-FFF2-40B4-BE49-F238E27FC236}">
                <a16:creationId xmlns:a16="http://schemas.microsoft.com/office/drawing/2014/main" xmlns="" id="{53F93A12-BAE4-8541-B4BE-5A417CB48810}"/>
              </a:ext>
            </a:extLst>
          </p:cNvPr>
          <p:cNvSpPr/>
          <p:nvPr/>
        </p:nvSpPr>
        <p:spPr>
          <a:xfrm>
            <a:off x="6946752" y="2206448"/>
            <a:ext cx="221215" cy="117995"/>
          </a:xfrm>
          <a:custGeom>
            <a:avLst/>
            <a:gdLst>
              <a:gd name="connsiteX0" fmla="*/ 0 w 221215"/>
              <a:gd name="connsiteY0" fmla="*/ 26416 h 117995"/>
              <a:gd name="connsiteX1" fmla="*/ 128016 w 221215"/>
              <a:gd name="connsiteY1" fmla="*/ 117856 h 117995"/>
              <a:gd name="connsiteX2" fmla="*/ 201168 w 221215"/>
              <a:gd name="connsiteY2" fmla="*/ 8128 h 117995"/>
              <a:gd name="connsiteX3" fmla="*/ 219456 w 221215"/>
              <a:gd name="connsiteY3" fmla="*/ 8128 h 117995"/>
              <a:gd name="connsiteX4" fmla="*/ 219456 w 221215"/>
              <a:gd name="connsiteY4" fmla="*/ 17272 h 11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215" h="117995">
                <a:moveTo>
                  <a:pt x="0" y="26416"/>
                </a:moveTo>
                <a:cubicBezTo>
                  <a:pt x="47244" y="73660"/>
                  <a:pt x="94488" y="120904"/>
                  <a:pt x="128016" y="117856"/>
                </a:cubicBezTo>
                <a:cubicBezTo>
                  <a:pt x="161544" y="114808"/>
                  <a:pt x="185928" y="26416"/>
                  <a:pt x="201168" y="8128"/>
                </a:cubicBezTo>
                <a:cubicBezTo>
                  <a:pt x="216408" y="-10160"/>
                  <a:pt x="219456" y="8128"/>
                  <a:pt x="219456" y="8128"/>
                </a:cubicBezTo>
                <a:cubicBezTo>
                  <a:pt x="222504" y="9652"/>
                  <a:pt x="220980" y="13462"/>
                  <a:pt x="219456" y="172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E962BE45-54AC-3D48-9DDC-BA6C1A4EA07F}"/>
                  </a:ext>
                </a:extLst>
              </p:cNvPr>
              <p:cNvSpPr/>
              <p:nvPr/>
            </p:nvSpPr>
            <p:spPr>
              <a:xfrm>
                <a:off x="6852446" y="2199060"/>
                <a:ext cx="50507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E962BE45-54AC-3D48-9DDC-BA6C1A4EA0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446" y="2199060"/>
                <a:ext cx="505075" cy="584775"/>
              </a:xfrm>
              <a:prstGeom prst="rect">
                <a:avLst/>
              </a:prstGeom>
              <a:blipFill>
                <a:blip r:embed="rId10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олилиния 29">
            <a:extLst>
              <a:ext uri="{FF2B5EF4-FFF2-40B4-BE49-F238E27FC236}">
                <a16:creationId xmlns:a16="http://schemas.microsoft.com/office/drawing/2014/main" xmlns="" id="{6FBBF7BD-B613-B94D-99C8-D502A5BA96B9}"/>
              </a:ext>
            </a:extLst>
          </p:cNvPr>
          <p:cNvSpPr/>
          <p:nvPr/>
        </p:nvSpPr>
        <p:spPr>
          <a:xfrm>
            <a:off x="8260206" y="3468024"/>
            <a:ext cx="169825" cy="311965"/>
          </a:xfrm>
          <a:custGeom>
            <a:avLst/>
            <a:gdLst>
              <a:gd name="connsiteX0" fmla="*/ 169825 w 169825"/>
              <a:gd name="connsiteY0" fmla="*/ 0 h 311965"/>
              <a:gd name="connsiteX1" fmla="*/ 5233 w 169825"/>
              <a:gd name="connsiteY1" fmla="*/ 91440 h 311965"/>
              <a:gd name="connsiteX2" fmla="*/ 41809 w 169825"/>
              <a:gd name="connsiteY2" fmla="*/ 292608 h 311965"/>
              <a:gd name="connsiteX3" fmla="*/ 50953 w 169825"/>
              <a:gd name="connsiteY3" fmla="*/ 292608 h 31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25" h="311965">
                <a:moveTo>
                  <a:pt x="169825" y="0"/>
                </a:moveTo>
                <a:cubicBezTo>
                  <a:pt x="98197" y="21336"/>
                  <a:pt x="26569" y="42672"/>
                  <a:pt x="5233" y="91440"/>
                </a:cubicBezTo>
                <a:cubicBezTo>
                  <a:pt x="-16103" y="140208"/>
                  <a:pt x="34189" y="259080"/>
                  <a:pt x="41809" y="292608"/>
                </a:cubicBezTo>
                <a:cubicBezTo>
                  <a:pt x="49429" y="326136"/>
                  <a:pt x="50191" y="309372"/>
                  <a:pt x="50953" y="29260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xmlns="" id="{A3661B92-4A7F-C542-A2D1-6A22295D20C9}"/>
                  </a:ext>
                </a:extLst>
              </p:cNvPr>
              <p:cNvSpPr/>
              <p:nvPr/>
            </p:nvSpPr>
            <p:spPr>
              <a:xfrm>
                <a:off x="7783720" y="3177661"/>
                <a:ext cx="53854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A3661B92-4A7F-C542-A2D1-6A22295D2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720" y="3177661"/>
                <a:ext cx="538544" cy="584775"/>
              </a:xfrm>
              <a:prstGeom prst="rect">
                <a:avLst/>
              </a:prstGeom>
              <a:blipFill>
                <a:blip r:embed="rId11"/>
                <a:stretch>
                  <a:fillRect l="-6818" r="-6818" b="-191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A118CC56-A333-6446-988F-2D683670D8C2}"/>
                  </a:ext>
                </a:extLst>
              </p:cNvPr>
              <p:cNvSpPr txBox="1"/>
              <p:nvPr/>
            </p:nvSpPr>
            <p:spPr>
              <a:xfrm>
                <a:off x="190428" y="2231109"/>
                <a:ext cx="6844053" cy="2516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𝐶𝐴</m:t>
                          </m:r>
                        </m:e>
                        <m:sup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e>
                        <m:sup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𝐵𝐶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𝑐𝑜𝑠𝐵</m:t>
                      </m:r>
                    </m:oMath>
                  </m:oMathPara>
                </a14:m>
                <a:endParaRPr lang="en-US" sz="23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𝑐𝑜𝑠𝐵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49+64−81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∙7∙8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112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3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ru-RU" sz="23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𝑎𝑟𝑐𝑐𝑜𝑠</m:t>
                      </m:r>
                      <m:f>
                        <m:fPr>
                          <m:ctrlPr>
                            <a:rPr lang="en-US" sz="23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3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𝑐𝑜𝑠𝐶</m:t>
                      </m:r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64+81−49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∙8∙9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96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144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3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US" sz="2300" b="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ru-RU" sz="23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ru-RU" sz="23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3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𝑎𝑟𝑐𝑐𝑜𝑠</m:t>
                      </m:r>
                      <m:f>
                        <m:fPr>
                          <m:ctrlPr>
                            <a:rPr lang="en-US" sz="23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3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3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18CC56-A333-6446-988F-2D683670D8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28" y="2231109"/>
                <a:ext cx="6844053" cy="2516715"/>
              </a:xfrm>
              <a:prstGeom prst="rect">
                <a:avLst/>
              </a:prstGeom>
              <a:blipFill>
                <a:blip r:embed="rId12"/>
                <a:stretch>
                  <a:fillRect l="-185" b="-10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137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46166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30.2.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Определите, какая из сторон треугольника будет наибольшей, а какая наименьшей, если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47°, 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58°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47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°+58°+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=75°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наибольшая сторона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наименьшая сторона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spcAft>
                    <a:spcPts val="600"/>
                  </a:spcAft>
                </a:pP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4616648"/>
              </a:xfrm>
              <a:prstGeom prst="rect">
                <a:avLst/>
              </a:prstGeom>
              <a:blipFill>
                <a:blip r:embed="rId2"/>
                <a:stretch>
                  <a:fillRect l="-1009" t="-109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Треугольник 8">
            <a:extLst>
              <a:ext uri="{FF2B5EF4-FFF2-40B4-BE49-F238E27FC236}">
                <a16:creationId xmlns:a16="http://schemas.microsoft.com/office/drawing/2014/main" xmlns="" id="{053E4886-3DA1-A74D-97C5-2E610A55BC76}"/>
              </a:ext>
            </a:extLst>
          </p:cNvPr>
          <p:cNvSpPr/>
          <p:nvPr/>
        </p:nvSpPr>
        <p:spPr>
          <a:xfrm>
            <a:off x="6009292" y="2087777"/>
            <a:ext cx="2664296" cy="1656053"/>
          </a:xfrm>
          <a:prstGeom prst="triangle">
            <a:avLst>
              <a:gd name="adj" fmla="val 38331"/>
            </a:avLst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" name="Дуга 9">
            <a:extLst>
              <a:ext uri="{FF2B5EF4-FFF2-40B4-BE49-F238E27FC236}">
                <a16:creationId xmlns:a16="http://schemas.microsoft.com/office/drawing/2014/main" xmlns="" id="{DEA8C23A-EE78-D34D-8CBD-1C003B22567D}"/>
              </a:ext>
            </a:extLst>
          </p:cNvPr>
          <p:cNvSpPr/>
          <p:nvPr/>
        </p:nvSpPr>
        <p:spPr>
          <a:xfrm>
            <a:off x="6009292" y="3583310"/>
            <a:ext cx="216024" cy="318368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39105728-DCB6-8344-A3F5-AFA7C62875B2}"/>
                  </a:ext>
                </a:extLst>
              </p:cNvPr>
              <p:cNvSpPr/>
              <p:nvPr/>
            </p:nvSpPr>
            <p:spPr>
              <a:xfrm>
                <a:off x="5636060" y="3408562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9105728-DCB6-8344-A3F5-AFA7C62875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060" y="3408562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BD97448A-CE75-AC4B-A802-9E62CB10F53E}"/>
                  </a:ext>
                </a:extLst>
              </p:cNvPr>
              <p:cNvSpPr/>
              <p:nvPr/>
            </p:nvSpPr>
            <p:spPr>
              <a:xfrm>
                <a:off x="6738233" y="1730499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D97448A-CE75-AC4B-A802-9E62CB10F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233" y="1730499"/>
                <a:ext cx="46384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57290801-0DB3-DC4E-98A7-AA7DCEC2642F}"/>
                  </a:ext>
                </a:extLst>
              </p:cNvPr>
              <p:cNvSpPr/>
              <p:nvPr/>
            </p:nvSpPr>
            <p:spPr>
              <a:xfrm>
                <a:off x="8558412" y="3352477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7290801-0DB3-DC4E-98A7-AA7DCEC264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412" y="3352477"/>
                <a:ext cx="45146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66AAEB52-8731-6B43-B8FA-DB84A720253A}"/>
                  </a:ext>
                </a:extLst>
              </p:cNvPr>
              <p:cNvSpPr txBox="1"/>
              <p:nvPr/>
            </p:nvSpPr>
            <p:spPr>
              <a:xfrm>
                <a:off x="7809492" y="238399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AAEB52-8731-6B43-B8FA-DB84A7202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492" y="2383996"/>
                <a:ext cx="299248" cy="446276"/>
              </a:xfrm>
              <a:prstGeom prst="rect">
                <a:avLst/>
              </a:prstGeom>
              <a:blipFill>
                <a:blip r:embed="rId6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A7FD0BD-AE53-834C-9A7E-3BF440DFD7EF}"/>
                  </a:ext>
                </a:extLst>
              </p:cNvPr>
              <p:cNvSpPr txBox="1"/>
              <p:nvPr/>
            </p:nvSpPr>
            <p:spPr>
              <a:xfrm>
                <a:off x="7131021" y="3702054"/>
                <a:ext cx="2918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7FD0BD-AE53-834C-9A7E-3BF440DFD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021" y="3702054"/>
                <a:ext cx="291875" cy="446276"/>
              </a:xfrm>
              <a:prstGeom prst="rect">
                <a:avLst/>
              </a:prstGeom>
              <a:blipFill>
                <a:blip r:embed="rId7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3B98B99-F12F-8740-9227-EA242CD108FC}"/>
                  </a:ext>
                </a:extLst>
              </p:cNvPr>
              <p:cNvSpPr txBox="1"/>
              <p:nvPr/>
            </p:nvSpPr>
            <p:spPr>
              <a:xfrm>
                <a:off x="6118396" y="2335781"/>
                <a:ext cx="266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B98B99-F12F-8740-9227-EA242CD1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396" y="2335781"/>
                <a:ext cx="266675" cy="446276"/>
              </a:xfrm>
              <a:prstGeom prst="rect">
                <a:avLst/>
              </a:prstGeom>
              <a:blipFill>
                <a:blip r:embed="rId8"/>
                <a:stretch>
                  <a:fillRect l="-18182" r="-136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олилиния 26">
            <a:extLst>
              <a:ext uri="{FF2B5EF4-FFF2-40B4-BE49-F238E27FC236}">
                <a16:creationId xmlns:a16="http://schemas.microsoft.com/office/drawing/2014/main" xmlns="" id="{53F93A12-BAE4-8541-B4BE-5A417CB48810}"/>
              </a:ext>
            </a:extLst>
          </p:cNvPr>
          <p:cNvSpPr/>
          <p:nvPr/>
        </p:nvSpPr>
        <p:spPr>
          <a:xfrm>
            <a:off x="6946752" y="2206448"/>
            <a:ext cx="221215" cy="117995"/>
          </a:xfrm>
          <a:custGeom>
            <a:avLst/>
            <a:gdLst>
              <a:gd name="connsiteX0" fmla="*/ 0 w 221215"/>
              <a:gd name="connsiteY0" fmla="*/ 26416 h 117995"/>
              <a:gd name="connsiteX1" fmla="*/ 128016 w 221215"/>
              <a:gd name="connsiteY1" fmla="*/ 117856 h 117995"/>
              <a:gd name="connsiteX2" fmla="*/ 201168 w 221215"/>
              <a:gd name="connsiteY2" fmla="*/ 8128 h 117995"/>
              <a:gd name="connsiteX3" fmla="*/ 219456 w 221215"/>
              <a:gd name="connsiteY3" fmla="*/ 8128 h 117995"/>
              <a:gd name="connsiteX4" fmla="*/ 219456 w 221215"/>
              <a:gd name="connsiteY4" fmla="*/ 17272 h 11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215" h="117995">
                <a:moveTo>
                  <a:pt x="0" y="26416"/>
                </a:moveTo>
                <a:cubicBezTo>
                  <a:pt x="47244" y="73660"/>
                  <a:pt x="94488" y="120904"/>
                  <a:pt x="128016" y="117856"/>
                </a:cubicBezTo>
                <a:cubicBezTo>
                  <a:pt x="161544" y="114808"/>
                  <a:pt x="185928" y="26416"/>
                  <a:pt x="201168" y="8128"/>
                </a:cubicBezTo>
                <a:cubicBezTo>
                  <a:pt x="216408" y="-10160"/>
                  <a:pt x="219456" y="8128"/>
                  <a:pt x="219456" y="8128"/>
                </a:cubicBezTo>
                <a:cubicBezTo>
                  <a:pt x="222504" y="9652"/>
                  <a:pt x="220980" y="13462"/>
                  <a:pt x="219456" y="172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Полилиния 29">
            <a:extLst>
              <a:ext uri="{FF2B5EF4-FFF2-40B4-BE49-F238E27FC236}">
                <a16:creationId xmlns:a16="http://schemas.microsoft.com/office/drawing/2014/main" xmlns="" id="{6FBBF7BD-B613-B94D-99C8-D502A5BA96B9}"/>
              </a:ext>
            </a:extLst>
          </p:cNvPr>
          <p:cNvSpPr/>
          <p:nvPr/>
        </p:nvSpPr>
        <p:spPr>
          <a:xfrm>
            <a:off x="8260206" y="3468024"/>
            <a:ext cx="169825" cy="311965"/>
          </a:xfrm>
          <a:custGeom>
            <a:avLst/>
            <a:gdLst>
              <a:gd name="connsiteX0" fmla="*/ 169825 w 169825"/>
              <a:gd name="connsiteY0" fmla="*/ 0 h 311965"/>
              <a:gd name="connsiteX1" fmla="*/ 5233 w 169825"/>
              <a:gd name="connsiteY1" fmla="*/ 91440 h 311965"/>
              <a:gd name="connsiteX2" fmla="*/ 41809 w 169825"/>
              <a:gd name="connsiteY2" fmla="*/ 292608 h 311965"/>
              <a:gd name="connsiteX3" fmla="*/ 50953 w 169825"/>
              <a:gd name="connsiteY3" fmla="*/ 292608 h 31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25" h="311965">
                <a:moveTo>
                  <a:pt x="169825" y="0"/>
                </a:moveTo>
                <a:cubicBezTo>
                  <a:pt x="98197" y="21336"/>
                  <a:pt x="26569" y="42672"/>
                  <a:pt x="5233" y="91440"/>
                </a:cubicBezTo>
                <a:cubicBezTo>
                  <a:pt x="-16103" y="140208"/>
                  <a:pt x="34189" y="259080"/>
                  <a:pt x="41809" y="292608"/>
                </a:cubicBezTo>
                <a:cubicBezTo>
                  <a:pt x="49429" y="326136"/>
                  <a:pt x="50191" y="309372"/>
                  <a:pt x="50953" y="29260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1528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5185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30.3.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 вид треугольника, если три его стороны равны соответственно: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=4;</m:t>
                    </m:r>
                  </m:oMath>
                </a14:m>
                <a:r>
                  <a:rPr lang="ru-RU" sz="2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б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=17, 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=8, 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=15;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𝑏𝑐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24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ru-RU" sz="2400" dirty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16+16−25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2∙4∙4</m:t>
                        </m:r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𝑏𝑐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ru-RU" sz="24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ru-RU" sz="2400" dirty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64+225−289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2∙8∙15</m:t>
                        </m:r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5185715"/>
              </a:xfrm>
              <a:prstGeom prst="rect">
                <a:avLst/>
              </a:prstGeom>
              <a:blipFill>
                <a:blip r:embed="rId2"/>
                <a:stretch>
                  <a:fillRect l="-1009" t="-9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Треугольник 8">
            <a:extLst>
              <a:ext uri="{FF2B5EF4-FFF2-40B4-BE49-F238E27FC236}">
                <a16:creationId xmlns:a16="http://schemas.microsoft.com/office/drawing/2014/main" xmlns="" id="{053E4886-3DA1-A74D-97C5-2E610A55BC76}"/>
              </a:ext>
            </a:extLst>
          </p:cNvPr>
          <p:cNvSpPr/>
          <p:nvPr/>
        </p:nvSpPr>
        <p:spPr>
          <a:xfrm>
            <a:off x="6009292" y="2087777"/>
            <a:ext cx="2664296" cy="1656053"/>
          </a:xfrm>
          <a:prstGeom prst="triangle">
            <a:avLst>
              <a:gd name="adj" fmla="val 38331"/>
            </a:avLst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" name="Дуга 9">
            <a:extLst>
              <a:ext uri="{FF2B5EF4-FFF2-40B4-BE49-F238E27FC236}">
                <a16:creationId xmlns:a16="http://schemas.microsoft.com/office/drawing/2014/main" xmlns="" id="{DEA8C23A-EE78-D34D-8CBD-1C003B22567D}"/>
              </a:ext>
            </a:extLst>
          </p:cNvPr>
          <p:cNvSpPr/>
          <p:nvPr/>
        </p:nvSpPr>
        <p:spPr>
          <a:xfrm>
            <a:off x="6009292" y="3583310"/>
            <a:ext cx="216024" cy="318368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39105728-DCB6-8344-A3F5-AFA7C62875B2}"/>
                  </a:ext>
                </a:extLst>
              </p:cNvPr>
              <p:cNvSpPr/>
              <p:nvPr/>
            </p:nvSpPr>
            <p:spPr>
              <a:xfrm>
                <a:off x="5636060" y="3408562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9105728-DCB6-8344-A3F5-AFA7C62875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060" y="3408562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BD97448A-CE75-AC4B-A802-9E62CB10F53E}"/>
                  </a:ext>
                </a:extLst>
              </p:cNvPr>
              <p:cNvSpPr/>
              <p:nvPr/>
            </p:nvSpPr>
            <p:spPr>
              <a:xfrm>
                <a:off x="6738233" y="1730499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D97448A-CE75-AC4B-A802-9E62CB10F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233" y="1730499"/>
                <a:ext cx="46384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57290801-0DB3-DC4E-98A7-AA7DCEC2642F}"/>
                  </a:ext>
                </a:extLst>
              </p:cNvPr>
              <p:cNvSpPr/>
              <p:nvPr/>
            </p:nvSpPr>
            <p:spPr>
              <a:xfrm>
                <a:off x="8558412" y="3352477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7290801-0DB3-DC4E-98A7-AA7DCEC264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412" y="3352477"/>
                <a:ext cx="45146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66AAEB52-8731-6B43-B8FA-DB84A720253A}"/>
                  </a:ext>
                </a:extLst>
              </p:cNvPr>
              <p:cNvSpPr txBox="1"/>
              <p:nvPr/>
            </p:nvSpPr>
            <p:spPr>
              <a:xfrm>
                <a:off x="7809492" y="238399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AAEB52-8731-6B43-B8FA-DB84A7202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492" y="2383996"/>
                <a:ext cx="299248" cy="446276"/>
              </a:xfrm>
              <a:prstGeom prst="rect">
                <a:avLst/>
              </a:prstGeom>
              <a:blipFill>
                <a:blip r:embed="rId6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A7FD0BD-AE53-834C-9A7E-3BF440DFD7EF}"/>
                  </a:ext>
                </a:extLst>
              </p:cNvPr>
              <p:cNvSpPr txBox="1"/>
              <p:nvPr/>
            </p:nvSpPr>
            <p:spPr>
              <a:xfrm>
                <a:off x="7131021" y="3702054"/>
                <a:ext cx="2918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7FD0BD-AE53-834C-9A7E-3BF440DFD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021" y="3702054"/>
                <a:ext cx="291875" cy="446276"/>
              </a:xfrm>
              <a:prstGeom prst="rect">
                <a:avLst/>
              </a:prstGeom>
              <a:blipFill>
                <a:blip r:embed="rId7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3B98B99-F12F-8740-9227-EA242CD108FC}"/>
                  </a:ext>
                </a:extLst>
              </p:cNvPr>
              <p:cNvSpPr txBox="1"/>
              <p:nvPr/>
            </p:nvSpPr>
            <p:spPr>
              <a:xfrm>
                <a:off x="6118396" y="2335781"/>
                <a:ext cx="266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B98B99-F12F-8740-9227-EA242CD1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396" y="2335781"/>
                <a:ext cx="266675" cy="446276"/>
              </a:xfrm>
              <a:prstGeom prst="rect">
                <a:avLst/>
              </a:prstGeom>
              <a:blipFill>
                <a:blip r:embed="rId8"/>
                <a:stretch>
                  <a:fillRect l="-18182" r="-136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0C53A2C9-1061-874C-A12C-96478CB40015}"/>
                  </a:ext>
                </a:extLst>
              </p:cNvPr>
              <p:cNvSpPr/>
              <p:nvPr/>
            </p:nvSpPr>
            <p:spPr>
              <a:xfrm>
                <a:off x="6132328" y="3231354"/>
                <a:ext cx="5369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C53A2C9-1061-874C-A12C-96478CB400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328" y="3231354"/>
                <a:ext cx="53694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олилиния 26">
            <a:extLst>
              <a:ext uri="{FF2B5EF4-FFF2-40B4-BE49-F238E27FC236}">
                <a16:creationId xmlns:a16="http://schemas.microsoft.com/office/drawing/2014/main" xmlns="" id="{53F93A12-BAE4-8541-B4BE-5A417CB48810}"/>
              </a:ext>
            </a:extLst>
          </p:cNvPr>
          <p:cNvSpPr/>
          <p:nvPr/>
        </p:nvSpPr>
        <p:spPr>
          <a:xfrm>
            <a:off x="6946752" y="2206448"/>
            <a:ext cx="221215" cy="117995"/>
          </a:xfrm>
          <a:custGeom>
            <a:avLst/>
            <a:gdLst>
              <a:gd name="connsiteX0" fmla="*/ 0 w 221215"/>
              <a:gd name="connsiteY0" fmla="*/ 26416 h 117995"/>
              <a:gd name="connsiteX1" fmla="*/ 128016 w 221215"/>
              <a:gd name="connsiteY1" fmla="*/ 117856 h 117995"/>
              <a:gd name="connsiteX2" fmla="*/ 201168 w 221215"/>
              <a:gd name="connsiteY2" fmla="*/ 8128 h 117995"/>
              <a:gd name="connsiteX3" fmla="*/ 219456 w 221215"/>
              <a:gd name="connsiteY3" fmla="*/ 8128 h 117995"/>
              <a:gd name="connsiteX4" fmla="*/ 219456 w 221215"/>
              <a:gd name="connsiteY4" fmla="*/ 17272 h 11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215" h="117995">
                <a:moveTo>
                  <a:pt x="0" y="26416"/>
                </a:moveTo>
                <a:cubicBezTo>
                  <a:pt x="47244" y="73660"/>
                  <a:pt x="94488" y="120904"/>
                  <a:pt x="128016" y="117856"/>
                </a:cubicBezTo>
                <a:cubicBezTo>
                  <a:pt x="161544" y="114808"/>
                  <a:pt x="185928" y="26416"/>
                  <a:pt x="201168" y="8128"/>
                </a:cubicBezTo>
                <a:cubicBezTo>
                  <a:pt x="216408" y="-10160"/>
                  <a:pt x="219456" y="8128"/>
                  <a:pt x="219456" y="8128"/>
                </a:cubicBezTo>
                <a:cubicBezTo>
                  <a:pt x="222504" y="9652"/>
                  <a:pt x="220980" y="13462"/>
                  <a:pt x="219456" y="172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E962BE45-54AC-3D48-9DDC-BA6C1A4EA07F}"/>
                  </a:ext>
                </a:extLst>
              </p:cNvPr>
              <p:cNvSpPr/>
              <p:nvPr/>
            </p:nvSpPr>
            <p:spPr>
              <a:xfrm>
                <a:off x="6852446" y="2199060"/>
                <a:ext cx="50507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E962BE45-54AC-3D48-9DDC-BA6C1A4EA0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446" y="2199060"/>
                <a:ext cx="505075" cy="584775"/>
              </a:xfrm>
              <a:prstGeom prst="rect">
                <a:avLst/>
              </a:prstGeom>
              <a:blipFill>
                <a:blip r:embed="rId10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олилиния 29">
            <a:extLst>
              <a:ext uri="{FF2B5EF4-FFF2-40B4-BE49-F238E27FC236}">
                <a16:creationId xmlns:a16="http://schemas.microsoft.com/office/drawing/2014/main" xmlns="" id="{6FBBF7BD-B613-B94D-99C8-D502A5BA96B9}"/>
              </a:ext>
            </a:extLst>
          </p:cNvPr>
          <p:cNvSpPr/>
          <p:nvPr/>
        </p:nvSpPr>
        <p:spPr>
          <a:xfrm>
            <a:off x="8260206" y="3468024"/>
            <a:ext cx="169825" cy="311965"/>
          </a:xfrm>
          <a:custGeom>
            <a:avLst/>
            <a:gdLst>
              <a:gd name="connsiteX0" fmla="*/ 169825 w 169825"/>
              <a:gd name="connsiteY0" fmla="*/ 0 h 311965"/>
              <a:gd name="connsiteX1" fmla="*/ 5233 w 169825"/>
              <a:gd name="connsiteY1" fmla="*/ 91440 h 311965"/>
              <a:gd name="connsiteX2" fmla="*/ 41809 w 169825"/>
              <a:gd name="connsiteY2" fmla="*/ 292608 h 311965"/>
              <a:gd name="connsiteX3" fmla="*/ 50953 w 169825"/>
              <a:gd name="connsiteY3" fmla="*/ 292608 h 31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25" h="311965">
                <a:moveTo>
                  <a:pt x="169825" y="0"/>
                </a:moveTo>
                <a:cubicBezTo>
                  <a:pt x="98197" y="21336"/>
                  <a:pt x="26569" y="42672"/>
                  <a:pt x="5233" y="91440"/>
                </a:cubicBezTo>
                <a:cubicBezTo>
                  <a:pt x="-16103" y="140208"/>
                  <a:pt x="34189" y="259080"/>
                  <a:pt x="41809" y="292608"/>
                </a:cubicBezTo>
                <a:cubicBezTo>
                  <a:pt x="49429" y="326136"/>
                  <a:pt x="50191" y="309372"/>
                  <a:pt x="50953" y="29260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xmlns="" id="{A3661B92-4A7F-C542-A2D1-6A22295D20C9}"/>
                  </a:ext>
                </a:extLst>
              </p:cNvPr>
              <p:cNvSpPr/>
              <p:nvPr/>
            </p:nvSpPr>
            <p:spPr>
              <a:xfrm>
                <a:off x="7783720" y="3177661"/>
                <a:ext cx="53854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A3661B92-4A7F-C542-A2D1-6A22295D2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720" y="3177661"/>
                <a:ext cx="538544" cy="584775"/>
              </a:xfrm>
              <a:prstGeom prst="rect">
                <a:avLst/>
              </a:prstGeom>
              <a:blipFill>
                <a:blip r:embed="rId11"/>
                <a:stretch>
                  <a:fillRect l="-6818" r="-6818" b="-191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821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915404"/>
                <a:ext cx="8795160" cy="2046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30.4.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радиус окружности, описанного около треугольника со сторонами:     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13, 14, 15; </m:t>
                    </m:r>
                  </m:oMath>
                </a14:m>
                <a:r>
                  <a:rPr lang="ru-RU" sz="2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</a:t>
                </a:r>
                <a:r>
                  <a:rPr lang="ru-RU" sz="2000" dirty="0">
                    <a:cs typeface="Arial" panose="020B0604020202020204" pitchFamily="34" charset="0"/>
                  </a:rPr>
                  <a:t>б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15, 13, 4;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15404"/>
                <a:ext cx="8795160" cy="2046714"/>
              </a:xfrm>
              <a:prstGeom prst="rect">
                <a:avLst/>
              </a:prstGeom>
              <a:blipFill>
                <a:blip r:embed="rId3"/>
                <a:stretch>
                  <a:fillRect l="-1009" t="-18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EA9C19D2-B5E7-CB41-9528-244591D26889}"/>
                  </a:ext>
                </a:extLst>
              </p:cNvPr>
              <p:cNvSpPr txBox="1"/>
              <p:nvPr/>
            </p:nvSpPr>
            <p:spPr>
              <a:xfrm>
                <a:off x="73272" y="1808176"/>
                <a:ext cx="8522974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=13,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=14,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=15,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13+14+15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=21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9C19D2-B5E7-CB41-9528-244591D26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2" y="1808176"/>
                <a:ext cx="8522974" cy="674800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8F54491D-0318-414C-93AD-C3D34CF54A35}"/>
                  </a:ext>
                </a:extLst>
              </p:cNvPr>
              <p:cNvSpPr/>
              <p:nvPr/>
            </p:nvSpPr>
            <p:spPr>
              <a:xfrm>
                <a:off x="-28490" y="2391020"/>
                <a:ext cx="9200980" cy="10892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1900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190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19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190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rad>
                      <m:r>
                        <a:rPr lang="en-US" sz="19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  <m:t>21(21−13)(21−14)(21−15)</m:t>
                          </m:r>
                        </m:e>
                      </m:rad>
                      <m:r>
                        <a:rPr lang="en-US" sz="19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  <m:t>21</m:t>
                          </m:r>
                          <m:r>
                            <a:rPr lang="en-US" sz="19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∙8∙7∙6</m:t>
                          </m:r>
                        </m:e>
                      </m:rad>
                      <m:r>
                        <a:rPr lang="en-US" sz="1900" b="0" i="1" dirty="0" smtClean="0">
                          <a:latin typeface="Cambria Math" panose="02040503050406030204" pitchFamily="18" charset="0"/>
                        </a:rPr>
                        <m:t>=84</m:t>
                      </m:r>
                    </m:oMath>
                  </m:oMathPara>
                </a14:m>
                <a:endParaRPr lang="en-US" sz="19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𝑎𝑏𝑐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∙14∙15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∙84</m:t>
                          </m:r>
                        </m:den>
                      </m:f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8F54491D-0318-414C-93AD-C3D34CF54A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490" y="2391020"/>
                <a:ext cx="9200980" cy="1089273"/>
              </a:xfrm>
              <a:prstGeom prst="rect">
                <a:avLst/>
              </a:prstGeom>
              <a:blipFill>
                <a:blip r:embed="rId5"/>
                <a:stretch>
                  <a:fillRect l="-275" b="-229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0BE5DAD-591A-E247-9D9B-2AA4314B4C97}"/>
                  </a:ext>
                </a:extLst>
              </p:cNvPr>
              <p:cNvSpPr txBox="1"/>
              <p:nvPr/>
            </p:nvSpPr>
            <p:spPr>
              <a:xfrm>
                <a:off x="73272" y="3285630"/>
                <a:ext cx="8237640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=15,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=13,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=4,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15+13+4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0BE5DAD-591A-E247-9D9B-2AA4314B4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2" y="3285630"/>
                <a:ext cx="8237640" cy="674800"/>
              </a:xfrm>
              <a:prstGeom prst="rect">
                <a:avLst/>
              </a:prstGeom>
              <a:blipFill>
                <a:blip r:embed="rId6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xmlns="" id="{2F97F10A-91D7-E14C-AFCD-D42809A212C7}"/>
                  </a:ext>
                </a:extLst>
              </p:cNvPr>
              <p:cNvSpPr/>
              <p:nvPr/>
            </p:nvSpPr>
            <p:spPr>
              <a:xfrm>
                <a:off x="115605" y="3939902"/>
                <a:ext cx="9107430" cy="10123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9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1900" i="1" dirty="0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190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19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190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1900" i="1" dirty="0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rad>
                      <m:r>
                        <a:rPr lang="en-US" sz="19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  <m:t>16(16−15)(16−13)(16−4)</m:t>
                          </m:r>
                        </m:e>
                      </m:rad>
                      <m:r>
                        <a:rPr lang="en-US" sz="19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900" b="0" i="1" dirty="0" smtClean="0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US" sz="19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∙1∙3∙12</m:t>
                          </m:r>
                        </m:e>
                      </m:rad>
                      <m:r>
                        <a:rPr lang="en-US" sz="1900" b="0" i="1" dirty="0" smtClean="0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US" sz="19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𝑎𝑏𝑐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∙13∙4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∙24</m:t>
                          </m:r>
                        </m:den>
                      </m:f>
                      <m:r>
                        <a:rPr lang="en-US" sz="19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1900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F97F10A-91D7-E14C-AFCD-D42809A212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05" y="3939902"/>
                <a:ext cx="9107430" cy="101232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50200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задачу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30.3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в),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30.4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bec3953714d765c6fc139a124bd7ab72e2774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15842</TotalTime>
  <Words>358</Words>
  <Application>Microsoft Office PowerPoint</Application>
  <PresentationFormat>Экран (16:9)</PresentationFormat>
  <Paragraphs>106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1323</cp:revision>
  <dcterms:created xsi:type="dcterms:W3CDTF">2020-04-09T07:32:19Z</dcterms:created>
  <dcterms:modified xsi:type="dcterms:W3CDTF">2021-01-15T05:20:21Z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