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63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>
      <p:cViewPr varScale="1">
        <p:scale>
          <a:sx n="49" d="100"/>
          <a:sy n="49" d="100"/>
        </p:scale>
        <p:origin x="77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34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53312" y="655440"/>
            <a:ext cx="240578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ГЕОМЕТРИЯ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7368" y="2721446"/>
            <a:ext cx="624069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21176" y="4378274"/>
            <a:ext cx="607473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=""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02212" y="2950780"/>
            <a:ext cx="8306156" cy="263846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800"/>
              </a:spcBef>
              <a:spcAft>
                <a:spcPts val="1200"/>
              </a:spcAft>
            </a:pPr>
            <a:r>
              <a:rPr lang="ru-RU" sz="40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7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УГОЛ МЕЖДУ ВЕКТОРАМИ И 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СКАЛЯРНОЕ </a:t>
            </a:r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ПРОИЗВЕДЕНИЕ ДВУХ ВЕКТОРОВ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6" y="127498"/>
            <a:ext cx="11953967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5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5692" y="2132856"/>
                <a:ext cx="12072662" cy="4317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0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en-US" sz="30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4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𝟗</m:t>
                            </m:r>
                          </m:e>
                        </m:rad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400" dirty="0">
                    <a:cs typeface="Arial" panose="020B0604020202020204" pitchFamily="34" charset="0"/>
                  </a:rPr>
                  <a:t>б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400" dirty="0">
                    <a:cs typeface="Arial" panose="020B0604020202020204" pitchFamily="34" charset="0"/>
                  </a:rPr>
                  <a:t>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𝟐𝟓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𝟏𝟕𝟖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2" y="2132856"/>
                <a:ext cx="12072662" cy="4317336"/>
              </a:xfrm>
              <a:prstGeom prst="rect">
                <a:avLst/>
              </a:prstGeom>
              <a:blipFill>
                <a:blip r:embed="rId2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A550B82D-72C4-EE49-9A7E-D03B50416C63}"/>
                  </a:ext>
                </a:extLst>
              </p:cNvPr>
              <p:cNvSpPr txBox="1"/>
              <p:nvPr/>
            </p:nvSpPr>
            <p:spPr>
              <a:xfrm>
                <a:off x="275692" y="1268760"/>
                <a:ext cx="11796971" cy="129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31.2. 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скалярное произведение векторов и угол между ними: </a:t>
                </a:r>
              </a:p>
              <a:p>
                <a:r>
                  <a:rPr lang="e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(12 ;–1)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(2;3);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(–5;6)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(6;5);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(1,5;2)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(4;–2).</a:t>
                </a:r>
                <a:endParaRPr lang="en" sz="2800" dirty="0"/>
              </a:p>
              <a:p>
                <a:endParaRPr lang="x-none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50B82D-72C4-EE49-9A7E-D03B5041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2" y="1268760"/>
                <a:ext cx="11796971" cy="1295163"/>
              </a:xfrm>
              <a:prstGeom prst="rect">
                <a:avLst/>
              </a:prstGeom>
              <a:blipFill rotWithShape="0">
                <a:blip r:embed="rId3"/>
                <a:stretch>
                  <a:fillRect l="-1034" t="-4695" r="-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158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6" y="127498"/>
            <a:ext cx="11953967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5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1023" y="1171224"/>
                <a:ext cx="11809311" cy="2332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31.3. 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Диагонали ромба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пересекаются в точке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причём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ru-RU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см</m:t>
                    </m:r>
                    <m:r>
                      <a:rPr lang="ru-RU" sz="28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скалярное произведение векторов и углы между ними: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ru-RU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800" i="0" dirty="0">
                    <a:latin typeface="+mj-lt"/>
                    <a:cs typeface="Arial" panose="020B0604020202020204" pitchFamily="34" charset="0"/>
                  </a:rPr>
                  <a:t>и</a:t>
                </a:r>
                <a:r>
                  <a:rPr lang="en-US" sz="2800" i="0" dirty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ru-RU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</m:t>
                    </m:r>
                    <m:r>
                      <a:rPr lang="ru-RU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i="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+mj-lt"/>
                    <a:cs typeface="Arial" panose="020B0604020202020204" pitchFamily="34" charset="0"/>
                  </a:rPr>
                  <a:t>и</a:t>
                </a:r>
                <a:r>
                  <a:rPr lang="en-US" sz="2800" i="0" dirty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ru-RU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 </m:t>
                    </m:r>
                    <m:r>
                      <a:rPr lang="ru-RU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</m:t>
                    </m:r>
                    <m:r>
                      <a:rPr lang="ru-RU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i="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+mj-lt"/>
                    <a:cs typeface="Arial" panose="020B0604020202020204" pitchFamily="34" charset="0"/>
                  </a:rPr>
                  <a:t>и</a:t>
                </a:r>
                <a:r>
                  <a:rPr lang="en-US" sz="2800" i="0" dirty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r>
                      <a:rPr lang="ru-RU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г</m:t>
                    </m:r>
                    <m:r>
                      <a:rPr lang="ru-RU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800" i="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+mj-lt"/>
                    <a:cs typeface="Arial" panose="020B0604020202020204" pitchFamily="34" charset="0"/>
                  </a:rPr>
                  <a:t>и</a:t>
                </a:r>
                <a:r>
                  <a:rPr lang="en-US" sz="2800" i="0" dirty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𝑂𝐷</m:t>
                        </m:r>
                      </m:e>
                    </m:acc>
                    <m:r>
                      <a:rPr lang="ru-RU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30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23" y="1171224"/>
                <a:ext cx="11809311" cy="2332626"/>
              </a:xfrm>
              <a:prstGeom prst="rect">
                <a:avLst/>
              </a:prstGeom>
              <a:blipFill rotWithShape="0">
                <a:blip r:embed="rId2"/>
                <a:stretch>
                  <a:fillRect l="-1187" t="-2611" b="-7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 rot="18516362">
            <a:off x="9141920" y="3317644"/>
            <a:ext cx="2124921" cy="1895200"/>
          </a:xfrm>
          <a:prstGeom prst="parallelogram">
            <a:avLst>
              <a:gd name="adj" fmla="val 1886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348244">
            <a:off x="9984432" y="2858844"/>
            <a:ext cx="432048" cy="281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48328" y="4265244"/>
            <a:ext cx="2304256" cy="998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984432" y="5611306"/>
                <a:ext cx="52610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432" y="5611306"/>
                <a:ext cx="52610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570185" y="3933056"/>
                <a:ext cx="55015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185" y="3933056"/>
                <a:ext cx="55015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840416" y="2348880"/>
                <a:ext cx="51328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6" y="2348880"/>
                <a:ext cx="51328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1296871" y="4027130"/>
                <a:ext cx="55976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871" y="4027130"/>
                <a:ext cx="55976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696400" y="3789040"/>
                <a:ext cx="55335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400" y="3789040"/>
                <a:ext cx="55335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194339" y="4909649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339" y="4909649"/>
                <a:ext cx="50206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152647" y="3800073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647" y="3800073"/>
                <a:ext cx="50206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3351" y="3271091"/>
                <a:ext cx="8208913" cy="3277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Мы знаем, что все стороны ромба равны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|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d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ru-RU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треугольник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равносторонний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𝐵𝐴𝐷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2400" b="0" dirty="0">
                    <a:cs typeface="Arial" panose="020B0604020202020204" pitchFamily="34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∙4∙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:endParaRPr lang="en-US" sz="2400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cs typeface="Arial" panose="020B0604020202020204" pitchFamily="34" charset="0"/>
                  </a:rPr>
                  <a:t>б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400" dirty="0"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1" dirty="0" smtClean="0"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∙4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=24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cs typeface="Arial" panose="020B0604020202020204" pitchFamily="34" charset="0"/>
                  </a:rPr>
                  <a:t>в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∙4∙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ru-RU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b="0" dirty="0">
                    <a:cs typeface="Arial" panose="020B0604020202020204" pitchFamily="34" charset="0"/>
                  </a:rPr>
                  <a:t>г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400" dirty="0"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1" dirty="0" smtClean="0"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𝑂𝐷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1" y="3271091"/>
                <a:ext cx="8208913" cy="3277116"/>
              </a:xfrm>
              <a:prstGeom prst="rect">
                <a:avLst/>
              </a:prstGeom>
              <a:blipFill>
                <a:blip r:embed="rId10"/>
                <a:stretch>
                  <a:fillRect l="-1235" t="-1544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808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31.5 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31.6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284984"/>
            <a:ext cx="756884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1344" y="1168296"/>
                <a:ext cx="11737304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29.9. 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биссектрисы треугольника со сторонами 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м,  6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м,  7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м. </m:t>
                    </m:r>
                  </m:oMath>
                </a14:m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168296"/>
                <a:ext cx="11737304" cy="492443"/>
              </a:xfrm>
              <a:prstGeom prst="rect">
                <a:avLst/>
              </a:prstGeom>
              <a:blipFill>
                <a:blip r:embed="rId3"/>
                <a:stretch>
                  <a:fillRect l="-864" t="-12821" b="-3076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71572" y="2132856"/>
            <a:ext cx="201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8904312" y="2758862"/>
            <a:ext cx="2592288" cy="2614354"/>
          </a:xfrm>
          <a:prstGeom prst="triangle">
            <a:avLst>
              <a:gd name="adj" fmla="val 6924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572" y="2677370"/>
                <a:ext cx="8244708" cy="3504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м,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м,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свойства биссектрисы треугольника: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Отсюда,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найдём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Затем, подставляем в формулу: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𝒃𝒄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𝟏𝟎𝟓𝟎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𝟏𝟔𝟗</m:t>
                              </m:r>
                            </m:den>
                          </m:f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𝟔𝟎𝟒𝟖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𝟏𝟔𝟗</m:t>
                              </m:r>
                            </m:den>
                          </m:f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en-US" sz="2400" b="1" dirty="0"/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2" y="2677370"/>
                <a:ext cx="8244708" cy="3504357"/>
              </a:xfrm>
              <a:prstGeom prst="rect">
                <a:avLst/>
              </a:prstGeom>
              <a:blipFill rotWithShape="0">
                <a:blip r:embed="rId4"/>
                <a:stretch>
                  <a:fillRect l="-1183" t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064552" y="378904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52" y="3789040"/>
                <a:ext cx="4443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191358" y="5373216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358" y="5373216"/>
                <a:ext cx="44114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359322" y="3861048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322" y="3861048"/>
                <a:ext cx="4090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>
            <a:stCxn id="3" idx="2"/>
          </p:cNvCxnSpPr>
          <p:nvPr/>
        </p:nvCxnSpPr>
        <p:spPr>
          <a:xfrm flipV="1">
            <a:off x="8904312" y="4221088"/>
            <a:ext cx="2232248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3" idx="0"/>
          </p:cNvCxnSpPr>
          <p:nvPr/>
        </p:nvCxnSpPr>
        <p:spPr>
          <a:xfrm flipV="1">
            <a:off x="10344472" y="2758862"/>
            <a:ext cx="354740" cy="26143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" idx="1"/>
            <a:endCxn id="3" idx="4"/>
          </p:cNvCxnSpPr>
          <p:nvPr/>
        </p:nvCxnSpPr>
        <p:spPr>
          <a:xfrm>
            <a:off x="9801762" y="4066039"/>
            <a:ext cx="1694838" cy="13071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04512" y="4005064"/>
                <a:ext cx="2799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12" y="4005064"/>
                <a:ext cx="279948" cy="307777"/>
              </a:xfrm>
              <a:prstGeom prst="rect">
                <a:avLst/>
              </a:prstGeom>
              <a:blipFill>
                <a:blip r:embed="rId8"/>
                <a:stretch>
                  <a:fillRect l="-23913" r="-4348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16480" y="4993431"/>
                <a:ext cx="2767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4993431"/>
                <a:ext cx="276742" cy="307777"/>
              </a:xfrm>
              <a:prstGeom prst="rect">
                <a:avLst/>
              </a:prstGeom>
              <a:blipFill>
                <a:blip r:embed="rId9"/>
                <a:stretch>
                  <a:fillRect l="-24444" r="-15556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870942" y="4201343"/>
                <a:ext cx="2575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942" y="4201343"/>
                <a:ext cx="257506" cy="307777"/>
              </a:xfrm>
              <a:prstGeom prst="rect">
                <a:avLst/>
              </a:prstGeom>
              <a:blipFill>
                <a:blip r:embed="rId10"/>
                <a:stretch>
                  <a:fillRect l="-23810" r="-7143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1281096" y="4479503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096" y="4479503"/>
                <a:ext cx="43152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842636" y="3140968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636" y="3140968"/>
                <a:ext cx="437940" cy="461665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332239"/>
            <a:ext cx="11665296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268760"/>
                <a:ext cx="1166529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29.10.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высоты треугольника со сторонами 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м,  6</m:t>
                    </m:r>
                    <m:r>
                      <a:rPr lang="en-US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м,  7</m:t>
                    </m:r>
                    <m:r>
                      <a:rPr lang="en-US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м. </m:t>
                    </m:r>
                  </m:oMath>
                </a14:m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11665296" cy="492443"/>
              </a:xfrm>
              <a:prstGeom prst="rect">
                <a:avLst/>
              </a:prstGeom>
              <a:blipFill>
                <a:blip r:embed="rId2"/>
                <a:stretch>
                  <a:fillRect l="-870" t="-10000" b="-3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606547" y="1647524"/>
            <a:ext cx="20999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endParaRPr lang="ru-RU" sz="3000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8904312" y="2758862"/>
            <a:ext cx="2592288" cy="2614354"/>
          </a:xfrm>
          <a:prstGeom prst="triangle">
            <a:avLst>
              <a:gd name="adj" fmla="val 6924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1064552" y="378904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52" y="3789040"/>
                <a:ext cx="44435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191358" y="5373216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358" y="5373216"/>
                <a:ext cx="4411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359322" y="3861048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322" y="3861048"/>
                <a:ext cx="40908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>
            <a:stCxn id="11" idx="2"/>
          </p:cNvCxnSpPr>
          <p:nvPr/>
        </p:nvCxnSpPr>
        <p:spPr>
          <a:xfrm flipV="1">
            <a:off x="8904312" y="4509120"/>
            <a:ext cx="2304256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1" idx="3"/>
            <a:endCxn id="11" idx="0"/>
          </p:cNvCxnSpPr>
          <p:nvPr/>
        </p:nvCxnSpPr>
        <p:spPr>
          <a:xfrm flipV="1">
            <a:off x="10699212" y="2758862"/>
            <a:ext cx="0" cy="26143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1" idx="4"/>
          </p:cNvCxnSpPr>
          <p:nvPr/>
        </p:nvCxnSpPr>
        <p:spPr>
          <a:xfrm>
            <a:off x="9870942" y="4005064"/>
            <a:ext cx="1625658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861293" y="4201343"/>
                <a:ext cx="3472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293" y="4201343"/>
                <a:ext cx="347275" cy="307777"/>
              </a:xfrm>
              <a:prstGeom prst="rect">
                <a:avLst/>
              </a:prstGeom>
              <a:blipFill>
                <a:blip r:embed="rId6"/>
                <a:stretch>
                  <a:fillRect l="-19298" r="-3509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360443" y="4993431"/>
                <a:ext cx="3440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443" y="4993431"/>
                <a:ext cx="344069" cy="307777"/>
              </a:xfrm>
              <a:prstGeom prst="rect">
                <a:avLst/>
              </a:prstGeom>
              <a:blipFill>
                <a:blip r:embed="rId7"/>
                <a:stretch>
                  <a:fillRect l="-19643" r="-12500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70942" y="4129335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942" y="4129335"/>
                <a:ext cx="324833" cy="307777"/>
              </a:xfrm>
              <a:prstGeom prst="rect">
                <a:avLst/>
              </a:prstGeom>
              <a:blipFill>
                <a:blip r:embed="rId8"/>
                <a:stretch>
                  <a:fillRect l="-18519" r="-3704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4324" y="1843068"/>
                <a:ext cx="8430206" cy="4880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м,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м,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 м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Найдем площадь по формуле Герона: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4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∙4∙3∙2</m:t>
                          </m:r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400" b="1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400" b="1" dirty="0"/>
                            <m:t> 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400" b="1" dirty="0"/>
                            <m:t> 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м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24" y="1843068"/>
                <a:ext cx="8430206" cy="4880310"/>
              </a:xfrm>
              <a:prstGeom prst="rect">
                <a:avLst/>
              </a:prstGeom>
              <a:blipFill>
                <a:blip r:embed="rId9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63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16632"/>
            <a:ext cx="11665296" cy="101131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ru-RU" sz="3200" dirty="0">
                <a:solidFill>
                  <a:schemeClr val="bg1"/>
                </a:solidFill>
              </a:rPr>
              <a:t>УГОЛ МЕЖДУ ВЕКТОРАМИ И </a:t>
            </a:r>
            <a:r>
              <a:rPr lang="ru-RU" sz="3200" dirty="0" smtClean="0">
                <a:solidFill>
                  <a:schemeClr val="bg1"/>
                </a:solidFill>
              </a:rPr>
              <a:t>СК</a:t>
            </a:r>
            <a:r>
              <a:rPr lang="ru-RU" sz="3200" dirty="0">
                <a:solidFill>
                  <a:schemeClr val="bg1"/>
                </a:solidFill>
              </a:rPr>
              <a:t>А</a:t>
            </a:r>
            <a:r>
              <a:rPr lang="ru-RU" sz="3200" dirty="0" smtClean="0">
                <a:solidFill>
                  <a:schemeClr val="bg1"/>
                </a:solidFill>
              </a:rPr>
              <a:t>ЛЯРНОЕ </a:t>
            </a:r>
            <a:r>
              <a:rPr lang="ru-RU" sz="3200" dirty="0">
                <a:solidFill>
                  <a:schemeClr val="bg1"/>
                </a:solidFill>
              </a:rPr>
              <a:t>ПРОИЗВЕДЕНИЕ ДВУХ ВЕКТОРОВ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99224" y="1772816"/>
                <a:ext cx="6456040" cy="2374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Углом между ненулевыми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называется угол </a:t>
                </a:r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АОВ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между направляющими отрезками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исходящими из точки </a:t>
                </a:r>
                <a:r>
                  <a:rPr lang="ru-RU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24" y="1772816"/>
                <a:ext cx="6456040" cy="2374111"/>
              </a:xfrm>
              <a:prstGeom prst="rect">
                <a:avLst/>
              </a:prstGeom>
              <a:blipFill rotWithShape="0">
                <a:blip r:embed="rId2"/>
                <a:stretch>
                  <a:fillRect l="-1983" t="-2828" r="-1416" b="-6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504" t="28344" r="51106" b="36219"/>
          <a:stretch/>
        </p:blipFill>
        <p:spPr>
          <a:xfrm>
            <a:off x="7896200" y="1340768"/>
            <a:ext cx="3600400" cy="49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0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16632"/>
            <a:ext cx="11665296" cy="88820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ru-RU" sz="2800" dirty="0">
                <a:solidFill>
                  <a:schemeClr val="bg1"/>
                </a:solidFill>
              </a:rPr>
              <a:t>УГОЛ МЕЖДУ ВЕКТОРАМИ И </a:t>
            </a:r>
            <a:r>
              <a:rPr lang="ru-RU" sz="2800" dirty="0" smtClean="0">
                <a:solidFill>
                  <a:schemeClr val="bg1"/>
                </a:solidFill>
              </a:rPr>
              <a:t>СКАЛЯРНОЕ </a:t>
            </a:r>
            <a:endParaRPr lang="ru-RU" sz="2800" dirty="0">
              <a:solidFill>
                <a:schemeClr val="bg1"/>
              </a:solidFill>
            </a:endParaRPr>
          </a:p>
          <a:p>
            <a:pPr marL="29189" algn="ctr"/>
            <a:r>
              <a:rPr lang="ru-RU" sz="2800" dirty="0">
                <a:solidFill>
                  <a:schemeClr val="bg1"/>
                </a:solidFill>
              </a:rPr>
              <a:t>ПРОИЗВЕДЕНИЕ ДВУХ ВЕКТОРОВ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63352" y="1412776"/>
                <a:ext cx="11809312" cy="208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 между </a:t>
                </a:r>
                <a:r>
                  <a:rPr lang="ru-RU" sz="3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сонаправленными</a:t>
                </a:r>
                <a:r>
                  <a:rPr lang="ru-RU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векторами 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считается равным </a:t>
                </a:r>
                <a14:m>
                  <m:oMath xmlns:m="http://schemas.openxmlformats.org/officeDocument/2006/math">
                    <m:r>
                      <a:rPr lang="ru-RU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0°</m:t>
                    </m:r>
                    <m:r>
                      <a:rPr lang="ru-RU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угол между векторами равен </a:t>
                </a:r>
                <a14:m>
                  <m:oMath xmlns:m="http://schemas.openxmlformats.org/officeDocument/2006/math">
                    <m:r>
                      <a:rPr lang="ru-RU" sz="3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90°</m:t>
                    </m:r>
                    <m:r>
                      <a:rPr lang="ru-RU" sz="3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 эти векторы называются </a:t>
                </a:r>
                <a:r>
                  <a:rPr lang="ru-RU" sz="3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перпендикулярными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412776"/>
                <a:ext cx="11809312" cy="2084225"/>
              </a:xfrm>
              <a:prstGeom prst="rect">
                <a:avLst/>
              </a:prstGeom>
              <a:blipFill>
                <a:blip r:embed="rId2"/>
                <a:stretch>
                  <a:fillRect l="-1182" b="-787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767408" y="5085184"/>
            <a:ext cx="25202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67408" y="5085184"/>
            <a:ext cx="1647800" cy="8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67408" y="4437112"/>
                <a:ext cx="51007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437112"/>
                <a:ext cx="51007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75083" y="5182593"/>
                <a:ext cx="505267" cy="622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3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3" y="5182593"/>
                <a:ext cx="505267" cy="622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V="1">
            <a:off x="8112224" y="4077072"/>
            <a:ext cx="0" cy="1944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392144" y="5301208"/>
            <a:ext cx="187220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386124" y="4797152"/>
                <a:ext cx="51007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24" y="4797152"/>
                <a:ext cx="51007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8111013" y="5542633"/>
                <a:ext cx="505267" cy="622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3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013" y="5542633"/>
                <a:ext cx="505267" cy="622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552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16632"/>
            <a:ext cx="11665296" cy="101131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ru-RU" sz="3200" dirty="0" smtClean="0">
                <a:solidFill>
                  <a:schemeClr val="bg1"/>
                </a:solidFill>
              </a:rPr>
              <a:t>УГОЛ </a:t>
            </a:r>
            <a:r>
              <a:rPr lang="ru-RU" sz="3200" dirty="0">
                <a:solidFill>
                  <a:schemeClr val="bg1"/>
                </a:solidFill>
              </a:rPr>
              <a:t>МЕЖДУ ВЕКТОРАМИ И </a:t>
            </a:r>
            <a:r>
              <a:rPr lang="ru-RU" sz="3200" dirty="0" smtClean="0">
                <a:solidFill>
                  <a:schemeClr val="bg1"/>
                </a:solidFill>
              </a:rPr>
              <a:t>СКАЛЯРНОЕ </a:t>
            </a:r>
            <a:endParaRPr lang="ru-RU" sz="3200" dirty="0">
              <a:solidFill>
                <a:schemeClr val="bg1"/>
              </a:solidFill>
            </a:endParaRPr>
          </a:p>
          <a:p>
            <a:pPr marL="29189" algn="ctr"/>
            <a:r>
              <a:rPr lang="ru-RU" sz="3200" dirty="0">
                <a:solidFill>
                  <a:schemeClr val="bg1"/>
                </a:solidFill>
              </a:rPr>
              <a:t>ПРОИЗВЕДЕНИЕ ДВУХ ВЕКТОРОВ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48904" y="1283861"/>
                <a:ext cx="11838865" cy="429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Скалярным </a:t>
                </a:r>
                <a:r>
                  <a:rPr lang="ru-RU" sz="3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произведением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произведение длин этих векторов на косинус угла между ними. 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какой-либо из двух векторов является нулевым, то их произведение равно нулю.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Скалярное произведение записывается как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или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3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ru-RU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ru-RU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ru-RU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|</m:t>
                      </m:r>
                      <m:acc>
                        <m:accPr>
                          <m:chr m:val="⃗"/>
                          <m:ctrlPr>
                            <a:rPr lang="ru-RU" sz="3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acc>
                      <m:r>
                        <a:rPr lang="ru-RU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 ∙ |</m:t>
                      </m:r>
                      <m:acc>
                        <m:accPr>
                          <m:chr m:val="⃗"/>
                          <m:ctrlPr>
                            <a:rPr lang="ru-RU" sz="3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acc>
                      <m:r>
                        <a:rPr lang="ru-RU" sz="3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 </m:t>
                      </m:r>
                      <m:r>
                        <a:rPr lang="ru-RU" sz="30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r>
                        <a:rPr lang="ru-RU" sz="30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𝝋</m:t>
                      </m:r>
                      <m:r>
                        <a:rPr lang="ru-RU" sz="3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04" y="1283861"/>
                <a:ext cx="11838865" cy="4290277"/>
              </a:xfrm>
              <a:prstGeom prst="rect">
                <a:avLst/>
              </a:prstGeom>
              <a:blipFill rotWithShape="0">
                <a:blip r:embed="rId2"/>
                <a:stretch>
                  <a:fillRect l="-1236" r="-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653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16632"/>
            <a:ext cx="11665296" cy="101131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ru-RU" sz="3200" dirty="0">
                <a:solidFill>
                  <a:schemeClr val="bg1"/>
                </a:solidFill>
              </a:rPr>
              <a:t>УГОЛ МЕЖДУ ВЕКТОРАМИ И </a:t>
            </a:r>
            <a:r>
              <a:rPr lang="ru-RU" sz="3200" dirty="0" smtClean="0">
                <a:solidFill>
                  <a:schemeClr val="bg1"/>
                </a:solidFill>
              </a:rPr>
              <a:t>СКАЛЯРНОЕ </a:t>
            </a:r>
            <a:endParaRPr lang="ru-RU" sz="3200" dirty="0">
              <a:solidFill>
                <a:schemeClr val="bg1"/>
              </a:solidFill>
            </a:endParaRPr>
          </a:p>
          <a:p>
            <a:pPr marL="29189" algn="ctr"/>
            <a:r>
              <a:rPr lang="ru-RU" sz="3200" dirty="0">
                <a:solidFill>
                  <a:schemeClr val="bg1"/>
                </a:solidFill>
              </a:rPr>
              <a:t>ПРОИЗВЕДЕНИЕ ДВУХ ВЕКТОРОВ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3352" y="1268760"/>
                <a:ext cx="11665296" cy="216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4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Свойство.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Для векторов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ru-RU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11665296" cy="2167260"/>
              </a:xfrm>
              <a:prstGeom prst="rect">
                <a:avLst/>
              </a:prstGeom>
              <a:blipFill>
                <a:blip r:embed="rId2"/>
                <a:stretch>
                  <a:fillRect l="-1848" b="-87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3745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263352" y="116632"/>
            <a:ext cx="11665296" cy="101131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9189" algn="ctr"/>
            <a:r>
              <a:rPr lang="ru-RU" sz="3200" dirty="0">
                <a:solidFill>
                  <a:schemeClr val="bg1"/>
                </a:solidFill>
              </a:rPr>
              <a:t>УГОЛ МЕЖДУ ВЕКТОРАМИ И </a:t>
            </a:r>
            <a:r>
              <a:rPr lang="ru-RU" sz="3200" dirty="0" smtClean="0">
                <a:solidFill>
                  <a:schemeClr val="bg1"/>
                </a:solidFill>
              </a:rPr>
              <a:t>СКАЛЯРНОЕ </a:t>
            </a:r>
            <a:endParaRPr lang="ru-RU" sz="3200" dirty="0">
              <a:solidFill>
                <a:schemeClr val="bg1"/>
              </a:solidFill>
            </a:endParaRPr>
          </a:p>
          <a:p>
            <a:pPr marL="29189" algn="ctr"/>
            <a:r>
              <a:rPr lang="ru-RU" sz="3200" dirty="0">
                <a:solidFill>
                  <a:schemeClr val="bg1"/>
                </a:solidFill>
              </a:rPr>
              <a:t>ПРОИЗВЕДЕНИЕ ДВУХ ВЕКТОРОВ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49932" y="2617167"/>
                <a:ext cx="1298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932" y="2617167"/>
                <a:ext cx="129844" cy="307777"/>
              </a:xfrm>
              <a:prstGeom prst="rect">
                <a:avLst/>
              </a:prstGeom>
              <a:blipFill>
                <a:blip r:embed="rId5"/>
                <a:stretch>
                  <a:fillRect l="-14286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1904" y="2617167"/>
                <a:ext cx="1298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2617167"/>
                <a:ext cx="129844" cy="307777"/>
              </a:xfrm>
              <a:prstGeom prst="rect">
                <a:avLst/>
              </a:prstGeom>
              <a:blipFill>
                <a:blip r:embed="rId6"/>
                <a:stretch>
                  <a:fillRect l="-13636" r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2BCC79F-08F2-544F-A05A-96C11C431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1340768"/>
            <a:ext cx="105526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0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6" y="127498"/>
            <a:ext cx="11953967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5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63351" y="1196752"/>
                <a:ext cx="11809311" cy="4934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31.1.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для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)|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|=4, 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=30°;б)|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|=8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=45°;в) </m:t>
                    </m:r>
                    <m:d>
                      <m:dPr>
                        <m:begChr m:val="|"/>
                        <m:endChr m:val="|"/>
                        <m:ctrlP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 |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|=10,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=60°;г) |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|=0,8, |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</m:t>
                    </m:r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скалярное произведение этих векторов (здесь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— угол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30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en-US" sz="30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30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ru-RU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ru-RU" sz="2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1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ru-RU" sz="2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 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1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ru-RU" sz="24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r>
                        <a:rPr lang="ru-RU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ru-RU" sz="2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b="1" dirty="0">
                    <a:cs typeface="Arial" panose="020B0604020202020204" pitchFamily="34" charset="0"/>
                  </a:rPr>
                  <a:t> б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b="1" dirty="0">
                    <a:cs typeface="Arial" panose="020B0604020202020204" pitchFamily="34" charset="0"/>
                  </a:rPr>
                  <a:t>в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b="1" dirty="0">
                    <a:cs typeface="Arial" panose="020B0604020202020204" pitchFamily="34" charset="0"/>
                  </a:rPr>
                  <a:t>г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𝟕𝟔𝟔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𝟑𝟎𝟔𝟒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1" y="1196752"/>
                <a:ext cx="11809311" cy="4934171"/>
              </a:xfrm>
              <a:prstGeom prst="rect">
                <a:avLst/>
              </a:prstGeom>
              <a:blipFill>
                <a:blip r:embed="rId2"/>
                <a:stretch>
                  <a:fillRect l="-1182" t="-1028" b="-2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156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9eabee6349a8e98a8e6417f04ee8f8d77ec41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292</Words>
  <Application>Microsoft Office PowerPoint</Application>
  <PresentationFormat>Широкоэкранный</PresentationFormat>
  <Paragraphs>100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67</cp:revision>
  <dcterms:created xsi:type="dcterms:W3CDTF">2021-01-11T18:24:28Z</dcterms:created>
  <dcterms:modified xsi:type="dcterms:W3CDTF">2021-01-22T05:15:02Z</dcterms:modified>
</cp:coreProperties>
</file>