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notesMasterIdLst>
    <p:notesMasterId r:id="rId20"/>
  </p:notesMasterIdLst>
  <p:sldIdLst>
    <p:sldId id="413" r:id="rId3"/>
    <p:sldId id="444" r:id="rId4"/>
    <p:sldId id="489" r:id="rId5"/>
    <p:sldId id="490" r:id="rId6"/>
    <p:sldId id="492" r:id="rId7"/>
    <p:sldId id="494" r:id="rId8"/>
    <p:sldId id="496" r:id="rId9"/>
    <p:sldId id="498" r:id="rId10"/>
    <p:sldId id="499" r:id="rId11"/>
    <p:sldId id="501" r:id="rId12"/>
    <p:sldId id="502" r:id="rId13"/>
    <p:sldId id="503" r:id="rId14"/>
    <p:sldId id="504" r:id="rId15"/>
    <p:sldId id="505" r:id="rId16"/>
    <p:sldId id="506" r:id="rId17"/>
    <p:sldId id="507" r:id="rId18"/>
    <p:sldId id="284" r:id="rId19"/>
  </p:sldIdLst>
  <p:sldSz cx="5765800" cy="3244850"/>
  <p:notesSz cx="5765800" cy="3244850"/>
  <p:custDataLst>
    <p:tags r:id="rId2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94662"/>
  </p:normalViewPr>
  <p:slideViewPr>
    <p:cSldViewPr>
      <p:cViewPr varScale="1">
        <p:scale>
          <a:sx n="102" d="100"/>
          <a:sy n="102" d="100"/>
        </p:scale>
        <p:origin x="806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C903E-0B20-4990-A751-066104FC4E76}" type="datetimeFigureOut">
              <a:rPr lang="ru-RU" smtClean="0"/>
              <a:t>17.03.2021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E726F-7830-4022-9DAB-C72A275E26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848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446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6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9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3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6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9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3" cy="453679"/>
          </a:xfrm>
        </p:spPr>
        <p:txBody>
          <a:bodyPr>
            <a:noAutofit/>
          </a:bodyPr>
          <a:lstStyle>
            <a:lvl1pPr marL="0" indent="0">
              <a:buNone/>
              <a:defRPr sz="700"/>
            </a:lvl1pPr>
            <a:lvl2pPr marL="72069" indent="-72069">
              <a:buFont typeface="Arial" panose="020B0604020202020204" pitchFamily="34" charset="0"/>
              <a:buChar char="•"/>
              <a:defRPr sz="700"/>
            </a:lvl2pPr>
            <a:lvl3pPr marL="144139" indent="-72069">
              <a:defRPr sz="700"/>
            </a:lvl3pPr>
            <a:lvl4pPr marL="252244" indent="-108104">
              <a:defRPr sz="700"/>
            </a:lvl4pPr>
            <a:lvl5pPr marL="360348" indent="-108104">
              <a:defRPr sz="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83207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6" y="1005902"/>
            <a:ext cx="490093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1" y="1817115"/>
            <a:ext cx="403606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11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90" y="982370"/>
            <a:ext cx="3978823" cy="339052"/>
          </a:xfrm>
        </p:spPr>
        <p:txBody>
          <a:bodyPr lIns="0" tIns="0" rIns="0" bIns="0"/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68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66848" y="71159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48112" y="720763"/>
            <a:ext cx="1824355" cy="2157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8" y="746315"/>
            <a:ext cx="25081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45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81520" y="1056311"/>
            <a:ext cx="2621914" cy="1034415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1"/>
            <a:ext cx="1611071" cy="400698"/>
          </a:xfrm>
        </p:spPr>
        <p:txBody>
          <a:bodyPr lIns="0" tIns="0" rIns="0" bIns="0"/>
          <a:lstStyle>
            <a:lvl1pPr>
              <a:defRPr sz="2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3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9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22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7365" y="1342200"/>
            <a:ext cx="161107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490" y="982370"/>
            <a:ext cx="3978823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1"/>
            <a:ext cx="1845056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1" y="3017711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914224"/>
              <a:t>3/17/2021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1"/>
            <a:ext cx="1326134" cy="281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24"/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 defTabSz="914224"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15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11">
        <a:defRPr>
          <a:latin typeface="+mn-lt"/>
          <a:ea typeface="+mn-ea"/>
          <a:cs typeface="+mn-cs"/>
        </a:defRPr>
      </a:lvl2pPr>
      <a:lvl3pPr marL="914224">
        <a:defRPr>
          <a:latin typeface="+mn-lt"/>
          <a:ea typeface="+mn-ea"/>
          <a:cs typeface="+mn-cs"/>
        </a:defRPr>
      </a:lvl3pPr>
      <a:lvl4pPr marL="1371336">
        <a:defRPr>
          <a:latin typeface="+mn-lt"/>
          <a:ea typeface="+mn-ea"/>
          <a:cs typeface="+mn-cs"/>
        </a:defRPr>
      </a:lvl4pPr>
      <a:lvl5pPr marL="1828448">
        <a:defRPr>
          <a:latin typeface="+mn-lt"/>
          <a:ea typeface="+mn-ea"/>
          <a:cs typeface="+mn-cs"/>
        </a:defRPr>
      </a:lvl5pPr>
      <a:lvl6pPr marL="2285561">
        <a:defRPr>
          <a:latin typeface="+mn-lt"/>
          <a:ea typeface="+mn-ea"/>
          <a:cs typeface="+mn-cs"/>
        </a:defRPr>
      </a:lvl6pPr>
      <a:lvl7pPr marL="2742672">
        <a:defRPr>
          <a:latin typeface="+mn-lt"/>
          <a:ea typeface="+mn-ea"/>
          <a:cs typeface="+mn-cs"/>
        </a:defRPr>
      </a:lvl7pPr>
      <a:lvl8pPr marL="3199784">
        <a:defRPr>
          <a:latin typeface="+mn-lt"/>
          <a:ea typeface="+mn-ea"/>
          <a:cs typeface="+mn-cs"/>
        </a:defRPr>
      </a:lvl8pPr>
      <a:lvl9pPr marL="36568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11">
        <a:defRPr>
          <a:latin typeface="+mn-lt"/>
          <a:ea typeface="+mn-ea"/>
          <a:cs typeface="+mn-cs"/>
        </a:defRPr>
      </a:lvl2pPr>
      <a:lvl3pPr marL="914224">
        <a:defRPr>
          <a:latin typeface="+mn-lt"/>
          <a:ea typeface="+mn-ea"/>
          <a:cs typeface="+mn-cs"/>
        </a:defRPr>
      </a:lvl3pPr>
      <a:lvl4pPr marL="1371336">
        <a:defRPr>
          <a:latin typeface="+mn-lt"/>
          <a:ea typeface="+mn-ea"/>
          <a:cs typeface="+mn-cs"/>
        </a:defRPr>
      </a:lvl4pPr>
      <a:lvl5pPr marL="1828448">
        <a:defRPr>
          <a:latin typeface="+mn-lt"/>
          <a:ea typeface="+mn-ea"/>
          <a:cs typeface="+mn-cs"/>
        </a:defRPr>
      </a:lvl5pPr>
      <a:lvl6pPr marL="2285561">
        <a:defRPr>
          <a:latin typeface="+mn-lt"/>
          <a:ea typeface="+mn-ea"/>
          <a:cs typeface="+mn-cs"/>
        </a:defRPr>
      </a:lvl6pPr>
      <a:lvl7pPr marL="2742672">
        <a:defRPr>
          <a:latin typeface="+mn-lt"/>
          <a:ea typeface="+mn-ea"/>
          <a:cs typeface="+mn-cs"/>
        </a:defRPr>
      </a:lvl7pPr>
      <a:lvl8pPr marL="3199784">
        <a:defRPr>
          <a:latin typeface="+mn-lt"/>
          <a:ea typeface="+mn-ea"/>
          <a:cs typeface="+mn-cs"/>
        </a:defRPr>
      </a:lvl8pPr>
      <a:lvl9pPr marL="36568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10" Type="http://schemas.openxmlformats.org/officeDocument/2006/relationships/image" Target="../media/image48.png"/><Relationship Id="rId4" Type="http://schemas.openxmlformats.org/officeDocument/2006/relationships/image" Target="../media/image52.png"/><Relationship Id="rId9" Type="http://schemas.openxmlformats.org/officeDocument/2006/relationships/image" Target="../media/image4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2.png"/><Relationship Id="rId9" Type="http://schemas.openxmlformats.org/officeDocument/2006/relationships/image" Target="../media/image5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image" Target="../media/image55.jpg"/><Relationship Id="rId7" Type="http://schemas.openxmlformats.org/officeDocument/2006/relationships/image" Target="../media/image72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5" Type="http://schemas.openxmlformats.org/officeDocument/2006/relationships/image" Target="../media/image70.png"/><Relationship Id="rId4" Type="http://schemas.openxmlformats.org/officeDocument/2006/relationships/image" Target="../media/image6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5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6.png"/><Relationship Id="rId4" Type="http://schemas.openxmlformats.org/officeDocument/2006/relationships/image" Target="../media/image7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5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23.png"/><Relationship Id="rId7" Type="http://schemas.openxmlformats.org/officeDocument/2006/relationships/image" Target="../media/image35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22.png"/><Relationship Id="rId7" Type="http://schemas.openxmlformats.org/officeDocument/2006/relationships/image" Target="../media/image39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0" Type="http://schemas.openxmlformats.org/officeDocument/2006/relationships/image" Target="../media/image42.png"/><Relationship Id="rId4" Type="http://schemas.openxmlformats.org/officeDocument/2006/relationships/image" Target="../media/image30.png"/><Relationship Id="rId9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1413" y="1537"/>
            <a:ext cx="5757267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596900" y="1241425"/>
            <a:ext cx="4926655" cy="1621204"/>
          </a:xfrm>
          <a:prstGeom prst="rect">
            <a:avLst/>
          </a:prstGeom>
        </p:spPr>
        <p:txBody>
          <a:bodyPr vert="horz" wrap="square" lIns="0" tIns="13961" rIns="0" bIns="0" rtlCol="0">
            <a:spAutoFit/>
          </a:bodyPr>
          <a:lstStyle/>
          <a:p>
            <a:pPr marL="18405" defTabSz="914114">
              <a:spcBef>
                <a:spcPts val="110"/>
              </a:spcBef>
            </a:pPr>
            <a:r>
              <a:rPr lang="ru-RU" sz="2800" b="1" dirty="0">
                <a:solidFill>
                  <a:srgbClr val="2365C7"/>
                </a:solidFill>
                <a:latin typeface="Arial"/>
                <a:cs typeface="Arial"/>
              </a:rPr>
              <a:t>ТЕМА</a:t>
            </a:r>
            <a:r>
              <a:rPr sz="2800" b="1" dirty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endParaRPr lang="ru-RU" sz="28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18405" defTabSz="914114">
              <a:lnSpc>
                <a:spcPct val="90000"/>
              </a:lnSpc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ПРАКТИЧЕСКИЕ УПРАЖНЕНИЯ И ПРИЛОЖЕНИЯ</a:t>
            </a:r>
            <a:endParaRPr sz="28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77837" y="1213579"/>
            <a:ext cx="344001" cy="48504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4483099" y="228106"/>
            <a:ext cx="1124103" cy="48577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4483100" y="228106"/>
            <a:ext cx="1124103" cy="48577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4489814" y="277499"/>
            <a:ext cx="1124102" cy="354575"/>
          </a:xfrm>
          <a:prstGeom prst="rect">
            <a:avLst/>
          </a:prstGeom>
        </p:spPr>
        <p:txBody>
          <a:bodyPr vert="horz" wrap="square" lIns="0" tIns="15866" rIns="0" bIns="0" rtlCol="0">
            <a:spAutoFit/>
          </a:bodyPr>
          <a:lstStyle/>
          <a:p>
            <a:pPr defTabSz="914114">
              <a:spcBef>
                <a:spcPts val="125"/>
              </a:spcBef>
            </a:pPr>
            <a:r>
              <a:rPr lang="en-US" sz="2200" b="1" spc="10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ru-RU" sz="2200" b="1" spc="10" dirty="0">
                <a:solidFill>
                  <a:srgbClr val="FEFEFE"/>
                </a:solidFill>
                <a:latin typeface="Arial"/>
                <a:cs typeface="Arial"/>
              </a:rPr>
              <a:t> класс</a:t>
            </a:r>
            <a:endParaRPr sz="2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xmlns="" id="{7ACFEF22-C515-49A9-B292-25C68E4AC8DC}"/>
              </a:ext>
            </a:extLst>
          </p:cNvPr>
          <p:cNvSpPr txBox="1">
            <a:spLocks/>
          </p:cNvSpPr>
          <p:nvPr/>
        </p:nvSpPr>
        <p:spPr>
          <a:xfrm>
            <a:off x="839258" y="208424"/>
            <a:ext cx="3360388" cy="537980"/>
          </a:xfrm>
          <a:prstGeom prst="rect">
            <a:avLst/>
          </a:prstGeom>
        </p:spPr>
        <p:txBody>
          <a:bodyPr vert="horz" wrap="square" lIns="0" tIns="14617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12" algn="ctr" defTabSz="915274">
              <a:spcBef>
                <a:spcPts val="114"/>
              </a:spcBef>
              <a:defRPr/>
            </a:pPr>
            <a:r>
              <a:rPr lang="ru-RU" kern="0" spc="10" dirty="0">
                <a:solidFill>
                  <a:sysClr val="window" lastClr="FFFFFF"/>
                </a:solidFill>
              </a:rPr>
              <a:t>ГЕОМЕТРИЯ</a:t>
            </a:r>
            <a:endParaRPr lang="en-US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18" name="object 11">
            <a:extLst>
              <a:ext uri="{FF2B5EF4-FFF2-40B4-BE49-F238E27FC236}">
                <a16:creationId xmlns:a16="http://schemas.microsoft.com/office/drawing/2014/main" xmlns="" id="{335AFAA3-FF4F-462D-A908-93D09B272E70}"/>
              </a:ext>
            </a:extLst>
          </p:cNvPr>
          <p:cNvSpPr/>
          <p:nvPr/>
        </p:nvSpPr>
        <p:spPr>
          <a:xfrm>
            <a:off x="349838" y="240781"/>
            <a:ext cx="364211" cy="502387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915274"/>
            <a:endParaRPr>
              <a:solidFill>
                <a:prstClr val="black"/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367" y="1418002"/>
            <a:ext cx="1960917" cy="1546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77837" y="1774825"/>
            <a:ext cx="344001" cy="10668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pPr defTabSz="914114"/>
            <a:endParaRPr sz="11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41244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03016" y="63182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400" kern="1200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39700" y="587507"/>
                <a:ext cx="54102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ru-RU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 45.6. 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В круге с радиусом </a:t>
                </a:r>
                <a14:m>
                  <m:oMath xmlns:m="http://schemas.openxmlformats.org/officeDocument/2006/math">
                    <m:r>
                      <a:rPr lang="en-US" sz="2000" dirty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1</m:t>
                    </m:r>
                    <m:r>
                      <a:rPr lang="en-US" sz="2000" b="0" i="0" dirty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0</m:t>
                    </m:r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ru-RU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см</m:t>
                    </m:r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проведена хорда той же длины. Найдите площади полученных сегментов. </a:t>
                </a:r>
                <a:endParaRPr lang="en-US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587507"/>
                <a:ext cx="5410200" cy="1015663"/>
              </a:xfrm>
              <a:prstGeom prst="rect">
                <a:avLst/>
              </a:prstGeom>
              <a:blipFill rotWithShape="0">
                <a:blip r:embed="rId2"/>
                <a:stretch>
                  <a:fillRect l="-1240" t="-2395" r="-1127" b="-101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Овал 6"/>
          <p:cNvSpPr/>
          <p:nvPr/>
        </p:nvSpPr>
        <p:spPr>
          <a:xfrm>
            <a:off x="2159000" y="1733719"/>
            <a:ext cx="1371600" cy="134394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3416300" y="2059821"/>
            <a:ext cx="5382" cy="70560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616200" y="2144081"/>
                <a:ext cx="457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8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6200" y="2144081"/>
                <a:ext cx="4572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Прямая соединительная линия 15"/>
          <p:cNvCxnSpPr/>
          <p:nvPr/>
        </p:nvCxnSpPr>
        <p:spPr>
          <a:xfrm flipH="1">
            <a:off x="2842110" y="2059821"/>
            <a:ext cx="579572" cy="35568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730500" y="1974804"/>
                <a:ext cx="62051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ru-RU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0500" y="1974804"/>
                <a:ext cx="620516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735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03016" y="63182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400" kern="1200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77800" y="587507"/>
                <a:ext cx="5410200" cy="9073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ru-RU" b="1" i="1" dirty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</a:t>
                </a:r>
                <a:r>
                  <a:rPr lang="en-US" b="1" i="1" dirty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dirty="0">
                    <a:solidFill>
                      <a:prstClr val="black"/>
                    </a:solidFill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ru-RU" sz="1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сегмент</m:t>
                        </m:r>
                      </m:sub>
                    </m:sSub>
                    <m:r>
                      <a:rPr lang="en-US" sz="1600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  <m:sSup>
                          <m:sSupPr>
                            <m:ctrlPr>
                              <a:rPr lang="en-US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𝑅</m:t>
                            </m:r>
                          </m:e>
                          <m:sup>
                            <m:r>
                              <a:rPr lang="en-US" sz="1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16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360</m:t>
                            </m:r>
                          </m:e>
                          <m:sup>
                            <m:r>
                              <a:rPr lang="en-US" sz="1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p>
                        </m:sSup>
                      </m:den>
                    </m:f>
                    <m:r>
                      <a:rPr lang="en-US" sz="16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16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16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en-US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1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𝑅</m:t>
                        </m:r>
                      </m:e>
                      <m:sup>
                        <m:r>
                          <a:rPr lang="en-US" sz="1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16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𝑠𝑖𝑛</m:t>
                    </m:r>
                    <m:r>
                      <a:rPr lang="en-US" sz="16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endParaRPr lang="ru-RU" sz="1600" dirty="0">
                  <a:solidFill>
                    <a:prstClr val="black"/>
                  </a:solidFill>
                </a:endParaRPr>
              </a:p>
              <a:p>
                <a:pPr algn="just"/>
                <a:r>
                  <a:rPr lang="en-US" sz="2000" b="1" i="1" dirty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" y="587507"/>
                <a:ext cx="5410200" cy="907364"/>
              </a:xfrm>
              <a:prstGeom prst="rect">
                <a:avLst/>
              </a:prstGeom>
              <a:blipFill>
                <a:blip r:embed="rId2"/>
                <a:stretch>
                  <a:fillRect l="-701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Овал 6"/>
          <p:cNvSpPr/>
          <p:nvPr/>
        </p:nvSpPr>
        <p:spPr>
          <a:xfrm>
            <a:off x="2159000" y="1733719"/>
            <a:ext cx="1371600" cy="134394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3416300" y="2059821"/>
            <a:ext cx="5382" cy="70560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2842110" y="2059821"/>
            <a:ext cx="579572" cy="35568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730500" y="1974804"/>
                <a:ext cx="62051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ru-RU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0500" y="1974804"/>
                <a:ext cx="620516" cy="3385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/>
          <p:cNvCxnSpPr/>
          <p:nvPr/>
        </p:nvCxnSpPr>
        <p:spPr>
          <a:xfrm>
            <a:off x="2847491" y="2415501"/>
            <a:ext cx="568809" cy="34992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616200" y="2144081"/>
                <a:ext cx="457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8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6200" y="2144081"/>
                <a:ext cx="45720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714752" y="2519904"/>
                <a:ext cx="62051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ru-RU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4752" y="2519904"/>
                <a:ext cx="620516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220342" y="2205861"/>
                <a:ext cx="62051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ru-RU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0342" y="2205861"/>
                <a:ext cx="620516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303016" y="1222315"/>
                <a:ext cx="168219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16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60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1600" dirty="0"/>
                  <a:t>, 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/>
                      </a:rPr>
                      <m:t>𝑅</m:t>
                    </m:r>
                    <m:r>
                      <a:rPr lang="en-US" sz="1600" b="0" i="1" dirty="0" smtClean="0">
                        <a:latin typeface="Cambria Math"/>
                      </a:rPr>
                      <m:t>=10</m:t>
                    </m:r>
                  </m:oMath>
                </a14:m>
                <a:endParaRPr lang="ru-RU" sz="1600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016" y="1222315"/>
                <a:ext cx="1682192" cy="338554"/>
              </a:xfrm>
              <a:prstGeom prst="rect">
                <a:avLst/>
              </a:prstGeom>
              <a:blipFill rotWithShape="1">
                <a:blip r:embed="rId7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2151380" y="1041189"/>
                <a:ext cx="3474720" cy="6013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ru-RU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сегмент</m:t>
                          </m:r>
                        </m:sub>
                      </m:sSub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6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360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p>
                          </m:sSup>
                        </m:den>
                      </m:f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60</m:t>
                          </m:r>
                        </m:e>
                        <m:sup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𝑠𝑖𝑛</m:t>
                      </m:r>
                      <m:sSup>
                        <m:sSupPr>
                          <m:ctrlPr>
                            <a:rPr lang="en-US" sz="1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60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1380" y="1041189"/>
                <a:ext cx="3474720" cy="60138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3530600" y="1747121"/>
                <a:ext cx="2069284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ru-RU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сегмент</m:t>
                          </m:r>
                        </m:sub>
                      </m:sSub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100</m:t>
                          </m:r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−25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1400" b="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0600" y="1747121"/>
                <a:ext cx="2069284" cy="497059"/>
              </a:xfrm>
              <a:prstGeom prst="rect">
                <a:avLst/>
              </a:prstGeom>
              <a:blipFill>
                <a:blip r:embed="rId9"/>
                <a:stretch>
                  <a:fillRect b="-25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3547687" y="2516895"/>
                <a:ext cx="1969898" cy="5014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ru-RU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сегмент</m:t>
                          </m:r>
                        </m:sub>
                      </m:sSub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50</m:t>
                          </m:r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−25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1400" b="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7687" y="2516895"/>
                <a:ext cx="1969898" cy="501419"/>
              </a:xfrm>
              <a:prstGeom prst="rect">
                <a:avLst/>
              </a:prstGeom>
              <a:blipFill>
                <a:blip r:embed="rId10"/>
                <a:stretch>
                  <a:fillRect b="-25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291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7" grpId="0"/>
      <p:bldP spid="18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03016" y="63182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400" kern="1200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77800" y="587507"/>
                <a:ext cx="5410200" cy="9073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prstClr val="black"/>
                    </a:solidFill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ru-RU" sz="16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сегмент</m:t>
                        </m:r>
                      </m:sub>
                    </m:sSub>
                    <m:r>
                      <a:rPr lang="en-US" sz="1600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  <m:sSup>
                          <m:sSupPr>
                            <m:ctrlPr>
                              <a:rPr lang="en-US" sz="16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𝑅</m:t>
                            </m:r>
                          </m:e>
                          <m:sup>
                            <m:r>
                              <a:rPr lang="en-US" sz="16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1600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360</m:t>
                            </m:r>
                          </m:e>
                          <m:sup>
                            <m:r>
                              <a:rPr lang="en-US" sz="16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0</m:t>
                            </m:r>
                          </m:sup>
                        </m:sSup>
                      </m:den>
                    </m:f>
                    <m:r>
                      <a:rPr lang="en-US" sz="16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16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16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+</m:t>
                    </m:r>
                    <m:f>
                      <m:fPr>
                        <m:ctrlPr>
                          <a:rPr lang="en-US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1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1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𝑅</m:t>
                        </m:r>
                      </m:e>
                      <m:sup>
                        <m:r>
                          <a:rPr lang="en-US" sz="16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16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𝑠𝑖𝑛</m:t>
                    </m:r>
                    <m:r>
                      <a:rPr lang="en-US" sz="16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endParaRPr lang="ru-RU" sz="1600" dirty="0">
                  <a:solidFill>
                    <a:prstClr val="black"/>
                  </a:solidFill>
                </a:endParaRPr>
              </a:p>
              <a:p>
                <a:pPr algn="just"/>
                <a:r>
                  <a:rPr lang="en-US" sz="2000" b="1" i="1" dirty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i="1" dirty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" y="587507"/>
                <a:ext cx="5410200" cy="9073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Овал 6"/>
          <p:cNvSpPr/>
          <p:nvPr/>
        </p:nvSpPr>
        <p:spPr>
          <a:xfrm>
            <a:off x="2159000" y="1733719"/>
            <a:ext cx="1371600" cy="134394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3416300" y="2059821"/>
            <a:ext cx="5382" cy="70560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2842110" y="2059821"/>
            <a:ext cx="579572" cy="35568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730500" y="1974804"/>
                <a:ext cx="62051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ru-RU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0500" y="1974804"/>
                <a:ext cx="620516" cy="3385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/>
          <p:cNvCxnSpPr/>
          <p:nvPr/>
        </p:nvCxnSpPr>
        <p:spPr>
          <a:xfrm>
            <a:off x="2847491" y="2415501"/>
            <a:ext cx="568809" cy="34992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616200" y="2144081"/>
                <a:ext cx="457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8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6200" y="2144081"/>
                <a:ext cx="45720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714752" y="2519904"/>
                <a:ext cx="62051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ru-RU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4752" y="2519904"/>
                <a:ext cx="620516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220342" y="2205861"/>
                <a:ext cx="62051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ru-RU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0342" y="2205861"/>
                <a:ext cx="620516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303016" y="1222315"/>
                <a:ext cx="168219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16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sz="1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16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60</m:t>
                        </m:r>
                      </m:e>
                      <m:sup>
                        <m:r>
                          <a:rPr lang="en-US" sz="16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1600" dirty="0">
                    <a:solidFill>
                      <a:prstClr val="black"/>
                    </a:solidFill>
                  </a:rPr>
                  <a:t>, 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prstClr val="black"/>
                        </a:solidFill>
                        <a:latin typeface="Cambria Math"/>
                      </a:rPr>
                      <m:t>𝑅</m:t>
                    </m:r>
                    <m:r>
                      <a:rPr lang="en-US" sz="1600" i="1" dirty="0" smtClean="0">
                        <a:solidFill>
                          <a:prstClr val="black"/>
                        </a:solidFill>
                        <a:latin typeface="Cambria Math"/>
                      </a:rPr>
                      <m:t>=10</m:t>
                    </m:r>
                  </m:oMath>
                </a14:m>
                <a:endParaRPr lang="ru-RU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016" y="1222315"/>
                <a:ext cx="1682192" cy="338554"/>
              </a:xfrm>
              <a:prstGeom prst="rect">
                <a:avLst/>
              </a:prstGeom>
              <a:blipFill rotWithShape="1">
                <a:blip r:embed="rId7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1816100" y="1041189"/>
                <a:ext cx="3810000" cy="6013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ru-RU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сегмент</m:t>
                          </m:r>
                        </m:sub>
                      </m:sSub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6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16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6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360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p>
                          </m:sSup>
                        </m:den>
                      </m:f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30</m:t>
                      </m:r>
                      <m:sSup>
                        <m:sSupPr>
                          <m:ctrlPr>
                            <a:rPr lang="en-US" sz="1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6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𝑠𝑖𝑛</m:t>
                      </m:r>
                      <m:sSup>
                        <m:sSupPr>
                          <m:ctrlPr>
                            <a:rPr lang="en-US" sz="1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6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60</m:t>
                          </m:r>
                        </m:e>
                        <m:sup>
                          <m:r>
                            <a:rPr lang="en-US" sz="16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ru-RU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6100" y="1041189"/>
                <a:ext cx="3810000" cy="60138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3530600" y="1747121"/>
                <a:ext cx="2069284" cy="5014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ru-RU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сегмент</m:t>
                          </m:r>
                        </m:sub>
                      </m:sSub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250</m:t>
                          </m:r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25</m:t>
                      </m:r>
                      <m:rad>
                        <m:radPr>
                          <m:degHide m:val="on"/>
                          <m:ctrlP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0600" y="1747121"/>
                <a:ext cx="2069284" cy="50141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507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03016" y="63182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400" kern="1200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77800" y="587507"/>
                <a:ext cx="5410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ru-RU" b="1" i="1" dirty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 45.7. 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Расстояние между центрами двух кругов с радиусами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dirty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1</m:t>
                    </m:r>
                    <m:r>
                      <a:rPr lang="en-US" b="0" i="0" dirty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5</m:t>
                    </m:r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ru-RU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см</m:t>
                    </m:r>
                    <m:r>
                      <a:rPr lang="ru-RU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равно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dirty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15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ru-RU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см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Найдите площадь общей части кругов</a:t>
                </a:r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" y="587507"/>
                <a:ext cx="5410200" cy="923330"/>
              </a:xfrm>
              <a:prstGeom prst="rect">
                <a:avLst/>
              </a:prstGeom>
              <a:blipFill rotWithShape="0">
                <a:blip r:embed="rId2"/>
                <a:stretch>
                  <a:fillRect l="-901" t="-3289" b="-9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300" y="1546225"/>
            <a:ext cx="2133600" cy="1562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08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03016" y="63182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400" kern="1200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77800" y="575328"/>
                <a:ext cx="5410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i="1" dirty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</a:t>
                </a:r>
                <a:r>
                  <a:rPr lang="en-US" b="1" i="1" dirty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𝐶𝐴𝐵𝐷</m:t>
                    </m:r>
                  </m:oMath>
                </a14:m>
                <a:r>
                  <a:rPr lang="ru-RU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состоит из сегментов</a:t>
                </a: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cs typeface="Arial" panose="020B0604020202020204" pitchFamily="34" charset="0"/>
                      </a:rPr>
                      <m:t>𝐶𝐴𝐵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и</a:t>
                </a: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𝐶</m:t>
                    </m:r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𝐷𝐵</m:t>
                    </m:r>
                    <m:r>
                      <a:rPr lang="ru-RU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 </m:t>
                    </m:r>
                  </m:oMath>
                </a14:m>
                <a:endPara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" y="575328"/>
                <a:ext cx="5410200" cy="646331"/>
              </a:xfrm>
              <a:prstGeom prst="rect">
                <a:avLst/>
              </a:prstGeom>
              <a:blipFill>
                <a:blip r:embed="rId2"/>
                <a:stretch>
                  <a:fillRect l="-701" t="-3922" b="-11765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400" y="1154955"/>
            <a:ext cx="2133600" cy="156275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39700" y="1165225"/>
                <a:ext cx="2375522" cy="5376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𝑠𝐶𝐴𝐵</m:t>
                          </m:r>
                        </m:sub>
                      </m:sSub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360</m:t>
                              </m:r>
                            </m:e>
                            <m:sup>
                              <m:r>
                                <a:rPr lang="en-US" sz="1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p>
                          </m:sSup>
                        </m:den>
                      </m:f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  <m:sup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1165225"/>
                <a:ext cx="2375522" cy="53764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7800" y="1712017"/>
                <a:ext cx="191032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𝐴𝐶𝐷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=∆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𝐴𝐵𝐷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" y="1712017"/>
                <a:ext cx="1910328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35145" y="2003425"/>
                <a:ext cx="465882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𝐴𝐵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𝐵𝐷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𝐴𝐶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𝐶𝐷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𝐴𝐷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=15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145" y="2003425"/>
                <a:ext cx="4658822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1485" y="2328182"/>
                <a:ext cx="465882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𝐶𝐴𝐷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=∠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𝐵𝐴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𝐷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=∠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𝐶𝐷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=∠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𝐵𝐷𝐴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60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85" y="2328182"/>
                <a:ext cx="4658822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39700" y="2666736"/>
                <a:ext cx="312322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∠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𝐵𝐴𝐶</m:t>
                      </m:r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=∠</m:t>
                      </m:r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𝐵𝐷𝐶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=2∙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60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120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0" y="2666736"/>
                <a:ext cx="3123227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963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03016" y="63182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400" kern="1200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400" y="1154955"/>
            <a:ext cx="2133600" cy="156275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04884" y="665931"/>
                <a:ext cx="2375522" cy="5376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𝑠</m:t>
                          </m:r>
                          <m: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𝐶𝐴𝐵</m:t>
                          </m:r>
                        </m:sub>
                      </m:sSub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360</m:t>
                              </m:r>
                            </m:e>
                            <m:sup>
                              <m:r>
                                <a:rPr lang="en-US" sz="1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p>
                          </m:sSup>
                        </m:den>
                      </m:f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  <m:sup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884" y="665931"/>
                <a:ext cx="2375522" cy="53764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215900" y="1622425"/>
                <a:ext cx="3023969" cy="5245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𝑠</m:t>
                          </m:r>
                          <m: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𝐶𝐴𝐵</m:t>
                          </m:r>
                        </m:sub>
                      </m:sSub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15</m:t>
                              </m:r>
                            </m:e>
                            <m:sup>
                              <m:r>
                                <a:rPr lang="en-US" sz="14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360</m:t>
                              </m:r>
                            </m:e>
                            <m:sup>
                              <m:r>
                                <a:rPr lang="en-US" sz="1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p>
                          </m:sSup>
                        </m:den>
                      </m:f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120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15</m:t>
                          </m:r>
                        </m:e>
                        <m:sup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𝑠𝑖𝑛</m:t>
                      </m:r>
                      <m:sSup>
                        <m:sSupPr>
                          <m:ctrlP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120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00" y="1622425"/>
                <a:ext cx="3023969" cy="52456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208600" y="2536825"/>
                <a:ext cx="3564117" cy="5455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𝑠</m:t>
                          </m:r>
                          <m: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𝐶𝐴𝐵</m:t>
                          </m:r>
                        </m:sub>
                      </m:sSub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225</m:t>
                          </m:r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225</m:t>
                          </m:r>
                        </m:num>
                        <m:den>
                          <m:r>
                            <a:rPr lang="en-US" sz="1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sz="14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40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=75</m:t>
                      </m:r>
                      <m:r>
                        <a:rPr lang="en-US" sz="1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1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−56,25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600" y="2536825"/>
                <a:ext cx="3564117" cy="54553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582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03016" y="63182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400" kern="1200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400" y="1154955"/>
            <a:ext cx="2133600" cy="156275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68300" y="821787"/>
                <a:ext cx="3962400" cy="367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𝑆</m:t>
                          </m:r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=2∙</m:t>
                          </m:r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𝑠</m:t>
                          </m:r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𝐶𝐴𝐵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=2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∙(</m:t>
                      </m:r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75</m:t>
                      </m:r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−56,25</m:t>
                      </m:r>
                      <m:rad>
                        <m:radPr>
                          <m:degHide m:val="on"/>
                          <m:ctrlP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</m:rad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300" y="821787"/>
                <a:ext cx="3962400" cy="367601"/>
              </a:xfrm>
              <a:prstGeom prst="rect">
                <a:avLst/>
              </a:prstGeom>
              <a:blipFill rotWithShape="1">
                <a:blip r:embed="rId3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673100" y="1393825"/>
                <a:ext cx="2437975" cy="3676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𝑆</m:t>
                      </m:r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=150</m:t>
                      </m:r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16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−112,5</m:t>
                      </m:r>
                      <m:rad>
                        <m:radPr>
                          <m:degHide m:val="on"/>
                          <m:ctrlPr>
                            <a:rPr lang="en-US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</m:rad>
                      <m:r>
                        <a:rPr lang="en-US" sz="16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ru-RU" sz="16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см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00" y="1393825"/>
                <a:ext cx="2437975" cy="36760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177800" y="2613027"/>
                <a:ext cx="4041400" cy="7060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ru-RU" b="1" dirty="0" smtClean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Ответ:</a:t>
                </a:r>
                <a:r>
                  <a:rPr lang="ru-RU" sz="2000" dirty="0">
                    <a:solidFill>
                      <a:prstClr val="black"/>
                    </a:solidFill>
                    <a:latin typeface="Cambria Math"/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𝑆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=150−112,5</m:t>
                    </m:r>
                    <m:rad>
                      <m:radPr>
                        <m:degHide m:val="on"/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e>
                    </m:rad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  <m:sSup>
                      <m:sSup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ru-RU" sz="2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см</m:t>
                        </m:r>
                      </m:e>
                      <m:sup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ru-RU" sz="20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</a:rPr>
                      <m:t>.</m:t>
                    </m:r>
                  </m:oMath>
                </a14:m>
                <a:endParaRPr lang="ru-RU" sz="2000" dirty="0">
                  <a:solidFill>
                    <a:prstClr val="black"/>
                  </a:solidFill>
                </a:endParaRPr>
              </a:p>
              <a:p>
                <a:endParaRPr lang="ru-RU" b="1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" y="2613027"/>
                <a:ext cx="4041400" cy="706091"/>
              </a:xfrm>
              <a:prstGeom prst="rect">
                <a:avLst/>
              </a:prstGeom>
              <a:blipFill rotWithShape="0">
                <a:blip r:embed="rId5"/>
                <a:stretch>
                  <a:fillRect l="-1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1402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410" y="102058"/>
            <a:ext cx="5626100" cy="553998"/>
          </a:xfrm>
        </p:spPr>
        <p:txBody>
          <a:bodyPr/>
          <a:lstStyle/>
          <a:p>
            <a:r>
              <a:rPr lang="ru-RU" sz="1800" dirty="0"/>
              <a:t>ЗАДАНИЯ ДЛЯ САМОСТОЯТЕЛЬНОГО РЕШЕНИЯ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9700" y="631825"/>
            <a:ext cx="5486399" cy="1846659"/>
          </a:xfrm>
        </p:spPr>
        <p:txBody>
          <a:bodyPr/>
          <a:lstStyle/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341" y="860425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kern="0" dirty="0">
                <a:solidFill>
                  <a:schemeClr val="tx2"/>
                </a:solidFill>
                <a:latin typeface="Arial"/>
                <a:cs typeface="Arial"/>
              </a:rPr>
              <a:t>Стр. </a:t>
            </a:r>
            <a:r>
              <a:rPr lang="en-US" sz="2400" b="1" kern="0" dirty="0">
                <a:solidFill>
                  <a:schemeClr val="tx2"/>
                </a:solidFill>
                <a:latin typeface="Arial"/>
                <a:cs typeface="Arial"/>
              </a:rPr>
              <a:t> 124</a:t>
            </a:r>
            <a:r>
              <a:rPr lang="ru-RU" sz="2400" b="1" kern="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</a:p>
          <a:p>
            <a:pPr lvl="0" algn="ctr"/>
            <a:r>
              <a:rPr lang="ru-RU" sz="2400" b="1" kern="0" dirty="0">
                <a:solidFill>
                  <a:schemeClr val="tx2"/>
                </a:solidFill>
                <a:latin typeface="Arial"/>
                <a:cs typeface="Arial"/>
              </a:rPr>
              <a:t>Решить задачи № </a:t>
            </a:r>
            <a:r>
              <a:rPr lang="en-US" sz="2400" b="1" kern="0" dirty="0" smtClean="0">
                <a:solidFill>
                  <a:schemeClr val="tx2"/>
                </a:solidFill>
                <a:latin typeface="Arial"/>
                <a:cs typeface="Arial"/>
              </a:rPr>
              <a:t>46.1</a:t>
            </a:r>
            <a:r>
              <a:rPr lang="ru-RU" sz="2400" b="1" kern="0" dirty="0" smtClean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2400" b="1" kern="0" dirty="0" smtClean="0">
                <a:solidFill>
                  <a:schemeClr val="tx2"/>
                </a:solidFill>
                <a:latin typeface="Arial"/>
                <a:cs typeface="Arial"/>
              </a:rPr>
              <a:t>-</a:t>
            </a:r>
            <a:r>
              <a:rPr lang="ru-RU" sz="2400" b="1" kern="0" smtClean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2400" b="1" kern="0" smtClean="0">
                <a:solidFill>
                  <a:schemeClr val="tx2"/>
                </a:solidFill>
                <a:latin typeface="Arial"/>
                <a:cs typeface="Arial"/>
              </a:rPr>
              <a:t>46.4</a:t>
            </a:r>
            <a:endParaRPr lang="ru-RU" sz="3600" b="1" kern="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pic>
        <p:nvPicPr>
          <p:cNvPr id="1028" name="Picture 4" descr="Пишите, Поэты! Пишите! (Алевтина Кочеткова) / Проза.р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1877732"/>
            <a:ext cx="1370337" cy="1170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57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03016" y="63182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244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000" kern="1200" spc="5" dirty="0">
                <a:solidFill>
                  <a:prstClr val="white"/>
                </a:solidFill>
                <a:latin typeface="Arial" pitchFamily="34" charset="0"/>
                <a:ea typeface="+mn-ea"/>
                <a:cs typeface="Arial" pitchFamily="34" charset="0"/>
              </a:rPr>
              <a:t>РЕШЕНИЕ ЗАДАЧ</a:t>
            </a:r>
            <a:endParaRPr lang="en-US" sz="20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77800" y="587507"/>
                <a:ext cx="54102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2000" b="1" i="1" dirty="0" smtClean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 </a:t>
                </a:r>
                <a:r>
                  <a:rPr lang="en-US" sz="2000" b="1" i="1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44.4. 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Найдите площадь описанного около квадрата и вписанного в него круга, если сторона квадрата равна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cs typeface="Arial" panose="020B0604020202020204" pitchFamily="34" charset="0"/>
                      </a:rPr>
                      <m:t>5 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см</m:t>
                    </m:r>
                    <m:r>
                      <a:rPr lang="ru-RU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 </m:t>
                    </m:r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" y="587507"/>
                <a:ext cx="5410200" cy="1015663"/>
              </a:xfrm>
              <a:prstGeom prst="rect">
                <a:avLst/>
              </a:prstGeom>
              <a:blipFill rotWithShape="0">
                <a:blip r:embed="rId2"/>
                <a:stretch>
                  <a:fillRect l="-1126" t="-2395" r="-1126" b="-101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2337765" y="1963918"/>
            <a:ext cx="990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349500" y="1963918"/>
            <a:ext cx="978865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159000" y="1733719"/>
            <a:ext cx="1371600" cy="134394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20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03016" y="63182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400" kern="1200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7800" y="587507"/>
            <a:ext cx="541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</a:t>
            </a: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37765" y="1963918"/>
            <a:ext cx="990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349500" y="1963918"/>
            <a:ext cx="978865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159000" y="1733719"/>
            <a:ext cx="1371600" cy="134394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7"/>
          <p:cNvCxnSpPr>
            <a:endCxn id="5" idx="6"/>
          </p:cNvCxnSpPr>
          <p:nvPr/>
        </p:nvCxnSpPr>
        <p:spPr>
          <a:xfrm>
            <a:off x="2838932" y="2421118"/>
            <a:ext cx="4894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626448" y="2144081"/>
                <a:ext cx="457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6448" y="2144081"/>
                <a:ext cx="4572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931248" y="2095098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𝑟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1248" y="2095098"/>
                <a:ext cx="304800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72954" y="1088242"/>
                <a:ext cx="1143000" cy="6174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𝑟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954" y="1088242"/>
                <a:ext cx="1143000" cy="617413"/>
              </a:xfrm>
              <a:prstGeom prst="rect">
                <a:avLst/>
              </a:prstGeom>
              <a:blipFill>
                <a:blip r:embed="rId5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67223" y="1757698"/>
                <a:ext cx="1466946" cy="674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𝑟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=2,5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223" y="1757698"/>
                <a:ext cx="1466946" cy="674800"/>
              </a:xfrm>
              <a:prstGeom prst="rect">
                <a:avLst/>
              </a:prstGeom>
              <a:blipFill>
                <a:blip r:embed="rId6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530600" y="1655211"/>
                <a:ext cx="195401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𝜋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𝑟</m:t>
                          </m:r>
                        </m:e>
                        <m:sup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0600" y="1655211"/>
                <a:ext cx="1954016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3712097" y="2098031"/>
                <a:ext cx="20193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𝜋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2,5</m:t>
                          </m:r>
                        </m:e>
                        <m:sup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2097" y="2098031"/>
                <a:ext cx="2019300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3644900" y="2631653"/>
                <a:ext cx="20193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n-US" sz="20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=6,25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𝜋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4900" y="2631653"/>
                <a:ext cx="2019300" cy="40011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5948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03016" y="63182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400" kern="1200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7800" y="587507"/>
            <a:ext cx="541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1383" y="1326793"/>
            <a:ext cx="990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293118" y="1326793"/>
            <a:ext cx="978865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102618" y="1096594"/>
            <a:ext cx="1371600" cy="134394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7"/>
          <p:cNvCxnSpPr>
            <a:stCxn id="7" idx="3"/>
          </p:cNvCxnSpPr>
          <p:nvPr/>
        </p:nvCxnSpPr>
        <p:spPr>
          <a:xfrm flipV="1">
            <a:off x="2303484" y="1784220"/>
            <a:ext cx="495182" cy="459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570066" y="1506956"/>
                <a:ext cx="457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8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0066" y="1506956"/>
                <a:ext cx="457200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398675" y="1619019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𝑅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8675" y="1619019"/>
                <a:ext cx="304800" cy="369332"/>
              </a:xfrm>
              <a:prstGeom prst="rect">
                <a:avLst/>
              </a:prstGeom>
              <a:blipFill>
                <a:blip r:embed="rId3"/>
                <a:stretch>
                  <a:fillRect r="-4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16572" y="898919"/>
                <a:ext cx="1143000" cy="616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𝑅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𝑑</m:t>
                          </m:r>
                        </m:num>
                        <m:den>
                          <m: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572" y="898919"/>
                <a:ext cx="1143000" cy="616451"/>
              </a:xfrm>
              <a:prstGeom prst="rect">
                <a:avLst/>
              </a:prstGeom>
              <a:blipFill>
                <a:blip r:embed="rId4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3318" y="1460906"/>
                <a:ext cx="1981200" cy="40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𝑑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𝑎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e>
                      </m:rad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=5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18" y="1460906"/>
                <a:ext cx="1981200" cy="4019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566349" y="911928"/>
                <a:ext cx="19540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𝜋</m:t>
                      </m:r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6349" y="911928"/>
                <a:ext cx="1954016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3628224" y="1185503"/>
                <a:ext cx="2019300" cy="8028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𝜋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Arial" panose="020B0604020202020204" pitchFamily="34" charset="0"/>
                                    </a:rPr>
                                    <m:t>5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8224" y="1185503"/>
                <a:ext cx="2019300" cy="80284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3588518" y="1994528"/>
                <a:ext cx="20193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=12,5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𝜋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8518" y="1994528"/>
                <a:ext cx="201930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311918" y="1822745"/>
                <a:ext cx="1101199" cy="6741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𝑅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Arial" panose="020B0604020202020204" pitchFamily="34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918" y="1822745"/>
                <a:ext cx="1101199" cy="674159"/>
              </a:xfrm>
              <a:prstGeom prst="rect">
                <a:avLst/>
              </a:prstGeom>
              <a:blipFill>
                <a:blip r:embed="rId9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="" id="{9A1EAB90-4353-F14D-8A4B-1274EF7BDE49}"/>
                  </a:ext>
                </a:extLst>
              </p:cNvPr>
              <p:cNvSpPr txBox="1"/>
              <p:nvPr/>
            </p:nvSpPr>
            <p:spPr>
              <a:xfrm>
                <a:off x="3566349" y="2644623"/>
                <a:ext cx="195540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>
                    <a:solidFill>
                      <a:schemeClr val="accent3">
                        <a:lumMod val="75000"/>
                      </a:schemeClr>
                    </a:solidFill>
                  </a:rPr>
                  <a:t>О</a:t>
                </a:r>
                <a:r>
                  <a:rPr lang="x-none" b="1" dirty="0">
                    <a:solidFill>
                      <a:schemeClr val="accent3">
                        <a:lumMod val="75000"/>
                      </a:schemeClr>
                    </a:solidFill>
                  </a:rPr>
                  <a:t>твет:</a:t>
                </a:r>
                <a14:m>
                  <m:oMath xmlns:m="http://schemas.openxmlformats.org/officeDocument/2006/math">
                    <m:r>
                      <a:rPr lang="ru-RU" b="1" i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en-US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𝑺</m:t>
                    </m:r>
                    <m:r>
                      <a:rPr lang="en-US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US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𝟏𝟐</m:t>
                    </m:r>
                    <m:r>
                      <a:rPr lang="en-US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,</m:t>
                    </m:r>
                    <m:r>
                      <a:rPr lang="en-US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𝟓</m:t>
                    </m:r>
                    <m:r>
                      <a:rPr lang="en-US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𝝅</m:t>
                    </m:r>
                  </m:oMath>
                </a14:m>
                <a:endParaRPr lang="ru-RU" b="1" dirty="0">
                  <a:solidFill>
                    <a:schemeClr val="accent3">
                      <a:lumMod val="75000"/>
                    </a:schemeClr>
                  </a:solidFill>
                </a:endParaRPr>
              </a:p>
              <a:p>
                <a:endParaRPr lang="x-none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A1EAB90-4353-F14D-8A4B-1274EF7BDE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6349" y="2644623"/>
                <a:ext cx="1955407" cy="646331"/>
              </a:xfrm>
              <a:prstGeom prst="rect">
                <a:avLst/>
              </a:prstGeom>
              <a:blipFill>
                <a:blip r:embed="rId10"/>
                <a:stretch>
                  <a:fillRect l="-2581" t="-5769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953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03016" y="63182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400" kern="1200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77800" y="587507"/>
                <a:ext cx="5410200" cy="9494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b="1" i="1" dirty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ru-RU" b="1" i="1" dirty="0">
                    <a:solidFill>
                      <a:srgbClr val="1F497D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 44.5. </a:t>
                </a:r>
                <a:r>
                  <a:rPr lang="ru-RU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Найдите площади описанного около него круга, если сторона треугольника равна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3</m:t>
                        </m:r>
                      </m:e>
                    </m:rad>
                    <m:r>
                      <a:rPr lang="en-US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ru-RU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см. 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" y="587507"/>
                <a:ext cx="5410200" cy="949427"/>
              </a:xfrm>
              <a:prstGeom prst="rect">
                <a:avLst/>
              </a:prstGeom>
              <a:blipFill>
                <a:blip r:embed="rId2"/>
                <a:stretch>
                  <a:fillRect l="-701" t="-2667" r="-935" b="-10667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Овал 4"/>
          <p:cNvSpPr/>
          <p:nvPr/>
        </p:nvSpPr>
        <p:spPr>
          <a:xfrm>
            <a:off x="2501900" y="2003425"/>
            <a:ext cx="685800" cy="6605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159000" y="1733719"/>
            <a:ext cx="1371600" cy="134394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Равнобедренный треугольник 1"/>
          <p:cNvSpPr/>
          <p:nvPr/>
        </p:nvSpPr>
        <p:spPr>
          <a:xfrm>
            <a:off x="2206625" y="1743540"/>
            <a:ext cx="1276350" cy="92044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6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03016" y="63182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400" kern="1200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501900" y="2003425"/>
            <a:ext cx="685800" cy="6605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159000" y="1733719"/>
            <a:ext cx="1371600" cy="134394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Равнобедренный треугольник 1"/>
          <p:cNvSpPr/>
          <p:nvPr/>
        </p:nvSpPr>
        <p:spPr>
          <a:xfrm>
            <a:off x="2206625" y="1743540"/>
            <a:ext cx="1276350" cy="92044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2844800" y="2203764"/>
            <a:ext cx="319088" cy="1137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616200" y="2042930"/>
                <a:ext cx="457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8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6200" y="2042930"/>
                <a:ext cx="457200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768600" y="1953315"/>
                <a:ext cx="304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𝑟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8600" y="1953315"/>
                <a:ext cx="3048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01232" y="631823"/>
                <a:ext cx="1371600" cy="793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𝑟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232" y="631823"/>
                <a:ext cx="1371600" cy="79393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425700" y="516609"/>
                <a:ext cx="3151654" cy="9384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𝑟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=1,5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5700" y="516609"/>
                <a:ext cx="3151654" cy="9384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3500" y="1614143"/>
                <a:ext cx="19540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𝜋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𝑟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00" y="1614143"/>
                <a:ext cx="1954016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745095" y="1541760"/>
                <a:ext cx="17714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𝜋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∙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1,5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5095" y="1541760"/>
                <a:ext cx="1771417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623338" y="2122592"/>
                <a:ext cx="19540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=2,25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𝜋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3338" y="2122592"/>
                <a:ext cx="1954016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Стрелка вправо 15"/>
          <p:cNvSpPr/>
          <p:nvPr/>
        </p:nvSpPr>
        <p:spPr>
          <a:xfrm>
            <a:off x="1892300" y="985840"/>
            <a:ext cx="314325" cy="1031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56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03016" y="63182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400" kern="1200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501900" y="2003425"/>
            <a:ext cx="685800" cy="6605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159000" y="1733719"/>
            <a:ext cx="1371600" cy="134394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Равнобедренный треугольник 1"/>
          <p:cNvSpPr/>
          <p:nvPr/>
        </p:nvSpPr>
        <p:spPr>
          <a:xfrm>
            <a:off x="2206625" y="1743540"/>
            <a:ext cx="1276350" cy="92044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453758" y="2119874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𝑅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3758" y="2119874"/>
                <a:ext cx="304800" cy="369332"/>
              </a:xfrm>
              <a:prstGeom prst="rect">
                <a:avLst/>
              </a:prstGeom>
              <a:blipFill rotWithShape="1">
                <a:blip r:embed="rId2"/>
                <a:stretch>
                  <a:fillRect r="-4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/>
          <p:cNvCxnSpPr/>
          <p:nvPr/>
        </p:nvCxnSpPr>
        <p:spPr>
          <a:xfrm flipV="1">
            <a:off x="2215190" y="2304540"/>
            <a:ext cx="629610" cy="3409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616200" y="2042930"/>
                <a:ext cx="457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8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6200" y="2042930"/>
                <a:ext cx="4572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56909" y="756809"/>
                <a:ext cx="1371600" cy="793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𝑅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909" y="756809"/>
                <a:ext cx="1371600" cy="79393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-88901" y="1550744"/>
                <a:ext cx="2463221" cy="9384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𝑅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8901" y="1550744"/>
                <a:ext cx="2463221" cy="93846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416300" y="922943"/>
                <a:ext cx="19540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𝜋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6300" y="922943"/>
                <a:ext cx="1954016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549195" y="1614143"/>
                <a:ext cx="19540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𝜋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∙</m:t>
                          </m:r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3</m:t>
                          </m:r>
                        </m:e>
                        <m:sup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195" y="1614143"/>
                <a:ext cx="1954016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596191" y="2414623"/>
                <a:ext cx="19540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=9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𝜋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191" y="2414623"/>
                <a:ext cx="1954016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28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03016" y="63182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400" kern="1200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77800" y="587507"/>
                <a:ext cx="54102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ru-RU" sz="2000" b="1" i="1" dirty="0">
                    <a:solidFill>
                      <a:schemeClr val="accent1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Задача 44.7. </a:t>
                </a:r>
                <a:r>
                  <a:rPr lang="ru-RU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Найдите площадь круга, описанного около прямоугольника со сторонами </a:t>
                </a:r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6</m:t>
                    </m:r>
                    <m:r>
                      <a:rPr lang="en-US" sz="2000" i="1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ru-RU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см</m:t>
                    </m:r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и</a:t>
                </a:r>
                <a:r>
                  <a:rPr lang="en-US" sz="20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dirty="0" smtClean="0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7</m:t>
                    </m:r>
                    <m:r>
                      <a:rPr lang="en-US" sz="2000" i="1">
                        <a:solidFill>
                          <a:prstClr val="black"/>
                        </a:solidFill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a:rPr lang="ru-RU" sz="2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см. </m:t>
                    </m:r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" y="587507"/>
                <a:ext cx="5410200" cy="1015663"/>
              </a:xfrm>
              <a:prstGeom prst="rect">
                <a:avLst/>
              </a:prstGeom>
              <a:blipFill>
                <a:blip r:embed="rId2"/>
                <a:stretch>
                  <a:fillRect l="-935" t="-3704" r="-935" b="-8642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Овал 6"/>
          <p:cNvSpPr/>
          <p:nvPr/>
        </p:nvSpPr>
        <p:spPr>
          <a:xfrm>
            <a:off x="2159000" y="1733719"/>
            <a:ext cx="1371600" cy="134394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73300" y="2062791"/>
            <a:ext cx="11430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26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03016" y="631823"/>
            <a:ext cx="5181600" cy="1213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endParaRPr lang="en-US" sz="1400" i="1" dirty="0">
              <a:solidFill>
                <a:srgbClr val="1F497D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12700" marR="5080">
              <a:defRPr/>
            </a:pPr>
            <a:r>
              <a:rPr lang="en-US" sz="1400" i="1" dirty="0">
                <a:solidFill>
                  <a:srgbClr val="1F497D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                </a:t>
            </a: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endParaRPr lang="en-US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defRPr/>
            </a:pP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92527"/>
            <a:ext cx="5638800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0" marR="0" lvl="0" indent="0" algn="ctr" defTabSz="144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ru-RU" sz="2400" kern="1200" spc="5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en-US" sz="2400" kern="1200" dirty="0">
              <a:solidFill>
                <a:prstClr val="white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7800" y="587507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400" b="1" i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</a:t>
            </a:r>
            <a:r>
              <a:rPr lang="en-US" sz="2400" b="1" i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800" b="1" i="1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159000" y="1333836"/>
            <a:ext cx="1371600" cy="134394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73300" y="1662908"/>
            <a:ext cx="11430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2273300" y="2005808"/>
            <a:ext cx="571500" cy="320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616200" y="1723681"/>
                <a:ext cx="457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i="1" smtClean="0">
                          <a:solidFill>
                            <a:srgbClr val="1F497D"/>
                          </a:solidFill>
                          <a:latin typeface="Cambria Math"/>
                          <a:ea typeface="Cambria Math"/>
                        </a:rPr>
                        <m:t>⋅</m:t>
                      </m:r>
                    </m:oMath>
                  </m:oMathPara>
                </a14:m>
                <a:endParaRPr lang="ru-RU" sz="2800" dirty="0">
                  <a:solidFill>
                    <a:srgbClr val="1F497D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6200" y="1723681"/>
                <a:ext cx="457200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463800" y="1784356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𝑅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800" y="1784356"/>
                <a:ext cx="304800" cy="369332"/>
              </a:xfrm>
              <a:prstGeom prst="rect">
                <a:avLst/>
              </a:prstGeom>
              <a:blipFill>
                <a:blip r:embed="rId3"/>
                <a:stretch>
                  <a:fillRect r="-4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09016" y="1298546"/>
                <a:ext cx="1066800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𝑅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016" y="1298546"/>
                <a:ext cx="1066800" cy="634789"/>
              </a:xfrm>
              <a:prstGeom prst="rect">
                <a:avLst/>
              </a:prstGeom>
              <a:blipFill>
                <a:blip r:embed="rId4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77800" y="1873702"/>
                <a:ext cx="1665071" cy="4476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" y="1873702"/>
                <a:ext cx="1665071" cy="4476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129014" y="2321389"/>
                <a:ext cx="2155462" cy="4354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6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7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=85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014" y="2321389"/>
                <a:ext cx="2155462" cy="43544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797300" y="1136835"/>
                <a:ext cx="1790700" cy="616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𝑅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85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=42,5</m:t>
                      </m:r>
                    </m:oMath>
                  </m:oMathPara>
                </a14:m>
                <a:endParaRPr lang="ru-RU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7300" y="1136835"/>
                <a:ext cx="1790700" cy="616515"/>
              </a:xfrm>
              <a:prstGeom prst="rect">
                <a:avLst/>
              </a:prstGeom>
              <a:blipFill>
                <a:blip r:embed="rId7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511426" y="1717830"/>
                <a:ext cx="19540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𝜋</m:t>
                      </m:r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𝑅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1426" y="1717830"/>
                <a:ext cx="1954016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568700" y="2018165"/>
                <a:ext cx="19540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𝜋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42,5</m:t>
                          </m:r>
                        </m:e>
                        <m:sup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8700" y="2018165"/>
                <a:ext cx="1954016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530600" y="2387497"/>
                <a:ext cx="19540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n-US" i="1" smtClean="0">
                          <a:solidFill>
                            <a:prstClr val="black"/>
                          </a:solidFill>
                          <a:latin typeface="Cambria Math"/>
                          <a:cs typeface="Arial" panose="020B0604020202020204" pitchFamily="34" charset="0"/>
                        </a:rPr>
                        <m:t>=1806,25</m:t>
                      </m:r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𝜋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0600" y="2387497"/>
                <a:ext cx="195401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="" id="{4613B027-072D-DB45-978E-4E7764FFEC93}"/>
                  </a:ext>
                </a:extLst>
              </p:cNvPr>
              <p:cNvSpPr txBox="1"/>
              <p:nvPr/>
            </p:nvSpPr>
            <p:spPr>
              <a:xfrm>
                <a:off x="2954000" y="2756829"/>
                <a:ext cx="268278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x-none" b="1" i="1" dirty="0">
                    <a:solidFill>
                      <a:schemeClr val="accent3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/>
                        <a:cs typeface="Arial" panose="020B0604020202020204" pitchFamily="34" charset="0"/>
                      </a:rPr>
                      <m:t>𝑺</m:t>
                    </m:r>
                    <m:r>
                      <a:rPr lang="en-US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a:rPr lang="en-US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/>
                        <a:cs typeface="Arial" panose="020B0604020202020204" pitchFamily="34" charset="0"/>
                      </a:rPr>
                      <m:t>𝟏𝟖𝟎𝟔</m:t>
                    </m:r>
                    <m:r>
                      <a:rPr lang="en-US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/>
                        <a:cs typeface="Arial" panose="020B0604020202020204" pitchFamily="34" charset="0"/>
                      </a:rPr>
                      <m:t>,</m:t>
                    </m:r>
                    <m:r>
                      <a:rPr lang="en-US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/>
                        <a:cs typeface="Arial" panose="020B0604020202020204" pitchFamily="34" charset="0"/>
                      </a:rPr>
                      <m:t>𝟐𝟓</m:t>
                    </m:r>
                    <m:r>
                      <a:rPr lang="en-US" b="1" i="1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𝝅</m:t>
                    </m:r>
                  </m:oMath>
                </a14:m>
                <a:endParaRPr lang="ru-RU" b="1" i="1" dirty="0">
                  <a:solidFill>
                    <a:schemeClr val="accent3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x-none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613B027-072D-DB45-978E-4E7764FFEC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4000" y="2756829"/>
                <a:ext cx="2682786" cy="646331"/>
              </a:xfrm>
              <a:prstGeom prst="rect">
                <a:avLst/>
              </a:prstGeom>
              <a:blipFill>
                <a:blip r:embed="rId11"/>
                <a:stretch>
                  <a:fillRect l="-1878" t="-1923"/>
                </a:stretch>
              </a:blipFill>
            </p:spPr>
            <p:txBody>
              <a:bodyPr/>
              <a:lstStyle/>
              <a:p>
                <a:r>
                  <a:rPr lang="ru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861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5" grpId="0"/>
      <p:bldP spid="13" grpId="0"/>
      <p:bldP spid="14" grpId="0"/>
      <p:bldP spid="15" grpId="0"/>
      <p:bldP spid="16" grpId="0"/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a9de9b8878bbeb1d36768a475c7d2d0104a72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8096</TotalTime>
  <Words>399</Words>
  <Application>Microsoft Office PowerPoint</Application>
  <PresentationFormat>Произвольный</PresentationFormat>
  <Paragraphs>181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 Math</vt:lpstr>
      <vt:lpstr>Times New Roman</vt:lpstr>
      <vt:lpstr>Office Theme</vt:lpstr>
      <vt:lpstr>1_Office Theme</vt:lpstr>
      <vt:lpstr>Презентация PowerPoint</vt:lpstr>
      <vt:lpstr>РЕШЕНИЕ ЗАДАЧ</vt:lpstr>
      <vt:lpstr>РЕШЕНИЕ ЗАДАЧ</vt:lpstr>
      <vt:lpstr>РЕШЕНИЕ ЗАДАЧ</vt:lpstr>
      <vt:lpstr>РЕШЕНИЕ ЗАДАЧ</vt:lpstr>
      <vt:lpstr>РЕШЕНИЕ ЗАДАЧ</vt:lpstr>
      <vt:lpstr>РЕШЕНИЕ ЗАДАЧ</vt:lpstr>
      <vt:lpstr>РЕШЕНИЕ ЗАДАЧ</vt:lpstr>
      <vt:lpstr>РЕШЕНИЕ ЗАДАЧ</vt:lpstr>
      <vt:lpstr>РЕШЕНИЕ ЗАДАЧ</vt:lpstr>
      <vt:lpstr>РЕШЕНИЕ ЗАДАЧ</vt:lpstr>
      <vt:lpstr>РЕШЕНИЕ ЗАДАЧ</vt:lpstr>
      <vt:lpstr>РЕШЕНИЕ ЗАДАЧ</vt:lpstr>
      <vt:lpstr>РЕШЕНИЕ ЗАДАЧ</vt:lpstr>
      <vt:lpstr>РЕШЕНИЕ ЗАДАЧ</vt:lpstr>
      <vt:lpstr>РЕШЕНИЕ ЗАДАЧ</vt:lpstr>
      <vt:lpstr>ЗАДАНИЯ ДЛЯ САМОСТОЯТЕЛЬНОГО РЕШЕНИЯ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Закирова Ф.М</cp:lastModifiedBy>
  <cp:revision>847</cp:revision>
  <dcterms:created xsi:type="dcterms:W3CDTF">2020-04-13T08:05:16Z</dcterms:created>
  <dcterms:modified xsi:type="dcterms:W3CDTF">2021-03-17T08:17:29Z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