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0"/>
  </p:notesMasterIdLst>
  <p:sldIdLst>
    <p:sldId id="413" r:id="rId3"/>
    <p:sldId id="444" r:id="rId4"/>
    <p:sldId id="489" r:id="rId5"/>
    <p:sldId id="490" r:id="rId6"/>
    <p:sldId id="492" r:id="rId7"/>
    <p:sldId id="494" r:id="rId8"/>
    <p:sldId id="496" r:id="rId9"/>
    <p:sldId id="498" r:id="rId10"/>
    <p:sldId id="499" r:id="rId11"/>
    <p:sldId id="501" r:id="rId12"/>
    <p:sldId id="502" r:id="rId13"/>
    <p:sldId id="503" r:id="rId14"/>
    <p:sldId id="504" r:id="rId15"/>
    <p:sldId id="505" r:id="rId16"/>
    <p:sldId id="506" r:id="rId17"/>
    <p:sldId id="507" r:id="rId18"/>
    <p:sldId id="284" r:id="rId19"/>
  </p:sldIdLst>
  <p:sldSz cx="5765800" cy="3244850"/>
  <p:notesSz cx="5765800" cy="324485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2"/>
  </p:normalViewPr>
  <p:slideViewPr>
    <p:cSldViewPr>
      <p:cViewPr varScale="1">
        <p:scale>
          <a:sx n="102" d="100"/>
          <a:sy n="102" d="100"/>
        </p:scale>
        <p:origin x="806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3/17/2021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10" Type="http://schemas.openxmlformats.org/officeDocument/2006/relationships/image" Target="../media/image48.png"/><Relationship Id="rId4" Type="http://schemas.openxmlformats.org/officeDocument/2006/relationships/image" Target="../media/image52.png"/><Relationship Id="rId9" Type="http://schemas.openxmlformats.org/officeDocument/2006/relationships/image" Target="../media/image4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2.png"/><Relationship Id="rId9" Type="http://schemas.openxmlformats.org/officeDocument/2006/relationships/image" Target="../media/image5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55.jpg"/><Relationship Id="rId7" Type="http://schemas.openxmlformats.org/officeDocument/2006/relationships/image" Target="../media/image72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5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5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23.png"/><Relationship Id="rId7" Type="http://schemas.openxmlformats.org/officeDocument/2006/relationships/image" Target="../media/image3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22.png"/><Relationship Id="rId7" Type="http://schemas.openxmlformats.org/officeDocument/2006/relationships/image" Target="../media/image3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0.png"/><Relationship Id="rId9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900" y="1241425"/>
            <a:ext cx="4926655" cy="1621204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28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28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lang="ru-RU" sz="28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8405" defTabSz="914114">
              <a:lnSpc>
                <a:spcPct val="90000"/>
              </a:lnSpc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ПРАКТИЧЕСКИЕ УПРАЖНЕНИЯ И ПРИЛОЖЕНИЯ</a:t>
            </a:r>
            <a:endParaRPr sz="2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4850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483099" y="228106"/>
            <a:ext cx="1124103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483100" y="228106"/>
            <a:ext cx="1124103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489814" y="277499"/>
            <a:ext cx="1124102" cy="354575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367" y="1418002"/>
            <a:ext cx="1960917" cy="1546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774825"/>
            <a:ext cx="344001" cy="10668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39700" y="587507"/>
                <a:ext cx="54102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45.6.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В круге с радиусом </a:t>
                </a:r>
                <a14:m>
                  <m:oMath xmlns:m="http://schemas.openxmlformats.org/officeDocument/2006/math">
                    <m:r>
                      <a:rPr lang="en-US" sz="2000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sz="2000" b="0" i="0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0</m:t>
                    </m:r>
                    <m:r>
                      <a:rPr lang="en-US" sz="20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проведена хорда той же длины. Найдите площади полученных сегментов. </a:t>
                </a:r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87507"/>
                <a:ext cx="5410200" cy="1015663"/>
              </a:xfrm>
              <a:prstGeom prst="rect">
                <a:avLst/>
              </a:prstGeom>
              <a:blipFill rotWithShape="0">
                <a:blip r:embed="rId2"/>
                <a:stretch>
                  <a:fillRect l="-1240" t="-2395" r="-1127" b="-10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3416300" y="2059821"/>
            <a:ext cx="5382" cy="70560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16200" y="2144081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200" y="2144081"/>
                <a:ext cx="4572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H="1">
            <a:off x="2842110" y="2059821"/>
            <a:ext cx="579572" cy="35568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30500" y="1974804"/>
                <a:ext cx="6205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500" y="1974804"/>
                <a:ext cx="620516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735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7800" y="587507"/>
                <a:ext cx="5410200" cy="907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ru-RU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</a:t>
                </a:r>
                <a:r>
                  <a:rPr lang="en-US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dirty="0">
                    <a:solidFill>
                      <a:prstClr val="black"/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ru-RU" sz="16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сегмент</m:t>
                        </m:r>
                      </m:sub>
                    </m:sSub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  <m:sSup>
                          <m:sSupPr>
                            <m:ctrlP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𝑅</m:t>
                            </m:r>
                          </m:e>
                          <m: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6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360</m:t>
                            </m:r>
                          </m:e>
                          <m:sup>
                            <m:r>
                              <a:rPr lang="en-US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p>
                        </m:sSup>
                      </m:den>
                    </m:f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p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𝑠𝑖𝑛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endParaRPr lang="ru-RU" sz="1600" dirty="0">
                  <a:solidFill>
                    <a:prstClr val="black"/>
                  </a:solidFill>
                </a:endParaRPr>
              </a:p>
              <a:p>
                <a:pPr algn="just"/>
                <a:r>
                  <a:rPr lang="en-US" sz="20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87507"/>
                <a:ext cx="5410200" cy="907364"/>
              </a:xfrm>
              <a:prstGeom prst="rect">
                <a:avLst/>
              </a:prstGeom>
              <a:blipFill>
                <a:blip r:embed="rId2"/>
                <a:stretch>
                  <a:fillRect l="-70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3416300" y="2059821"/>
            <a:ext cx="5382" cy="70560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2842110" y="2059821"/>
            <a:ext cx="579572" cy="35568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30500" y="1974804"/>
                <a:ext cx="6205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500" y="1974804"/>
                <a:ext cx="620516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>
            <a:off x="2847491" y="2415501"/>
            <a:ext cx="568809" cy="34992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16200" y="2144081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200" y="2144081"/>
                <a:ext cx="4572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714752" y="2519904"/>
                <a:ext cx="6205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752" y="2519904"/>
                <a:ext cx="620516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20342" y="2205861"/>
                <a:ext cx="6205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0342" y="2205861"/>
                <a:ext cx="620516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03016" y="1222315"/>
                <a:ext cx="168219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60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1600" dirty="0"/>
                  <a:t>, 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/>
                      </a:rPr>
                      <m:t>𝑅</m:t>
                    </m:r>
                    <m:r>
                      <a:rPr lang="en-US" sz="1600" b="0" i="1" dirty="0" smtClean="0">
                        <a:latin typeface="Cambria Math"/>
                      </a:rPr>
                      <m:t>=10</m:t>
                    </m:r>
                  </m:oMath>
                </a14:m>
                <a:endParaRPr lang="ru-RU" sz="16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16" y="1222315"/>
                <a:ext cx="1682192" cy="338554"/>
              </a:xfrm>
              <a:prstGeom prst="rect">
                <a:avLst/>
              </a:prstGeom>
              <a:blipFill rotWithShape="1">
                <a:blip r:embed="rId7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151380" y="1041189"/>
                <a:ext cx="3474720" cy="6013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сегмент</m:t>
                          </m:r>
                        </m:sub>
                      </m:sSub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6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360</m:t>
                              </m:r>
                            </m:e>
                            <m:sup>
                              <m: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380" y="1041189"/>
                <a:ext cx="3474720" cy="6013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530600" y="1747121"/>
                <a:ext cx="2069284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сегмент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100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−25</m:t>
                      </m:r>
                      <m:rad>
                        <m:radPr>
                          <m:degHide m:val="on"/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1400" b="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600" y="1747121"/>
                <a:ext cx="2069284" cy="497059"/>
              </a:xfrm>
              <a:prstGeom prst="rect">
                <a:avLst/>
              </a:prstGeom>
              <a:blipFill>
                <a:blip r:embed="rId9"/>
                <a:stretch>
                  <a:fillRect b="-25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3547687" y="2516895"/>
                <a:ext cx="1969898" cy="50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сегмент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50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−25</m:t>
                      </m:r>
                      <m:rad>
                        <m:radPr>
                          <m:degHide m:val="on"/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1400" b="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687" y="2516895"/>
                <a:ext cx="1969898" cy="501419"/>
              </a:xfrm>
              <a:prstGeom prst="rect">
                <a:avLst/>
              </a:prstGeom>
              <a:blipFill>
                <a:blip r:embed="rId10"/>
                <a:stretch>
                  <a:fillRect b="-25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291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7" grpId="0"/>
      <p:bldP spid="18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7800" y="587507"/>
                <a:ext cx="5410200" cy="907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prstClr val="black"/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ru-RU" sz="16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сегмент</m:t>
                        </m:r>
                      </m:sub>
                    </m:sSub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  <m:sSup>
                          <m:sSupPr>
                            <m:ctrlP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𝑅</m:t>
                            </m:r>
                          </m:e>
                          <m: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6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360</m:t>
                            </m:r>
                          </m:e>
                          <m:sup>
                            <m:r>
                              <a:rPr lang="en-US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p>
                        </m:sSup>
                      </m:den>
                    </m:f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p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𝑠𝑖𝑛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endParaRPr lang="ru-RU" sz="1600" dirty="0">
                  <a:solidFill>
                    <a:prstClr val="black"/>
                  </a:solidFill>
                </a:endParaRPr>
              </a:p>
              <a:p>
                <a:pPr algn="just"/>
                <a:r>
                  <a:rPr lang="en-US" sz="20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87507"/>
                <a:ext cx="5410200" cy="9073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3416300" y="2059821"/>
            <a:ext cx="5382" cy="70560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2842110" y="2059821"/>
            <a:ext cx="579572" cy="35568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30500" y="1974804"/>
                <a:ext cx="6205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500" y="1974804"/>
                <a:ext cx="620516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>
            <a:off x="2847491" y="2415501"/>
            <a:ext cx="568809" cy="34992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16200" y="2144081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200" y="2144081"/>
                <a:ext cx="4572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714752" y="2519904"/>
                <a:ext cx="6205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752" y="2519904"/>
                <a:ext cx="620516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20342" y="2205861"/>
                <a:ext cx="6205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0342" y="2205861"/>
                <a:ext cx="620516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03016" y="1222315"/>
                <a:ext cx="168219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1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1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60</m:t>
                        </m:r>
                      </m:e>
                      <m:sup>
                        <m:r>
                          <a:rPr lang="en-US" sz="1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1600" dirty="0">
                    <a:solidFill>
                      <a:prstClr val="black"/>
                    </a:solidFill>
                  </a:rPr>
                  <a:t>, 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prstClr val="black"/>
                        </a:solidFill>
                        <a:latin typeface="Cambria Math"/>
                      </a:rPr>
                      <m:t>𝑅</m:t>
                    </m:r>
                    <m:r>
                      <a:rPr lang="en-US" sz="1600" i="1" dirty="0" smtClean="0">
                        <a:solidFill>
                          <a:prstClr val="black"/>
                        </a:solidFill>
                        <a:latin typeface="Cambria Math"/>
                      </a:rPr>
                      <m:t>=10</m:t>
                    </m:r>
                  </m:oMath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16" y="1222315"/>
                <a:ext cx="1682192" cy="338554"/>
              </a:xfrm>
              <a:prstGeom prst="rect">
                <a:avLst/>
              </a:prstGeom>
              <a:blipFill rotWithShape="1">
                <a:blip r:embed="rId7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816100" y="1041189"/>
                <a:ext cx="3810000" cy="6013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сегмент</m:t>
                          </m:r>
                        </m:sub>
                      </m:sSub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6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360</m:t>
                              </m:r>
                            </m:e>
                            <m:sup>
                              <m: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30</m:t>
                      </m:r>
                      <m:sSup>
                        <m:sSup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100" y="1041189"/>
                <a:ext cx="3810000" cy="6013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530600" y="1747121"/>
                <a:ext cx="2069284" cy="50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сегмент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250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25</m:t>
                      </m:r>
                      <m:rad>
                        <m:radPr>
                          <m:degHide m:val="on"/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600" y="1747121"/>
                <a:ext cx="2069284" cy="50141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507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77800" y="587507"/>
                <a:ext cx="5410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45.7. </a:t>
                </a:r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Расстояние между центрами двух кругов с радиусами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b="0" i="0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5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равно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15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общей части кругов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87507"/>
                <a:ext cx="5410200" cy="923330"/>
              </a:xfrm>
              <a:prstGeom prst="rect">
                <a:avLst/>
              </a:prstGeom>
              <a:blipFill rotWithShape="0">
                <a:blip r:embed="rId2"/>
                <a:stretch>
                  <a:fillRect l="-901" t="-3289"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300" y="1546225"/>
            <a:ext cx="2133600" cy="1562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08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7800" y="575328"/>
                <a:ext cx="541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</a:t>
                </a:r>
                <a:r>
                  <a:rPr lang="en-US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𝐶𝐴𝐵𝐷</m:t>
                    </m:r>
                  </m:oMath>
                </a14:m>
                <a:r>
                  <a:rPr lang="ru-RU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 состоит из сегментов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𝐶𝐴𝐵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𝐶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𝐷𝐵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endParaRPr lang="en-US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75328"/>
                <a:ext cx="5410200" cy="646331"/>
              </a:xfrm>
              <a:prstGeom prst="rect">
                <a:avLst/>
              </a:prstGeom>
              <a:blipFill>
                <a:blip r:embed="rId2"/>
                <a:stretch>
                  <a:fillRect l="-701" t="-3922" b="-1176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400" y="1154955"/>
            <a:ext cx="2133600" cy="15627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39700" y="1165225"/>
                <a:ext cx="2375522" cy="5376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𝑠𝐶𝐴𝐵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360</m:t>
                              </m:r>
                            </m:e>
                            <m:sup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1165225"/>
                <a:ext cx="2375522" cy="53764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7800" y="1712017"/>
                <a:ext cx="191032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60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𝐴𝐶𝐷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=∆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𝐴𝐵𝐷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1712017"/>
                <a:ext cx="1910328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35145" y="2003425"/>
                <a:ext cx="46588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𝐴𝐵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𝐵𝐷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𝐴𝐶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𝐶𝐷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𝐴𝐷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=15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45" y="2003425"/>
                <a:ext cx="4658822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1485" y="2328182"/>
                <a:ext cx="46588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𝐶𝐴𝐷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=∠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𝐵𝐴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=∠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𝐶𝐷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=∠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𝐵𝐷𝐴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85" y="2328182"/>
                <a:ext cx="4658822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39700" y="2666736"/>
                <a:ext cx="312322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𝐵𝐴𝐶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=∠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𝐵𝐷𝐶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=2∙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120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666736"/>
                <a:ext cx="3123227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963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400" y="1154955"/>
            <a:ext cx="2133600" cy="15627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04884" y="665931"/>
                <a:ext cx="2375522" cy="5376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𝑠</m:t>
                          </m:r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𝐶𝐴𝐵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360</m:t>
                              </m:r>
                            </m:e>
                            <m:sup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884" y="665931"/>
                <a:ext cx="2375522" cy="53764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15900" y="1622425"/>
                <a:ext cx="3023969" cy="5245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𝑠</m:t>
                          </m:r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𝐶𝐴𝐵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15</m:t>
                              </m:r>
                            </m:e>
                            <m:sup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360</m:t>
                              </m:r>
                            </m:e>
                            <m:sup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120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15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120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622425"/>
                <a:ext cx="3023969" cy="5245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08600" y="2536825"/>
                <a:ext cx="3564117" cy="5455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𝑠</m:t>
                          </m:r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𝐶𝐴𝐵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225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225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1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=75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−56,25</m:t>
                      </m:r>
                      <m:rad>
                        <m:radPr>
                          <m:degHide m:val="on"/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600" y="2536825"/>
                <a:ext cx="3564117" cy="54553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582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400" y="1154955"/>
            <a:ext cx="2133600" cy="15627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8300" y="821787"/>
                <a:ext cx="3962400" cy="367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=2∙</m:t>
                          </m:r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𝑠</m:t>
                          </m:r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𝐶𝐴𝐵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=2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∙(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75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−56,25</m:t>
                      </m:r>
                      <m:rad>
                        <m:radPr>
                          <m:degHide m:val="on"/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821787"/>
                <a:ext cx="3962400" cy="367601"/>
              </a:xfrm>
              <a:prstGeom prst="rect">
                <a:avLst/>
              </a:prstGeom>
              <a:blipFill rotWithShape="1">
                <a:blip r:embed="rId3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673100" y="1393825"/>
                <a:ext cx="2437975" cy="3676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𝑆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=150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−112,5</m:t>
                      </m:r>
                      <m:rad>
                        <m:radPr>
                          <m:degHide m:val="on"/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см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100" y="1393825"/>
                <a:ext cx="2437975" cy="36760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77800" y="2613027"/>
                <a:ext cx="4041400" cy="706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ru-RU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20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𝑆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=150−112,5</m:t>
                    </m:r>
                    <m:rad>
                      <m:radPr>
                        <m:degHide m:val="on"/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e>
                    </m:rad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</m:t>
                    </m:r>
                    <m:sSup>
                      <m:sSup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см</m:t>
                        </m:r>
                      </m:e>
                      <m:sup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ru-RU" sz="20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/>
                      </a:rPr>
                      <m:t>.</m:t>
                    </m:r>
                  </m:oMath>
                </a14:m>
                <a:endParaRPr lang="ru-RU" sz="2000" dirty="0">
                  <a:solidFill>
                    <a:prstClr val="black"/>
                  </a:solidFill>
                </a:endParaRPr>
              </a:p>
              <a:p>
                <a:endParaRPr lang="ru-RU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2613027"/>
                <a:ext cx="4041400" cy="706091"/>
              </a:xfrm>
              <a:prstGeom prst="rect">
                <a:avLst/>
              </a:prstGeom>
              <a:blipFill rotWithShape="0">
                <a:blip r:embed="rId5"/>
                <a:stretch>
                  <a:fillRect l="-1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140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410" y="102058"/>
            <a:ext cx="5626100" cy="553998"/>
          </a:xfrm>
        </p:spPr>
        <p:txBody>
          <a:bodyPr/>
          <a:lstStyle/>
          <a:p>
            <a:r>
              <a:rPr lang="ru-RU" sz="1800" dirty="0"/>
              <a:t>ЗАДАНИЯ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341" y="860425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kern="0" dirty="0">
                <a:solidFill>
                  <a:schemeClr val="tx2"/>
                </a:solidFill>
                <a:latin typeface="Arial"/>
                <a:cs typeface="Arial"/>
              </a:rPr>
              <a:t>Стр. </a:t>
            </a:r>
            <a:r>
              <a:rPr lang="en-US" sz="2400" b="1" kern="0" dirty="0">
                <a:solidFill>
                  <a:schemeClr val="tx2"/>
                </a:solidFill>
                <a:latin typeface="Arial"/>
                <a:cs typeface="Arial"/>
              </a:rPr>
              <a:t> 124</a:t>
            </a:r>
            <a:r>
              <a:rPr lang="ru-RU" sz="2400" b="1" kern="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</a:p>
          <a:p>
            <a:pPr lvl="0" algn="ctr"/>
            <a:r>
              <a:rPr lang="ru-RU" sz="2400" b="1" kern="0" dirty="0">
                <a:solidFill>
                  <a:schemeClr val="tx2"/>
                </a:solidFill>
                <a:latin typeface="Arial"/>
                <a:cs typeface="Arial"/>
              </a:rPr>
              <a:t>Решить задачи № </a:t>
            </a:r>
            <a:r>
              <a:rPr lang="en-US" sz="2400" b="1" kern="0" dirty="0" smtClean="0">
                <a:solidFill>
                  <a:schemeClr val="tx2"/>
                </a:solidFill>
                <a:latin typeface="Arial"/>
                <a:cs typeface="Arial"/>
              </a:rPr>
              <a:t>46.1</a:t>
            </a:r>
            <a:r>
              <a:rPr lang="ru-RU" sz="2400" b="1" kern="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400" b="1" kern="0" dirty="0" smtClean="0">
                <a:solidFill>
                  <a:schemeClr val="tx2"/>
                </a:solidFill>
                <a:latin typeface="Arial"/>
                <a:cs typeface="Arial"/>
              </a:rPr>
              <a:t>-</a:t>
            </a:r>
            <a:r>
              <a:rPr lang="ru-RU" sz="2400" b="1" kern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400" b="1" kern="0" smtClean="0">
                <a:solidFill>
                  <a:schemeClr val="tx2"/>
                </a:solidFill>
                <a:latin typeface="Arial"/>
                <a:cs typeface="Arial"/>
              </a:rPr>
              <a:t>46.4</a:t>
            </a:r>
            <a:endParaRPr lang="ru-RU" sz="3600" b="1" kern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1877732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000" kern="1200" spc="5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РЕШЕНИЕ ЗАДАЧ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77800" y="587507"/>
                <a:ext cx="54102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000" b="1" i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</a:t>
                </a:r>
                <a:r>
                  <a:rPr lang="en-US" sz="2000" b="1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44.4.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описанного около квадрата и вписанного в него круга, если сторона квадрата равна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5 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87507"/>
                <a:ext cx="5410200" cy="1015663"/>
              </a:xfrm>
              <a:prstGeom prst="rect">
                <a:avLst/>
              </a:prstGeom>
              <a:blipFill rotWithShape="0">
                <a:blip r:embed="rId2"/>
                <a:stretch>
                  <a:fillRect l="-1126" t="-2395" r="-1126" b="-10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337765" y="1963918"/>
            <a:ext cx="990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349500" y="1963918"/>
            <a:ext cx="978865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20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800" y="587507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7765" y="1963918"/>
            <a:ext cx="990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349500" y="1963918"/>
            <a:ext cx="978865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8" name="Прямая соединительная линия 7"/>
          <p:cNvCxnSpPr>
            <a:endCxn id="5" idx="6"/>
          </p:cNvCxnSpPr>
          <p:nvPr/>
        </p:nvCxnSpPr>
        <p:spPr>
          <a:xfrm>
            <a:off x="2838932" y="2421118"/>
            <a:ext cx="4894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6448" y="2144081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6448" y="2144081"/>
                <a:ext cx="4572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31248" y="2095098"/>
                <a:ext cx="304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1248" y="2095098"/>
                <a:ext cx="304800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2954" y="1088242"/>
                <a:ext cx="1143000" cy="6174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954" y="1088242"/>
                <a:ext cx="1143000" cy="617413"/>
              </a:xfrm>
              <a:prstGeom prst="rect">
                <a:avLst/>
              </a:prstGeom>
              <a:blipFill>
                <a:blip r:embed="rId5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67223" y="1757698"/>
                <a:ext cx="1466946" cy="6748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=2,5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23" y="1757698"/>
                <a:ext cx="1466946" cy="674800"/>
              </a:xfrm>
              <a:prstGeom prst="rect">
                <a:avLst/>
              </a:prstGeom>
              <a:blipFill>
                <a:blip r:embed="rId6"/>
                <a:stretch>
                  <a:fillRect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530600" y="1655211"/>
                <a:ext cx="1954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600" y="1655211"/>
                <a:ext cx="1954016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712097" y="2098031"/>
                <a:ext cx="20193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2,5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097" y="2098031"/>
                <a:ext cx="2019300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644900" y="2631653"/>
                <a:ext cx="20193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=6,25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900" y="2631653"/>
                <a:ext cx="2019300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594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800" y="587507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1383" y="1326793"/>
            <a:ext cx="990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293118" y="1326793"/>
            <a:ext cx="978865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102618" y="1096594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8" name="Прямая соединительная линия 7"/>
          <p:cNvCxnSpPr>
            <a:stCxn id="7" idx="3"/>
          </p:cNvCxnSpPr>
          <p:nvPr/>
        </p:nvCxnSpPr>
        <p:spPr>
          <a:xfrm flipV="1">
            <a:off x="2303484" y="1784220"/>
            <a:ext cx="495182" cy="459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70066" y="1506956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066" y="1506956"/>
                <a:ext cx="45720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398675" y="1619019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8675" y="1619019"/>
                <a:ext cx="304800" cy="369332"/>
              </a:xfrm>
              <a:prstGeom prst="rect">
                <a:avLst/>
              </a:prstGeom>
              <a:blipFill>
                <a:blip r:embed="rId3"/>
                <a:stretch>
                  <a:fillRect r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6572" y="898919"/>
                <a:ext cx="1143000" cy="616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𝑅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𝑑</m:t>
                          </m:r>
                        </m:num>
                        <m:den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572" y="898919"/>
                <a:ext cx="1143000" cy="616451"/>
              </a:xfrm>
              <a:prstGeom prst="rect">
                <a:avLst/>
              </a:prstGeom>
              <a:blipFill>
                <a:blip r:embed="rId4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3318" y="1460906"/>
                <a:ext cx="1981200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𝑑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𝑎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=5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18" y="1460906"/>
                <a:ext cx="1981200" cy="4019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566349" y="911928"/>
                <a:ext cx="19540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6349" y="911928"/>
                <a:ext cx="195401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628224" y="1185503"/>
                <a:ext cx="2019300" cy="8028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5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i="1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8224" y="1185503"/>
                <a:ext cx="2019300" cy="80284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588518" y="1994528"/>
                <a:ext cx="20193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=12,5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518" y="1994528"/>
                <a:ext cx="201930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311918" y="1822745"/>
                <a:ext cx="1101199" cy="6741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𝑅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5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918" y="1822745"/>
                <a:ext cx="1101199" cy="674159"/>
              </a:xfrm>
              <a:prstGeom prst="rect">
                <a:avLst/>
              </a:prstGeom>
              <a:blipFill>
                <a:blip r:embed="rId9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9A1EAB90-4353-F14D-8A4B-1274EF7BDE49}"/>
                  </a:ext>
                </a:extLst>
              </p:cNvPr>
              <p:cNvSpPr txBox="1"/>
              <p:nvPr/>
            </p:nvSpPr>
            <p:spPr>
              <a:xfrm>
                <a:off x="3566349" y="2644623"/>
                <a:ext cx="195540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>
                    <a:solidFill>
                      <a:schemeClr val="accent3">
                        <a:lumMod val="75000"/>
                      </a:schemeClr>
                    </a:solidFill>
                  </a:rPr>
                  <a:t>О</a:t>
                </a:r>
                <a:r>
                  <a:rPr lang="x-none" b="1" dirty="0">
                    <a:solidFill>
                      <a:schemeClr val="accent3">
                        <a:lumMod val="75000"/>
                      </a:schemeClr>
                    </a:solidFill>
                  </a:rPr>
                  <a:t>твет:</a:t>
                </a:r>
                <a14:m>
                  <m:oMath xmlns:m="http://schemas.openxmlformats.org/officeDocument/2006/math">
                    <m:r>
                      <a:rPr lang="ru-RU" b="1" i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𝑺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𝟏𝟐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𝟓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𝝅</m:t>
                    </m:r>
                  </m:oMath>
                </a14:m>
                <a:endParaRPr lang="ru-RU" b="1" dirty="0">
                  <a:solidFill>
                    <a:schemeClr val="accent3">
                      <a:lumMod val="75000"/>
                    </a:schemeClr>
                  </a:solidFill>
                </a:endParaRPr>
              </a:p>
              <a:p>
                <a:endParaRPr lang="x-none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A1EAB90-4353-F14D-8A4B-1274EF7BDE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6349" y="2644623"/>
                <a:ext cx="1955407" cy="646331"/>
              </a:xfrm>
              <a:prstGeom prst="rect">
                <a:avLst/>
              </a:prstGeom>
              <a:blipFill>
                <a:blip r:embed="rId10"/>
                <a:stretch>
                  <a:fillRect l="-2581" t="-576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953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7800" y="587507"/>
                <a:ext cx="5410200" cy="949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44.5. </a:t>
                </a:r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площади описанного около него круга, если сторона треугольника равна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см. 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87507"/>
                <a:ext cx="5410200" cy="949427"/>
              </a:xfrm>
              <a:prstGeom prst="rect">
                <a:avLst/>
              </a:prstGeom>
              <a:blipFill>
                <a:blip r:embed="rId2"/>
                <a:stretch>
                  <a:fillRect l="-701" t="-2667" r="-935" b="-10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вал 4"/>
          <p:cNvSpPr/>
          <p:nvPr/>
        </p:nvSpPr>
        <p:spPr>
          <a:xfrm>
            <a:off x="2501900" y="2003425"/>
            <a:ext cx="685800" cy="6605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2206625" y="1743540"/>
            <a:ext cx="1276350" cy="92044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65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501900" y="2003425"/>
            <a:ext cx="685800" cy="6605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2206625" y="1743540"/>
            <a:ext cx="1276350" cy="92044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2844800" y="2203764"/>
            <a:ext cx="319088" cy="113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16200" y="2042930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200" y="2042930"/>
                <a:ext cx="4572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68600" y="1953315"/>
                <a:ext cx="304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8600" y="1953315"/>
                <a:ext cx="304800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1232" y="631823"/>
                <a:ext cx="1371600" cy="793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𝑟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32" y="631823"/>
                <a:ext cx="1371600" cy="79393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425700" y="516609"/>
                <a:ext cx="3151654" cy="9384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𝑟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=1,5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5700" y="516609"/>
                <a:ext cx="3151654" cy="9384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3500" y="1614143"/>
                <a:ext cx="19540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1614143"/>
                <a:ext cx="195401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745095" y="1541760"/>
                <a:ext cx="17714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1,5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095" y="1541760"/>
                <a:ext cx="1771417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623338" y="2122592"/>
                <a:ext cx="19540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=2,25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3338" y="2122592"/>
                <a:ext cx="1954016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Стрелка вправо 15"/>
          <p:cNvSpPr/>
          <p:nvPr/>
        </p:nvSpPr>
        <p:spPr>
          <a:xfrm>
            <a:off x="1892300" y="985840"/>
            <a:ext cx="314325" cy="1031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56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501900" y="2003425"/>
            <a:ext cx="685800" cy="6605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2206625" y="1743540"/>
            <a:ext cx="1276350" cy="92044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453758" y="2119874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3758" y="2119874"/>
                <a:ext cx="304800" cy="369332"/>
              </a:xfrm>
              <a:prstGeom prst="rect">
                <a:avLst/>
              </a:prstGeom>
              <a:blipFill rotWithShape="1">
                <a:blip r:embed="rId2"/>
                <a:stretch>
                  <a:fillRect r="-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V="1">
            <a:off x="2215190" y="2304540"/>
            <a:ext cx="629610" cy="340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616200" y="2042930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200" y="2042930"/>
                <a:ext cx="4572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56909" y="756809"/>
                <a:ext cx="1371600" cy="793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909" y="756809"/>
                <a:ext cx="1371600" cy="79393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-88901" y="1550744"/>
                <a:ext cx="2463221" cy="9384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8901" y="1550744"/>
                <a:ext cx="2463221" cy="93846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16300" y="922943"/>
                <a:ext cx="19540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300" y="922943"/>
                <a:ext cx="195401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49195" y="1614143"/>
                <a:ext cx="19540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195" y="1614143"/>
                <a:ext cx="1954016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596191" y="2414623"/>
                <a:ext cx="19540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=9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191" y="2414623"/>
                <a:ext cx="1954016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132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7800" y="587507"/>
                <a:ext cx="54102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44.7. </a:t>
                </a:r>
                <a:r>
                  <a:rPr lang="ru-RU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круга, описанного около прямоугольника со сторонами 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6</m:t>
                    </m:r>
                    <m:r>
                      <a:rPr lang="en-US" sz="20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sz="20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7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см. 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87507"/>
                <a:ext cx="5410200" cy="1015663"/>
              </a:xfrm>
              <a:prstGeom prst="rect">
                <a:avLst/>
              </a:prstGeom>
              <a:blipFill>
                <a:blip r:embed="rId2"/>
                <a:stretch>
                  <a:fillRect l="-935" t="-3704" r="-935" b="-864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73300" y="2062791"/>
            <a:ext cx="11430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26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800" y="587507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400" b="1" i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en-US" sz="2400" b="1" i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i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159000" y="1333836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73300" y="1662908"/>
            <a:ext cx="11430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2273300" y="2005808"/>
            <a:ext cx="571500" cy="320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616200" y="1723681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200" y="1723681"/>
                <a:ext cx="45720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463800" y="1784356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3800" y="1784356"/>
                <a:ext cx="304800" cy="369332"/>
              </a:xfrm>
              <a:prstGeom prst="rect">
                <a:avLst/>
              </a:prstGeom>
              <a:blipFill>
                <a:blip r:embed="rId3"/>
                <a:stretch>
                  <a:fillRect r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9016" y="1298546"/>
                <a:ext cx="1066800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𝑅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016" y="1298546"/>
                <a:ext cx="1066800" cy="634789"/>
              </a:xfrm>
              <a:prstGeom prst="rect">
                <a:avLst/>
              </a:prstGeom>
              <a:blipFill>
                <a:blip r:embed="rId4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77800" y="1873702"/>
                <a:ext cx="1665071" cy="4476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1873702"/>
                <a:ext cx="1665071" cy="4476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29014" y="2321389"/>
                <a:ext cx="2155462" cy="4354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7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=85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14" y="2321389"/>
                <a:ext cx="2155462" cy="4354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797300" y="1136835"/>
                <a:ext cx="1790700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𝑅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85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=42,5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300" y="1136835"/>
                <a:ext cx="1790700" cy="616515"/>
              </a:xfrm>
              <a:prstGeom prst="rect">
                <a:avLst/>
              </a:prstGeom>
              <a:blipFill>
                <a:blip r:embed="rId7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11426" y="1717830"/>
                <a:ext cx="19540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1426" y="1717830"/>
                <a:ext cx="195401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568700" y="2018165"/>
                <a:ext cx="19540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42,5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700" y="2018165"/>
                <a:ext cx="195401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530600" y="2387497"/>
                <a:ext cx="19540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=1806,25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600" y="2387497"/>
                <a:ext cx="1954016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4613B027-072D-DB45-978E-4E7764FFEC93}"/>
                  </a:ext>
                </a:extLst>
              </p:cNvPr>
              <p:cNvSpPr txBox="1"/>
              <p:nvPr/>
            </p:nvSpPr>
            <p:spPr>
              <a:xfrm>
                <a:off x="2954000" y="2756829"/>
                <a:ext cx="26827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x-none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𝑺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𝟏𝟖𝟎𝟔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𝟐𝟓</m:t>
                    </m:r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𝝅</m:t>
                    </m:r>
                  </m:oMath>
                </a14:m>
                <a:endParaRPr lang="ru-RU" b="1" i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x-none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613B027-072D-DB45-978E-4E7764FFEC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000" y="2756829"/>
                <a:ext cx="2682786" cy="646331"/>
              </a:xfrm>
              <a:prstGeom prst="rect">
                <a:avLst/>
              </a:prstGeom>
              <a:blipFill>
                <a:blip r:embed="rId11"/>
                <a:stretch>
                  <a:fillRect l="-1878" t="-192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861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5" grpId="0"/>
      <p:bldP spid="13" grpId="0"/>
      <p:bldP spid="14" grpId="0"/>
      <p:bldP spid="15" grpId="0"/>
      <p:bldP spid="16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a9de9b8878bbeb1d36768a475c7d2d0104a72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8096</TotalTime>
  <Words>399</Words>
  <Application>Microsoft Office PowerPoint</Application>
  <PresentationFormat>Произвольный</PresentationFormat>
  <Paragraphs>181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Office Theme</vt:lpstr>
      <vt:lpstr>1_Office Theme</vt:lpstr>
      <vt:lpstr>Презентация PowerPoint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ЗАДАНИЯ ДЛЯ САМОСТОЯТЕЛЬНОГО РЕШЕНИЯ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847</cp:revision>
  <dcterms:created xsi:type="dcterms:W3CDTF">2020-04-13T08:05:16Z</dcterms:created>
  <dcterms:modified xsi:type="dcterms:W3CDTF">2021-03-17T08:17:29Z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