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21"/>
  </p:notesMasterIdLst>
  <p:sldIdLst>
    <p:sldId id="413" r:id="rId3"/>
    <p:sldId id="444" r:id="rId4"/>
    <p:sldId id="443" r:id="rId5"/>
    <p:sldId id="454" r:id="rId6"/>
    <p:sldId id="455" r:id="rId7"/>
    <p:sldId id="456" r:id="rId8"/>
    <p:sldId id="457" r:id="rId9"/>
    <p:sldId id="458" r:id="rId10"/>
    <p:sldId id="459" r:id="rId11"/>
    <p:sldId id="460" r:id="rId12"/>
    <p:sldId id="463" r:id="rId13"/>
    <p:sldId id="461" r:id="rId14"/>
    <p:sldId id="464" r:id="rId15"/>
    <p:sldId id="462" r:id="rId16"/>
    <p:sldId id="465" r:id="rId17"/>
    <p:sldId id="466" r:id="rId18"/>
    <p:sldId id="467" r:id="rId19"/>
    <p:sldId id="284" r:id="rId20"/>
  </p:sldIdLst>
  <p:sldSz cx="5765800" cy="3244850"/>
  <p:notesSz cx="5765800" cy="3244850"/>
  <p:custDataLst>
    <p:tags r:id="rId2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4662"/>
  </p:normalViewPr>
  <p:slideViewPr>
    <p:cSldViewPr>
      <p:cViewPr varScale="1">
        <p:scale>
          <a:sx n="102" d="100"/>
          <a:sy n="102" d="100"/>
        </p:scale>
        <p:origin x="806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C903E-0B20-4990-A751-066104FC4E76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E726F-7830-4022-9DAB-C72A275E2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4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446264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832073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6" y="1005902"/>
            <a:ext cx="490093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1" y="1817115"/>
            <a:ext cx="403606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119417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9052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681568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59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3"/>
            <a:ext cx="1824355" cy="2157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450634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20" y="1056311"/>
            <a:ext cx="2621914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336576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1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1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224"/>
              <a:t>3/17/2021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defTabSz="914224"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155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7" Type="http://schemas.openxmlformats.org/officeDocument/2006/relationships/image" Target="../media/image55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6.png"/><Relationship Id="rId7" Type="http://schemas.openxmlformats.org/officeDocument/2006/relationships/image" Target="../media/image55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8.png"/><Relationship Id="rId7" Type="http://schemas.openxmlformats.org/officeDocument/2006/relationships/image" Target="../media/image55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0.png"/><Relationship Id="rId9" Type="http://schemas.openxmlformats.org/officeDocument/2006/relationships/image" Target="../media/image5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60.png"/><Relationship Id="rId7" Type="http://schemas.openxmlformats.org/officeDocument/2006/relationships/image" Target="../media/image55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10" Type="http://schemas.openxmlformats.org/officeDocument/2006/relationships/image" Target="../media/image61.png"/><Relationship Id="rId4" Type="http://schemas.openxmlformats.org/officeDocument/2006/relationships/image" Target="../media/image50.png"/><Relationship Id="rId9" Type="http://schemas.openxmlformats.org/officeDocument/2006/relationships/image" Target="../media/image5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62.png"/><Relationship Id="rId7" Type="http://schemas.openxmlformats.org/officeDocument/2006/relationships/image" Target="../media/image55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11" Type="http://schemas.openxmlformats.org/officeDocument/2006/relationships/image" Target="../media/image57.png"/><Relationship Id="rId5" Type="http://schemas.openxmlformats.org/officeDocument/2006/relationships/image" Target="../media/image52.png"/><Relationship Id="rId10" Type="http://schemas.openxmlformats.org/officeDocument/2006/relationships/image" Target="../media/image61.png"/><Relationship Id="rId4" Type="http://schemas.openxmlformats.org/officeDocument/2006/relationships/image" Target="../media/image50.png"/><Relationship Id="rId9" Type="http://schemas.openxmlformats.org/officeDocument/2006/relationships/image" Target="../media/image6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64.png"/><Relationship Id="rId7" Type="http://schemas.openxmlformats.org/officeDocument/2006/relationships/image" Target="../media/image55.png"/><Relationship Id="rId12" Type="http://schemas.openxmlformats.org/officeDocument/2006/relationships/image" Target="../media/image65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11" Type="http://schemas.openxmlformats.org/officeDocument/2006/relationships/image" Target="../media/image57.png"/><Relationship Id="rId5" Type="http://schemas.openxmlformats.org/officeDocument/2006/relationships/image" Target="../media/image52.png"/><Relationship Id="rId10" Type="http://schemas.openxmlformats.org/officeDocument/2006/relationships/image" Target="../media/image61.png"/><Relationship Id="rId4" Type="http://schemas.openxmlformats.org/officeDocument/2006/relationships/image" Target="../media/image50.png"/><Relationship Id="rId9" Type="http://schemas.openxmlformats.org/officeDocument/2006/relationships/image" Target="../media/image6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413" y="1537"/>
            <a:ext cx="5757267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725953" y="1284261"/>
            <a:ext cx="3586998" cy="1504249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spcBef>
                <a:spcPts val="110"/>
              </a:spcBef>
            </a:pPr>
            <a:r>
              <a:rPr lang="ru-RU" sz="32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32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32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</a:p>
          <a:p>
            <a:pPr marL="18405" defTabSz="914114">
              <a:spcBef>
                <a:spcPts val="110"/>
              </a:spcBef>
            </a:pP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ПЛОЩАДЬ КРУГА</a:t>
            </a:r>
            <a:endParaRPr sz="3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7837" y="1284261"/>
            <a:ext cx="344001" cy="49056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483099" y="228106"/>
            <a:ext cx="1124103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483100" y="228106"/>
            <a:ext cx="1124103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528505" y="249022"/>
            <a:ext cx="1124103" cy="354575"/>
          </a:xfrm>
          <a:prstGeom prst="rect">
            <a:avLst/>
          </a:prstGeom>
        </p:spPr>
        <p:txBody>
          <a:bodyPr vert="horz" wrap="square" lIns="0" tIns="15866" rIns="0" bIns="0" rtlCol="0">
            <a:spAutoFit/>
          </a:bodyPr>
          <a:lstStyle/>
          <a:p>
            <a:pPr defTabSz="914114">
              <a:spcBef>
                <a:spcPts val="125"/>
              </a:spcBef>
            </a:pPr>
            <a:r>
              <a:rPr lang="en-US" sz="22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ru-RU" sz="2200" b="1" spc="10" dirty="0">
                <a:solidFill>
                  <a:srgbClr val="FEFEFE"/>
                </a:solidFill>
                <a:latin typeface="Arial"/>
                <a:cs typeface="Arial"/>
              </a:rPr>
              <a:t> класс</a:t>
            </a:r>
            <a:endParaRPr sz="2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="" xmlns:a16="http://schemas.microsoft.com/office/drawing/2014/main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839258" y="208424"/>
            <a:ext cx="3360388" cy="537980"/>
          </a:xfrm>
          <a:prstGeom prst="rect">
            <a:avLst/>
          </a:prstGeom>
        </p:spPr>
        <p:txBody>
          <a:bodyPr vert="horz" wrap="square" lIns="0" tIns="146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2" algn="ctr" defTabSz="915274">
              <a:spcBef>
                <a:spcPts val="114"/>
              </a:spcBef>
              <a:defRPr/>
            </a:pPr>
            <a:r>
              <a:rPr lang="ru-RU" kern="0" spc="10" dirty="0">
                <a:solidFill>
                  <a:sysClr val="window" lastClr="FFFFFF"/>
                </a:solidFill>
              </a:rPr>
              <a:t>ГЕОМЕТРИЯ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349838" y="240781"/>
            <a:ext cx="364211" cy="50238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274"/>
            <a:endParaRPr>
              <a:solidFill>
                <a:prstClr val="black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0863" y="1284261"/>
            <a:ext cx="2531746" cy="1641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7836" y="1807556"/>
            <a:ext cx="344001" cy="9906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124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0"/>
            <a:ext cx="5638800" cy="50911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Задача </a:t>
            </a:r>
            <a:r>
              <a:rPr lang="en-US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44.2</a:t>
            </a:r>
            <a:endParaRPr lang="en-US" sz="32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95394196"/>
                  </p:ext>
                </p:extLst>
              </p:nvPr>
            </p:nvGraphicFramePr>
            <p:xfrm>
              <a:off x="139700" y="708025"/>
              <a:ext cx="5257800" cy="15198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84200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1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2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3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4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5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6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7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8"/>
                        </a:ext>
                      </a:extLst>
                    </a:gridCol>
                  </a:tblGrid>
                  <a:tr h="72493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24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𝟕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𝟓𝟒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𝟔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𝟐𝟓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527455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𝑆</m:t>
                                </m:r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𝟗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𝟒𝟗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𝝅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ru-RU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𝟏𝟔𝟗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95394196"/>
                  </p:ext>
                </p:extLst>
              </p:nvPr>
            </p:nvGraphicFramePr>
            <p:xfrm>
              <a:off x="139700" y="708025"/>
              <a:ext cx="5257800" cy="15198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</a:tblGrid>
                  <a:tr h="879729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42" r="-7989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1042" r="-6989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3158" r="-606316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000" r="-400000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606316" r="-2031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798958" r="-1042" b="-73611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42" t="-137143" r="-798958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000" t="-137143" r="-500000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500000" t="-137143" r="-300000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698958" t="-137143" r="-101042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07562" y="2232025"/>
                <a:ext cx="4950676" cy="8450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prstClr val="black"/>
                    </a:solidFill>
                  </a:rPr>
                  <a:t>3.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𝑅</m:t>
                    </m:r>
                    <m:r>
                      <a:rPr lang="en-US" sz="240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4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𝑆</m:t>
                            </m:r>
                          </m:num>
                          <m:den>
                            <m:r>
                              <a:rPr lang="en-US" sz="240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den>
                        </m:f>
                      </m:e>
                    </m:rad>
                    <m:r>
                      <a:rPr lang="en-US" sz="2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9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den>
                        </m:f>
                      </m:e>
                    </m:rad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e>
                        </m:rad>
                      </m:den>
                    </m:f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≈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1,77</m:t>
                        </m:r>
                      </m:den>
                    </m:f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≈1,69</m:t>
                    </m:r>
                  </m:oMath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562" y="2232025"/>
                <a:ext cx="4950676" cy="845040"/>
              </a:xfrm>
              <a:prstGeom prst="rect">
                <a:avLst/>
              </a:prstGeom>
              <a:blipFill rotWithShape="1">
                <a:blip r:embed="rId3"/>
                <a:stretch>
                  <a:fillRect l="-19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49300" y="1660311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300" y="1660311"/>
                <a:ext cx="5334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51625" y="1660311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625" y="1660311"/>
                <a:ext cx="5334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93968" y="1660311"/>
                <a:ext cx="5983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𝟐𝟓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3968" y="1660311"/>
                <a:ext cx="59833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866721" y="708025"/>
                <a:ext cx="5983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,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𝟔𝟗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721" y="708025"/>
                <a:ext cx="598332" cy="369332"/>
              </a:xfrm>
              <a:prstGeom prst="rect">
                <a:avLst/>
              </a:prstGeom>
              <a:blipFill rotWithShape="1">
                <a:blip r:embed="rId7"/>
                <a:stretch>
                  <a:fillRect r="-132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33067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0"/>
            <a:ext cx="5638800" cy="50911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Задача </a:t>
            </a:r>
            <a:r>
              <a:rPr lang="en-US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44.2</a:t>
            </a:r>
            <a:endParaRPr lang="en-US" sz="32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86809088"/>
                  </p:ext>
                </p:extLst>
              </p:nvPr>
            </p:nvGraphicFramePr>
            <p:xfrm>
              <a:off x="139700" y="708025"/>
              <a:ext cx="5257800" cy="15198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84200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1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2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3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4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5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6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7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8"/>
                        </a:ext>
                      </a:extLst>
                    </a:gridCol>
                  </a:tblGrid>
                  <a:tr h="72493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24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𝟕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𝟓𝟒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𝟔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𝟐𝟓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527455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𝑆</m:t>
                                </m:r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𝟗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𝟒𝟗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𝝅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ru-RU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𝟏𝟔𝟗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86809088"/>
                  </p:ext>
                </p:extLst>
              </p:nvPr>
            </p:nvGraphicFramePr>
            <p:xfrm>
              <a:off x="139700" y="708025"/>
              <a:ext cx="5257800" cy="15198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</a:tblGrid>
                  <a:tr h="879729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42" r="-7989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1042" r="-6989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3158" r="-606316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000" r="-400000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606316" r="-2031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798958" r="-1042" b="-73611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42" t="-137143" r="-798958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000" t="-137143" r="-500000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500000" t="-137143" r="-300000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698958" t="-137143" r="-101042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79378" y="2384425"/>
                <a:ext cx="4950676" cy="6152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2400" dirty="0">
                    <a:solidFill>
                      <a:prstClr val="black"/>
                    </a:solidFill>
                  </a:rPr>
                  <a:t>4.  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</a:rPr>
                      <m:t>𝑆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𝜋</m:t>
                    </m:r>
                    <m:sSup>
                      <m:sSupPr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𝑅</m:t>
                        </m:r>
                      </m:e>
                      <m:sup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(</m:t>
                        </m:r>
                        <m:f>
                          <m:fPr>
                            <m:ctrlP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7</m:t>
                            </m:r>
                          </m:den>
                        </m:f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</m:e>
                      <m:sup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4</m:t>
                        </m:r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prstClr val="black"/>
                            </a:solidFill>
                          </a:rPr>
                          <m:t> 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49</m:t>
                        </m:r>
                      </m:den>
                    </m:f>
                  </m:oMath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78" y="2384425"/>
                <a:ext cx="4950676" cy="615233"/>
              </a:xfrm>
              <a:prstGeom prst="rect">
                <a:avLst/>
              </a:prstGeom>
              <a:blipFill rotWithShape="1">
                <a:blip r:embed="rId3"/>
                <a:stretch>
                  <a:fillRect l="-1970" b="-9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49300" y="1660311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300" y="1660311"/>
                <a:ext cx="5334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51625" y="1660311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625" y="1660311"/>
                <a:ext cx="5334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93968" y="1660311"/>
                <a:ext cx="5983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𝟐𝟓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3968" y="1660311"/>
                <a:ext cx="59833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866721" y="708025"/>
                <a:ext cx="5983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,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𝟔𝟗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721" y="708025"/>
                <a:ext cx="598332" cy="369332"/>
              </a:xfrm>
              <a:prstGeom prst="rect">
                <a:avLst/>
              </a:prstGeom>
              <a:blipFill rotWithShape="1">
                <a:blip r:embed="rId7"/>
                <a:stretch>
                  <a:fillRect r="-132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501900" y="1546225"/>
                <a:ext cx="533400" cy="6694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  <m: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  <m:r>
                            <m:rPr>
                              <m:nor/>
                            </m:rPr>
                            <a:rPr lang="ru-RU" sz="2000" b="1" dirty="0">
                              <a:solidFill>
                                <a:prstClr val="black"/>
                              </a:solidFill>
                            </a:rPr>
                            <m:t> 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𝟒𝟗</m:t>
                          </m:r>
                        </m:den>
                      </m:f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900" y="1546225"/>
                <a:ext cx="533400" cy="66947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31259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0"/>
            <a:ext cx="5638800" cy="50911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Задача </a:t>
            </a:r>
            <a:r>
              <a:rPr lang="en-US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44.2</a:t>
            </a:r>
            <a:endParaRPr lang="en-US" sz="32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08697787"/>
                  </p:ext>
                </p:extLst>
              </p:nvPr>
            </p:nvGraphicFramePr>
            <p:xfrm>
              <a:off x="139700" y="708025"/>
              <a:ext cx="5257800" cy="15198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84200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1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2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3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4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5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6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7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8"/>
                        </a:ext>
                      </a:extLst>
                    </a:gridCol>
                  </a:tblGrid>
                  <a:tr h="72493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24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𝟕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𝟓𝟒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𝟔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𝟐𝟓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527455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𝑆</m:t>
                                </m:r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𝟗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𝟒𝟗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𝝅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ru-RU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𝟏𝟔𝟗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08697787"/>
                  </p:ext>
                </p:extLst>
              </p:nvPr>
            </p:nvGraphicFramePr>
            <p:xfrm>
              <a:off x="139700" y="708025"/>
              <a:ext cx="5257800" cy="15198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</a:tblGrid>
                  <a:tr h="879729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42" r="-7989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1042" r="-6989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3158" r="-606316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000" r="-400000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606316" r="-2031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798958" r="-1042" b="-73611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42" t="-137143" r="-798958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000" t="-137143" r="-500000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500000" t="-137143" r="-300000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698958" t="-137143" r="-101042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07562" y="2232025"/>
                <a:ext cx="4950676" cy="8450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>
                    <a:solidFill>
                      <a:prstClr val="black"/>
                    </a:solidFill>
                  </a:rPr>
                  <a:t>5</a:t>
                </a:r>
                <a:r>
                  <a:rPr lang="en-US" sz="2400" dirty="0">
                    <a:solidFill>
                      <a:prstClr val="black"/>
                    </a:solidFill>
                  </a:rPr>
                  <a:t>.  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prstClr val="black"/>
                        </a:solidFill>
                        <a:latin typeface="Cambria Math"/>
                      </a:rPr>
                      <m:t>𝑅</m:t>
                    </m:r>
                    <m:r>
                      <a:rPr lang="en-US" sz="240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4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𝑆</m:t>
                            </m:r>
                          </m:num>
                          <m:den>
                            <m:r>
                              <a:rPr lang="en-US" sz="240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den>
                        </m:f>
                      </m:e>
                    </m:rad>
                    <m:r>
                      <a:rPr lang="en-US" sz="2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49</m:t>
                            </m:r>
                            <m:r>
                              <a:rPr lang="ru-RU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den>
                        </m:f>
                      </m:e>
                    </m:rad>
                    <m:r>
                      <a:rPr lang="en-US" sz="2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ru-RU" sz="2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49</m:t>
                        </m:r>
                      </m:e>
                    </m:rad>
                    <m:r>
                      <a:rPr lang="ru-RU" sz="2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=7</m:t>
                    </m:r>
                  </m:oMath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562" y="2232025"/>
                <a:ext cx="4950676" cy="845040"/>
              </a:xfrm>
              <a:prstGeom prst="rect">
                <a:avLst/>
              </a:prstGeom>
              <a:blipFill rotWithShape="1">
                <a:blip r:embed="rId3"/>
                <a:stretch>
                  <a:fillRect l="-19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49300" y="1660311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300" y="1660311"/>
                <a:ext cx="5334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51625" y="1660311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625" y="1660311"/>
                <a:ext cx="5334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93968" y="1660311"/>
                <a:ext cx="5983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𝟐𝟓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3968" y="1660311"/>
                <a:ext cx="59833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866721" y="708025"/>
                <a:ext cx="5983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,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𝟔𝟗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721" y="708025"/>
                <a:ext cx="598332" cy="369332"/>
              </a:xfrm>
              <a:prstGeom prst="rect">
                <a:avLst/>
              </a:prstGeom>
              <a:blipFill rotWithShape="1">
                <a:blip r:embed="rId7"/>
                <a:stretch>
                  <a:fillRect r="-132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035300" y="708025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5300" y="708025"/>
                <a:ext cx="5334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501900" y="1546225"/>
                <a:ext cx="533400" cy="6694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  <m: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  <m:r>
                            <m:rPr>
                              <m:nor/>
                            </m:rPr>
                            <a:rPr lang="ru-RU" sz="2000" b="1" dirty="0">
                              <a:solidFill>
                                <a:prstClr val="black"/>
                              </a:solidFill>
                            </a:rPr>
                            <m:t> 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𝟒𝟗</m:t>
                          </m:r>
                        </m:den>
                      </m:f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900" y="1546225"/>
                <a:ext cx="533400" cy="66947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45981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0"/>
            <a:ext cx="5638800" cy="50911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Задача </a:t>
            </a:r>
            <a:r>
              <a:rPr lang="en-US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44.2</a:t>
            </a:r>
            <a:endParaRPr lang="en-US" sz="32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13152247"/>
                  </p:ext>
                </p:extLst>
              </p:nvPr>
            </p:nvGraphicFramePr>
            <p:xfrm>
              <a:off x="139700" y="708025"/>
              <a:ext cx="5257800" cy="15198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84200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1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2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3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4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5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6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7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8"/>
                        </a:ext>
                      </a:extLst>
                    </a:gridCol>
                  </a:tblGrid>
                  <a:tr h="72493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24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𝟕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𝟓𝟒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𝟔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𝟐𝟓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527455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𝑆</m:t>
                                </m:r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𝟗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𝟒𝟗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𝝅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ru-RU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𝟏𝟔𝟗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13152247"/>
                  </p:ext>
                </p:extLst>
              </p:nvPr>
            </p:nvGraphicFramePr>
            <p:xfrm>
              <a:off x="139700" y="708025"/>
              <a:ext cx="5257800" cy="15198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</a:tblGrid>
                  <a:tr h="879729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42" r="-7989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1042" r="-6989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3158" r="-606316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000" r="-400000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606316" r="-2031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798958" r="-1042" b="-73611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42" t="-137143" r="-798958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000" t="-137143" r="-500000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500000" t="-137143" r="-300000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698958" t="-137143" r="-101042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99792" y="2259616"/>
                <a:ext cx="61722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2400" dirty="0">
                    <a:solidFill>
                      <a:prstClr val="black"/>
                    </a:solidFill>
                  </a:rPr>
                  <a:t>6.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prstClr val="black"/>
                        </a:solidFill>
                        <a:latin typeface="Cambria Math"/>
                      </a:rPr>
                      <m:t>𝑆</m:t>
                    </m:r>
                    <m:r>
                      <a:rPr lang="en-US" sz="240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𝜋</m:t>
                    </m:r>
                    <m:sSup>
                      <m:sSupPr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𝑅</m:t>
                        </m:r>
                      </m:e>
                      <m:sup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5</m:t>
                        </m:r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4,3</m:t>
                        </m:r>
                      </m:e>
                      <m:sup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endParaRPr lang="en-US" sz="2400" i="1" dirty="0">
                  <a:solidFill>
                    <a:prstClr val="black"/>
                  </a:solidFill>
                  <a:latin typeface="Cambria Math"/>
                  <a:ea typeface="Cambria Math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948,5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≈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9258,1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  <a:p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792" y="2259616"/>
                <a:ext cx="6172200" cy="1200329"/>
              </a:xfrm>
              <a:prstGeom prst="rect">
                <a:avLst/>
              </a:prstGeom>
              <a:blipFill rotWithShape="1">
                <a:blip r:embed="rId3"/>
                <a:stretch>
                  <a:fillRect l="-1481" t="-40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49300" y="1660311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300" y="1660311"/>
                <a:ext cx="5334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51625" y="1660311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625" y="1660311"/>
                <a:ext cx="5334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93968" y="1660311"/>
                <a:ext cx="5983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𝟐𝟓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3968" y="1660311"/>
                <a:ext cx="59833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866721" y="708025"/>
                <a:ext cx="5983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,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𝟔𝟗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721" y="708025"/>
                <a:ext cx="598332" cy="369332"/>
              </a:xfrm>
              <a:prstGeom prst="rect">
                <a:avLst/>
              </a:prstGeom>
              <a:blipFill rotWithShape="1">
                <a:blip r:embed="rId7"/>
                <a:stretch>
                  <a:fillRect r="-132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035300" y="708025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5300" y="708025"/>
                <a:ext cx="5334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501900" y="1546225"/>
                <a:ext cx="533400" cy="6694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  <m: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  <m:r>
                            <m:rPr>
                              <m:nor/>
                            </m:rPr>
                            <a:rPr lang="ru-RU" sz="2000" b="1" dirty="0">
                              <a:solidFill>
                                <a:prstClr val="black"/>
                              </a:solidFill>
                            </a:rPr>
                            <m:t> 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𝟒𝟗</m:t>
                          </m:r>
                        </m:den>
                      </m:f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900" y="1546225"/>
                <a:ext cx="533400" cy="66947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600003" y="1640142"/>
                <a:ext cx="457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𝟗𝟐𝟓𝟖</m:t>
                      </m:r>
                      <m:r>
                        <a:rPr lang="en-US" sz="12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12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</m:oMath>
                  </m:oMathPara>
                </a14:m>
                <a:endParaRPr lang="ru-RU" sz="1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003" y="1640142"/>
                <a:ext cx="457200" cy="276999"/>
              </a:xfrm>
              <a:prstGeom prst="rect">
                <a:avLst/>
              </a:prstGeom>
              <a:blipFill rotWithShape="1">
                <a:blip r:embed="rId10"/>
                <a:stretch>
                  <a:fillRect r="-44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58301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0"/>
            <a:ext cx="5638800" cy="50911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Задача </a:t>
            </a:r>
            <a:r>
              <a:rPr lang="en-US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44.2</a:t>
            </a:r>
            <a:endParaRPr lang="en-US" sz="32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45620290"/>
                  </p:ext>
                </p:extLst>
              </p:nvPr>
            </p:nvGraphicFramePr>
            <p:xfrm>
              <a:off x="139700" y="708025"/>
              <a:ext cx="5257800" cy="15198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84200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1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2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3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4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5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6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7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8"/>
                        </a:ext>
                      </a:extLst>
                    </a:gridCol>
                  </a:tblGrid>
                  <a:tr h="72493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24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𝟕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𝟓𝟒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𝟔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𝟐𝟓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527455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𝑆</m:t>
                                </m:r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𝟗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𝟒𝟗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𝝅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ru-RU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𝟏𝟔𝟗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45620290"/>
                  </p:ext>
                </p:extLst>
              </p:nvPr>
            </p:nvGraphicFramePr>
            <p:xfrm>
              <a:off x="139700" y="708025"/>
              <a:ext cx="5257800" cy="15198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</a:tblGrid>
                  <a:tr h="879729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42" r="-7989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1042" r="-6989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3158" r="-606316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000" r="-400000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606316" r="-2031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798958" r="-1042" b="-73611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42" t="-137143" r="-798958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000" t="-137143" r="-500000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500000" t="-137143" r="-300000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698958" t="-137143" r="-101042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42462" y="2232785"/>
                <a:ext cx="5523338" cy="8450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>
                    <a:solidFill>
                      <a:prstClr val="black"/>
                    </a:solidFill>
                  </a:rPr>
                  <a:t>7</a:t>
                </a:r>
                <a:r>
                  <a:rPr lang="en-US" sz="2400" dirty="0">
                    <a:solidFill>
                      <a:prstClr val="black"/>
                    </a:solidFill>
                  </a:rPr>
                  <a:t>.  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prstClr val="black"/>
                        </a:solidFill>
                        <a:latin typeface="Cambria Math"/>
                      </a:rPr>
                      <m:t>𝑅</m:t>
                    </m:r>
                    <m:r>
                      <a:rPr lang="en-US" sz="240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4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𝑆</m:t>
                            </m:r>
                          </m:num>
                          <m:den>
                            <m:r>
                              <a:rPr lang="en-US" sz="240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den>
                        </m:f>
                      </m:e>
                    </m:rad>
                    <m:r>
                      <a:rPr lang="en-US" sz="2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169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den>
                        </m:f>
                      </m:e>
                    </m:rad>
                    <m:r>
                      <a:rPr lang="ru-RU" sz="2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ru-RU" sz="2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e>
                        </m:rad>
                      </m:den>
                    </m:f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≈</m:t>
                    </m:r>
                    <m:f>
                      <m:fPr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ru-RU" sz="2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num>
                      <m:den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1,77</m:t>
                        </m:r>
                      </m:den>
                    </m:f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≈</m:t>
                    </m:r>
                    <m:r>
                      <a:rPr lang="ru-RU" sz="2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7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ru-RU" sz="2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34</m:t>
                    </m:r>
                  </m:oMath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462" y="2232785"/>
                <a:ext cx="5523338" cy="845040"/>
              </a:xfrm>
              <a:prstGeom prst="rect">
                <a:avLst/>
              </a:prstGeom>
              <a:blipFill rotWithShape="1">
                <a:blip r:embed="rId3"/>
                <a:stretch>
                  <a:fillRect l="-17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49300" y="1660311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300" y="1660311"/>
                <a:ext cx="5334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51625" y="1660311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625" y="1660311"/>
                <a:ext cx="5334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93968" y="1660311"/>
                <a:ext cx="5983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𝟐𝟓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3968" y="1660311"/>
                <a:ext cx="59833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866721" y="708025"/>
                <a:ext cx="5983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,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𝟔𝟗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721" y="708025"/>
                <a:ext cx="598332" cy="369332"/>
              </a:xfrm>
              <a:prstGeom prst="rect">
                <a:avLst/>
              </a:prstGeom>
              <a:blipFill rotWithShape="1">
                <a:blip r:embed="rId7"/>
                <a:stretch>
                  <a:fillRect r="-132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035300" y="708025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5300" y="708025"/>
                <a:ext cx="5334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 flipH="1">
                <a:off x="4220335" y="708025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𝟕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,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𝟑𝟒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4220335" y="708025"/>
                <a:ext cx="457200" cy="369332"/>
              </a:xfrm>
              <a:prstGeom prst="rect">
                <a:avLst/>
              </a:prstGeom>
              <a:blipFill rotWithShape="1">
                <a:blip r:embed="rId9"/>
                <a:stretch>
                  <a:fillRect r="-48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600003" y="1640142"/>
                <a:ext cx="457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𝟗𝟐𝟓𝟖</m:t>
                      </m:r>
                      <m:r>
                        <a:rPr lang="en-US" sz="12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12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</m:oMath>
                  </m:oMathPara>
                </a14:m>
                <a:endParaRPr lang="ru-RU" sz="1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003" y="1640142"/>
                <a:ext cx="457200" cy="276999"/>
              </a:xfrm>
              <a:prstGeom prst="rect">
                <a:avLst/>
              </a:prstGeom>
              <a:blipFill rotWithShape="1">
                <a:blip r:embed="rId10"/>
                <a:stretch>
                  <a:fillRect r="-44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501900" y="1546225"/>
                <a:ext cx="533400" cy="6694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  <m: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  <m:r>
                            <m:rPr>
                              <m:nor/>
                            </m:rPr>
                            <a:rPr lang="ru-RU" sz="2000" b="1" dirty="0">
                              <a:solidFill>
                                <a:prstClr val="black"/>
                              </a:solidFill>
                            </a:rPr>
                            <m:t> 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𝟒𝟗</m:t>
                          </m:r>
                        </m:den>
                      </m:f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900" y="1546225"/>
                <a:ext cx="533400" cy="66947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37593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0"/>
            <a:ext cx="5638800" cy="50911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Задача </a:t>
            </a:r>
            <a:r>
              <a:rPr lang="en-US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44.2</a:t>
            </a:r>
            <a:endParaRPr lang="en-US" sz="32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89578671"/>
                  </p:ext>
                </p:extLst>
              </p:nvPr>
            </p:nvGraphicFramePr>
            <p:xfrm>
              <a:off x="139700" y="708025"/>
              <a:ext cx="5257800" cy="15198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84200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1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2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3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4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5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6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7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8"/>
                        </a:ext>
                      </a:extLst>
                    </a:gridCol>
                  </a:tblGrid>
                  <a:tr h="72493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24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𝟕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𝟓𝟒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𝟔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𝟐𝟓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527455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𝑆</m:t>
                                </m:r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𝟗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𝟒𝟗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𝝅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ru-RU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𝟏𝟔𝟗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89578671"/>
                  </p:ext>
                </p:extLst>
              </p:nvPr>
            </p:nvGraphicFramePr>
            <p:xfrm>
              <a:off x="139700" y="708025"/>
              <a:ext cx="5257800" cy="15198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</a:tblGrid>
                  <a:tr h="879729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42" r="-7989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1042" r="-6989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3158" r="-606316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000" r="-400000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606316" r="-2031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798958" r="-1042" b="-73611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42" t="-137143" r="-798958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000" t="-137143" r="-500000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500000" t="-137143" r="-300000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698958" t="-137143" r="-101042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42462" y="2463617"/>
                <a:ext cx="552333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2400" dirty="0">
                    <a:solidFill>
                      <a:prstClr val="black"/>
                    </a:solidFill>
                  </a:rPr>
                  <a:t>8.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</a:rPr>
                      <m:t>𝑆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𝜋</m:t>
                    </m:r>
                    <m:sSup>
                      <m:sSupPr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𝑅</m:t>
                        </m:r>
                      </m:e>
                      <m:sup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6</m:t>
                        </m:r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25</m:t>
                        </m:r>
                      </m:e>
                      <m:sup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39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1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≈123</m:t>
                    </m:r>
                  </m:oMath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462" y="2463617"/>
                <a:ext cx="5523338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1766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49300" y="1660311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300" y="1660311"/>
                <a:ext cx="5334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51625" y="1660311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625" y="1660311"/>
                <a:ext cx="5334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93968" y="1660311"/>
                <a:ext cx="5983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𝟐𝟓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3968" y="1660311"/>
                <a:ext cx="59833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866721" y="708025"/>
                <a:ext cx="5983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,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𝟔𝟗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721" y="708025"/>
                <a:ext cx="598332" cy="369332"/>
              </a:xfrm>
              <a:prstGeom prst="rect">
                <a:avLst/>
              </a:prstGeom>
              <a:blipFill rotWithShape="1">
                <a:blip r:embed="rId7"/>
                <a:stretch>
                  <a:fillRect r="-132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035300" y="708025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5300" y="708025"/>
                <a:ext cx="5334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 flipH="1">
                <a:off x="4220335" y="708025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𝟕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,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𝟑𝟒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4220335" y="708025"/>
                <a:ext cx="457200" cy="369332"/>
              </a:xfrm>
              <a:prstGeom prst="rect">
                <a:avLst/>
              </a:prstGeom>
              <a:blipFill rotWithShape="1">
                <a:blip r:embed="rId9"/>
                <a:stretch>
                  <a:fillRect r="-48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600003" y="1640142"/>
                <a:ext cx="457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𝟗𝟐𝟓𝟖</m:t>
                      </m:r>
                      <m:r>
                        <a:rPr lang="en-US" sz="12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12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</m:oMath>
                  </m:oMathPara>
                </a14:m>
                <a:endParaRPr lang="ru-RU" sz="1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003" y="1640142"/>
                <a:ext cx="457200" cy="276999"/>
              </a:xfrm>
              <a:prstGeom prst="rect">
                <a:avLst/>
              </a:prstGeom>
              <a:blipFill rotWithShape="1">
                <a:blip r:embed="rId10"/>
                <a:stretch>
                  <a:fillRect r="-44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501900" y="1546225"/>
                <a:ext cx="533400" cy="6694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  <m: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  <m:r>
                            <m:rPr>
                              <m:nor/>
                            </m:rPr>
                            <a:rPr lang="ru-RU" sz="2000" b="1" dirty="0">
                              <a:solidFill>
                                <a:prstClr val="black"/>
                              </a:solidFill>
                            </a:rPr>
                            <m:t> 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𝟒𝟗</m:t>
                          </m:r>
                        </m:den>
                      </m:f>
                    </m:oMath>
                  </m:oMathPara>
                </a14:m>
                <a:endParaRPr lang="ru-RU" sz="20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900" y="1546225"/>
                <a:ext cx="533400" cy="66947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815983" y="1593975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𝟏𝟐𝟑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5983" y="1593975"/>
                <a:ext cx="457200" cy="369332"/>
              </a:xfrm>
              <a:prstGeom prst="rect">
                <a:avLst/>
              </a:prstGeom>
              <a:blipFill rotWithShape="1">
                <a:blip r:embed="rId12"/>
                <a:stretch>
                  <a:fillRect r="-2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22003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0"/>
            <a:ext cx="5638800" cy="50911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Задача </a:t>
            </a:r>
            <a:r>
              <a:rPr lang="en-US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44.</a:t>
            </a:r>
            <a:r>
              <a:rPr lang="ru-RU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32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8851" y="473128"/>
                <a:ext cx="55626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US" sz="20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kumimoji="0" lang="ru-RU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Как измениться площадь круга, если его радиус: </a:t>
                </a:r>
                <a:r>
                  <a:rPr kumimoji="0" lang="en-US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a) </a:t>
                </a:r>
                <a:r>
                  <a:rPr kumimoji="0" lang="ru-RU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увеличится в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𝑘</m:t>
                    </m:r>
                  </m:oMath>
                </a14:m>
                <a:r>
                  <a:rPr kumimoji="0" lang="ru-RU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 раз</a:t>
                </a:r>
                <a:r>
                  <a:rPr kumimoji="0" lang="en-US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;</a:t>
                </a:r>
                <a:r>
                  <a:rPr kumimoji="0" lang="en-US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pPr lvl="0"/>
                <a:r>
                  <a:rPr kumimoji="0" lang="en-US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b)</a:t>
                </a:r>
                <a:r>
                  <a:rPr lang="en-US" dirty="0">
                    <a:solidFill>
                      <a:prstClr val="black"/>
                    </a:solidFill>
                    <a:cs typeface="Arial" pitchFamily="34" charset="0"/>
                  </a:rPr>
                  <a:t> </a:t>
                </a:r>
                <a:r>
                  <a:rPr lang="ru-RU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уменьшится в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𝑘</m:t>
                    </m:r>
                  </m:oMath>
                </a14:m>
                <a:r>
                  <a:rPr lang="ru-RU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раз</a:t>
                </a:r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r>
                  <a:rPr kumimoji="0" lang="en-US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 </a:t>
                </a:r>
                <a:endParaRPr kumimoji="0" lang="ru-RU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51" y="473128"/>
                <a:ext cx="5562600" cy="954107"/>
              </a:xfrm>
              <a:prstGeom prst="rect">
                <a:avLst/>
              </a:prstGeom>
              <a:blipFill>
                <a:blip r:embed="rId2"/>
                <a:stretch>
                  <a:fillRect l="-1142" t="-1316" b="-9211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136389" y="1387969"/>
            <a:ext cx="12059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340005" y="1323079"/>
                <a:ext cx="13598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𝑅</m:t>
                          </m:r>
                        </m:e>
                        <m:sup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0005" y="1323079"/>
                <a:ext cx="1359859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212146" y="1304574"/>
                <a:ext cx="1475789" cy="4659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sSubSup>
                        <m:sSubSupPr>
                          <m:ctrlPr>
                            <a:rPr lang="en-US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2146" y="1304574"/>
                <a:ext cx="1475789" cy="465961"/>
              </a:xfrm>
              <a:prstGeom prst="rect">
                <a:avLst/>
              </a:prstGeom>
              <a:blipFill>
                <a:blip r:embed="rId4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031297" y="1653661"/>
                <a:ext cx="3081998" cy="4659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sSubSup>
                            <m:sSubSupPr>
                              <m:ctrlP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=(</m:t>
                          </m:r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𝑅</m:t>
                          </m:r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𝑅</m:t>
                          </m:r>
                        </m:e>
                        <m:sup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1297" y="1653661"/>
                <a:ext cx="3081998" cy="465961"/>
              </a:xfrm>
              <a:prstGeom prst="rect">
                <a:avLst/>
              </a:prstGeom>
              <a:blipFill>
                <a:blip r:embed="rId5"/>
                <a:stretch>
                  <a:fillRect b="-1578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14349" y="1669530"/>
                <a:ext cx="166827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49" y="1669530"/>
                <a:ext cx="1668277" cy="461665"/>
              </a:xfrm>
              <a:prstGeom prst="rect">
                <a:avLst/>
              </a:prstGeom>
              <a:blipFill>
                <a:blip r:embed="rId6"/>
                <a:stretch>
                  <a:fillRect b="-270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87946" y="1992810"/>
                <a:ext cx="2744085" cy="9995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n-US" sz="240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𝑆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  <m: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𝑘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  <m:sup/>
                      </m:sSup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46" y="1992810"/>
                <a:ext cx="2744085" cy="999569"/>
              </a:xfrm>
              <a:prstGeom prst="rect">
                <a:avLst/>
              </a:prstGeom>
              <a:blipFill>
                <a:blip r:embed="rId7"/>
                <a:stretch>
                  <a:fillRect b="-25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43260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0"/>
            <a:ext cx="5638800" cy="50911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Задача </a:t>
            </a:r>
            <a:r>
              <a:rPr lang="en-US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44.</a:t>
            </a:r>
            <a:r>
              <a:rPr lang="ru-RU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32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937044" y="613223"/>
                <a:ext cx="116692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cs typeface="+mn-cs"/>
                        </a:rPr>
                        <m:t>𝑆</m:t>
                      </m:r>
                      <m:r>
                        <a:rPr kumimoji="0" lang="en-US" sz="2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cs typeface="+mn-cs"/>
                        </a:rPr>
                        <m:t>=</m:t>
                      </m:r>
                      <m:r>
                        <a:rPr kumimoji="0" lang="en-US" sz="2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m:t>𝜋</m:t>
                      </m:r>
                      <m:sSup>
                        <m:sSupPr>
                          <m:ctrlPr>
                            <a:rPr kumimoji="0" lang="en-US" sz="20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US" sz="20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Cambria Math"/>
                              <a:cs typeface="+mn-cs"/>
                            </a:rPr>
                            <m:t>𝑅</m:t>
                          </m:r>
                        </m:e>
                        <m:sup>
                          <m:r>
                            <a:rPr kumimoji="0" lang="en-US" sz="20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Cambria Math"/>
                              <a:cs typeface="+mn-cs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cs typeface="+mn-cs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044" y="613223"/>
                <a:ext cx="1166922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959100" y="631214"/>
                <a:ext cx="1264320" cy="4037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+mn-cs"/>
                            </a:rPr>
                            <m:t>𝑆</m:t>
                          </m:r>
                        </m:e>
                        <m:sub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+mn-cs"/>
                            </a:rPr>
                            <m:t>1</m:t>
                          </m:r>
                        </m:sub>
                      </m:sSub>
                      <m:r>
                        <a:rPr kumimoji="0" lang="en-US" sz="2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cs typeface="+mn-cs"/>
                        </a:rPr>
                        <m:t>=</m:t>
                      </m:r>
                      <m:r>
                        <a:rPr kumimoji="0" lang="en-US" sz="2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m:t>𝜋</m:t>
                      </m:r>
                      <m:sSubSup>
                        <m:sSubSup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/>
                              <a:cs typeface="+mn-cs"/>
                            </a:rPr>
                          </m:ctrlPr>
                        </m:sSubSupPr>
                        <m:e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/>
                              <a:cs typeface="+mn-cs"/>
                            </a:rPr>
                            <m:t>𝑅</m:t>
                          </m:r>
                        </m:e>
                        <m:sub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/>
                              <a:cs typeface="+mn-cs"/>
                            </a:rPr>
                            <m:t>1</m:t>
                          </m:r>
                        </m:sub>
                        <m:sup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/>
                              <a:cs typeface="+mn-cs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cs typeface="+mn-cs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9100" y="631214"/>
                <a:ext cx="1264320" cy="403700"/>
              </a:xfrm>
              <a:prstGeom prst="rect">
                <a:avLst/>
              </a:prstGeom>
              <a:blipFill>
                <a:blip r:embed="rId3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685831" y="1241425"/>
                <a:ext cx="1995610" cy="7098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sSubSup>
                            <m:sSubSupPr>
                              <m:ctrlPr>
                                <a:rPr kumimoji="0" lang="en-US" sz="20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kumimoji="0" lang="en-US" sz="20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kumimoji="0" lang="en-US" sz="20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/>
                                </a:rPr>
                                <m:t>1</m:t>
                              </m:r>
                            </m:sub>
                            <m:sup>
                              <m:r>
                                <a:rPr kumimoji="0" lang="en-US" sz="20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/>
                                </a:rPr>
                                <m:t>2</m:t>
                              </m:r>
                            </m:sup>
                          </m:sSubSup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/>
                            </a:rPr>
                            <m:t>=(</m:t>
                          </m:r>
                          <m:f>
                            <m:fPr>
                              <m:ctrlP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/>
                                </a:rPr>
                                <m:t>𝑅</m:t>
                              </m:r>
                            </m:num>
                            <m:den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/>
                                </a:rPr>
                                <m:t>𝑘</m:t>
                              </m:r>
                            </m:den>
                          </m:f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/>
                            </a:rPr>
                            <m:t>)</m:t>
                          </m:r>
                        </m:e>
                        <m:sup>
                          <m:r>
                            <a:rPr kumimoji="0" lang="en-US" sz="20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5831" y="1241425"/>
                <a:ext cx="1995610" cy="70987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923394" y="1333240"/>
                <a:ext cx="1131143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ru-RU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𝑘</m:t>
                          </m:r>
                        </m:den>
                      </m:f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394" y="1333240"/>
                <a:ext cx="1131143" cy="66851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1021434" y="2197500"/>
                <a:ext cx="3604833" cy="7203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kumimoji="0" lang="en-US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d>
                        <m:dPr>
                          <m:ctrlPr>
                            <a:rPr kumimoji="0" lang="en-US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: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𝑘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kumimoji="0" lang="ru-RU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434" y="2197500"/>
                <a:ext cx="3604833" cy="72032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0809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180" y="131179"/>
            <a:ext cx="5647437" cy="553998"/>
          </a:xfrm>
        </p:spPr>
        <p:txBody>
          <a:bodyPr/>
          <a:lstStyle/>
          <a:p>
            <a:r>
              <a:rPr lang="ru-RU" sz="1800" dirty="0"/>
              <a:t>ЗАДАНИЯ ДЛЯ САМОСТОЯТЕЛЬНОГО РЕШЕНИЯ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1846659"/>
          </a:xfrm>
        </p:spPr>
        <p:txBody>
          <a:bodyPr/>
          <a:lstStyle/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7798" y="764809"/>
            <a:ext cx="541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kern="0" dirty="0">
                <a:solidFill>
                  <a:srgbClr val="1F497D"/>
                </a:solidFill>
                <a:latin typeface="Arial"/>
                <a:cs typeface="Arial"/>
              </a:rPr>
              <a:t>Решить задачи №</a:t>
            </a:r>
            <a:r>
              <a:rPr lang="en-US" sz="2400" b="1" kern="0" dirty="0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lang="en-US" sz="2400" b="1" kern="0" dirty="0" smtClean="0">
                <a:solidFill>
                  <a:schemeClr val="tx2"/>
                </a:solidFill>
                <a:latin typeface="Arial"/>
                <a:cs typeface="Arial"/>
              </a:rPr>
              <a:t>44.4</a:t>
            </a:r>
            <a:r>
              <a:rPr lang="ru-RU" sz="2400" b="1" kern="0" dirty="0" smtClean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2400" b="1" kern="0" dirty="0" smtClean="0">
                <a:solidFill>
                  <a:schemeClr val="tx2"/>
                </a:solidFill>
                <a:latin typeface="Arial"/>
                <a:cs typeface="Arial"/>
              </a:rPr>
              <a:t>-</a:t>
            </a:r>
            <a:r>
              <a:rPr lang="ru-RU" sz="2400" b="1" kern="0" dirty="0" smtClean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2400" b="1" kern="0" dirty="0" smtClean="0">
                <a:solidFill>
                  <a:schemeClr val="tx2"/>
                </a:solidFill>
                <a:latin typeface="Arial"/>
                <a:cs typeface="Arial"/>
              </a:rPr>
              <a:t>44.7</a:t>
            </a:r>
            <a:endParaRPr lang="ru-RU" sz="3600" b="1" kern="0" dirty="0">
              <a:solidFill>
                <a:schemeClr val="tx2"/>
              </a:solidFill>
              <a:latin typeface="Arial"/>
              <a:cs typeface="Arial"/>
            </a:endParaRPr>
          </a:p>
          <a:p>
            <a:pPr lvl="0" algn="ctr"/>
            <a:r>
              <a:rPr lang="ru-RU" sz="2400" b="1" kern="0" dirty="0">
                <a:solidFill>
                  <a:schemeClr val="tx2"/>
                </a:solidFill>
                <a:latin typeface="Arial"/>
                <a:cs typeface="Arial"/>
              </a:rPr>
              <a:t>Стр. </a:t>
            </a:r>
            <a:r>
              <a:rPr lang="en-US" sz="2400" b="1" kern="0" dirty="0">
                <a:solidFill>
                  <a:schemeClr val="tx2"/>
                </a:solidFill>
                <a:latin typeface="Arial"/>
                <a:cs typeface="Arial"/>
              </a:rPr>
              <a:t> 121</a:t>
            </a:r>
            <a:r>
              <a:rPr lang="ru-RU" sz="2400" b="1" kern="0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2400" b="1" kern="0" dirty="0">
                <a:solidFill>
                  <a:srgbClr val="1F497D"/>
                </a:solidFill>
                <a:latin typeface="Arial"/>
                <a:cs typeface="Arial"/>
              </a:rPr>
              <a:t>                           </a:t>
            </a:r>
            <a:endParaRPr lang="ru-RU" sz="2400" b="1" kern="0" dirty="0">
              <a:solidFill>
                <a:srgbClr val="1F497D"/>
              </a:solidFill>
              <a:latin typeface="Arial"/>
              <a:cs typeface="Arial"/>
            </a:endParaRPr>
          </a:p>
        </p:txBody>
      </p:sp>
      <p:pic>
        <p:nvPicPr>
          <p:cNvPr id="1028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900" y="1698625"/>
            <a:ext cx="1600200" cy="136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5776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/>
          <p:cNvSpPr/>
          <p:nvPr/>
        </p:nvSpPr>
        <p:spPr>
          <a:xfrm>
            <a:off x="2640527" y="2003425"/>
            <a:ext cx="990600" cy="9906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object 4"/>
          <p:cNvSpPr txBox="1"/>
          <p:nvPr/>
        </p:nvSpPr>
        <p:spPr>
          <a:xfrm>
            <a:off x="303016" y="63182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ПЛОЩАДЬ КРУГА</a:t>
            </a:r>
            <a:r>
              <a:rPr lang="en-US" sz="24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77800" y="587507"/>
                <a:ext cx="54102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b="1" i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Определение</a:t>
                </a:r>
                <a:r>
                  <a:rPr lang="en-US" b="1" i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Фигура, образованная из всех точек плоскости, расстояние от которых до заданной точки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𝑶</m:t>
                    </m:r>
                  </m:oMath>
                </a14:m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не больше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𝑹</m:t>
                    </m:r>
                  </m:oMath>
                </a14:m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называется </a:t>
                </a:r>
                <a:r>
                  <a:rPr lang="ru-RU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кругом</a:t>
                </a:r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en-US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587507"/>
                <a:ext cx="5410200" cy="1200329"/>
              </a:xfrm>
              <a:prstGeom prst="rect">
                <a:avLst/>
              </a:prstGeom>
              <a:blipFill>
                <a:blip r:embed="rId2"/>
                <a:stretch>
                  <a:fillRect l="-701" t="-2105" r="-935" b="-631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862421" y="2215922"/>
                <a:ext cx="3048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𝑶</m:t>
                      </m:r>
                    </m:oMath>
                  </m:oMathPara>
                </a14:m>
                <a:endParaRPr lang="ru-RU" dirty="0">
                  <a:solidFill>
                    <a:prstClr val="white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2421" y="2215922"/>
                <a:ext cx="304800" cy="338554"/>
              </a:xfrm>
              <a:prstGeom prst="rect">
                <a:avLst/>
              </a:prstGeom>
              <a:blipFill rotWithShape="1">
                <a:blip r:embed="rId3"/>
                <a:stretch>
                  <a:fillRect l="-6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/>
          <p:cNvCxnSpPr>
            <a:endCxn id="8" idx="6"/>
          </p:cNvCxnSpPr>
          <p:nvPr/>
        </p:nvCxnSpPr>
        <p:spPr>
          <a:xfrm>
            <a:off x="3135827" y="2498725"/>
            <a:ext cx="495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249233" y="2241371"/>
                <a:ext cx="381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𝑹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9233" y="2241371"/>
                <a:ext cx="381000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/>
          <p:cNvCxnSpPr>
            <a:endCxn id="8" idx="5"/>
          </p:cNvCxnSpPr>
          <p:nvPr/>
        </p:nvCxnSpPr>
        <p:spPr>
          <a:xfrm>
            <a:off x="3135827" y="2508071"/>
            <a:ext cx="350230" cy="3408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671115" y="2410648"/>
            <a:ext cx="464712" cy="974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endCxn id="8" idx="4"/>
          </p:cNvCxnSpPr>
          <p:nvPr/>
        </p:nvCxnSpPr>
        <p:spPr>
          <a:xfrm>
            <a:off x="3135827" y="2508071"/>
            <a:ext cx="0" cy="4859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8" idx="3"/>
          </p:cNvCxnSpPr>
          <p:nvPr/>
        </p:nvCxnSpPr>
        <p:spPr>
          <a:xfrm flipV="1">
            <a:off x="2785597" y="2508071"/>
            <a:ext cx="350230" cy="3408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893816" y="2085692"/>
            <a:ext cx="242011" cy="3983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endCxn id="8" idx="7"/>
          </p:cNvCxnSpPr>
          <p:nvPr/>
        </p:nvCxnSpPr>
        <p:spPr>
          <a:xfrm flipV="1">
            <a:off x="3135827" y="2148495"/>
            <a:ext cx="350230" cy="3595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stCxn id="8" idx="0"/>
          </p:cNvCxnSpPr>
          <p:nvPr/>
        </p:nvCxnSpPr>
        <p:spPr>
          <a:xfrm>
            <a:off x="3135827" y="2003425"/>
            <a:ext cx="0" cy="480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985931" y="2148495"/>
            <a:ext cx="342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chemeClr val="tx2"/>
                </a:solidFill>
                <a:latin typeface="Cambria Math"/>
                <a:ea typeface="Cambria Math"/>
              </a:rPr>
              <a:t>⋅</a:t>
            </a:r>
            <a:endParaRPr lang="ru-RU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2028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/>
      <p:bldP spid="1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ПЛОЩАДЬ КРУГА</a:t>
            </a:r>
            <a:r>
              <a:rPr lang="en-US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42950" y="584324"/>
                <a:ext cx="54799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2000" b="1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Теорема</a:t>
                </a:r>
                <a:r>
                  <a:rPr lang="en-US" sz="2000" b="1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en-US" sz="2000" b="1" i="1" dirty="0" smtClean="0">
                  <a:solidFill>
                    <a:srgbClr val="1F497D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ru-RU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Площадь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круга радиуса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cs typeface="Arial" panose="020B0604020202020204" pitchFamily="34" charset="0"/>
                      </a:rPr>
                      <m:t>𝑅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равна</a:t>
                </a:r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𝜋</m:t>
                    </m:r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p>
                        <m:r>
                          <a:rPr lang="en-US" sz="20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  <a:endParaRPr lang="en-US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950" y="584324"/>
                <a:ext cx="5479900" cy="707886"/>
              </a:xfrm>
              <a:prstGeom prst="rect">
                <a:avLst/>
              </a:prstGeom>
              <a:blipFill rotWithShape="0">
                <a:blip r:embed="rId2"/>
                <a:stretch>
                  <a:fillRect l="-1112" t="-4310" b="-155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Овал 12"/>
          <p:cNvSpPr/>
          <p:nvPr/>
        </p:nvSpPr>
        <p:spPr>
          <a:xfrm>
            <a:off x="2387600" y="1774825"/>
            <a:ext cx="990600" cy="9906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2732825" y="1932693"/>
            <a:ext cx="342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chemeClr val="tx2"/>
                </a:solidFill>
                <a:latin typeface="Cambria Math"/>
                <a:ea typeface="Cambria Math"/>
              </a:rPr>
              <a:t>⋅</a:t>
            </a:r>
            <a:endParaRPr lang="ru-RU" sz="3600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950737" y="2003425"/>
                <a:ext cx="381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𝑹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737" y="2003425"/>
                <a:ext cx="381000" cy="3385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Прямая соединительная линия 17"/>
          <p:cNvCxnSpPr>
            <a:endCxn id="13" idx="6"/>
          </p:cNvCxnSpPr>
          <p:nvPr/>
        </p:nvCxnSpPr>
        <p:spPr>
          <a:xfrm>
            <a:off x="2904275" y="2270125"/>
            <a:ext cx="473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723425" y="1922426"/>
                <a:ext cx="1674075" cy="5329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𝑺</m:t>
                      </m:r>
                      <m:r>
                        <a:rPr lang="en-US" sz="28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𝝅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𝑹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3425" y="1922426"/>
                <a:ext cx="1674075" cy="5329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72938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0496" y="60885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700" y="873318"/>
            <a:ext cx="1384399" cy="194331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39699" y="708025"/>
            <a:ext cx="37905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   </a:t>
            </a: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Задача. </a:t>
            </a:r>
            <a:endParaRPr lang="en-US" sz="2000" b="1" i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Длина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окружности арены цирка равна 41м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Найдите радиус и площадь арены. </a:t>
            </a:r>
          </a:p>
        </p:txBody>
      </p:sp>
    </p:spTree>
    <p:extLst>
      <p:ext uri="{BB962C8B-B14F-4D97-AF65-F5344CB8AC3E}">
        <p14:creationId xmlns:p14="http://schemas.microsoft.com/office/powerpoint/2010/main" val="4806491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113852"/>
            <a:ext cx="56388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0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0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301" y="784225"/>
            <a:ext cx="1384399" cy="194331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39700" y="545902"/>
            <a:ext cx="3733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Решение. </a:t>
            </a:r>
          </a:p>
          <a:p>
            <a:r>
              <a:rPr lang="ru-RU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Из формулы для длины окружности находим радиус арены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66900" y="1496067"/>
                <a:ext cx="1219200" cy="7837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𝑅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𝐿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900" y="1496067"/>
                <a:ext cx="1219200" cy="783741"/>
              </a:xfrm>
              <a:prstGeom prst="rect">
                <a:avLst/>
              </a:prstGeom>
              <a:blipFill>
                <a:blip r:embed="rId3"/>
                <a:stretch>
                  <a:fillRect b="-634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-88900" y="2345407"/>
                <a:ext cx="4267199" cy="7030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𝑅</m:t>
                      </m:r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𝐿</m:t>
                          </m:r>
                        </m:num>
                        <m:den>
                          <m: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den>
                      </m:f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≈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41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∙3,14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≈6.53 </m:t>
                      </m:r>
                      <m:r>
                        <a:rPr lang="ru-RU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м</m:t>
                      </m:r>
                    </m:oMath>
                  </m:oMathPara>
                </a14:m>
                <a:endParaRPr lang="ru-RU" sz="20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88900" y="2345407"/>
                <a:ext cx="4267199" cy="70307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39057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0"/>
            <a:ext cx="5638800" cy="50911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32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7384" y="722539"/>
            <a:ext cx="1384399" cy="194331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-244532" y="1334921"/>
                <a:ext cx="4270599" cy="8299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sSup>
                        <m:sSupPr>
                          <m:ctrlPr>
                            <a:rPr lang="en-US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𝑅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≈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3,14∙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6,53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≈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≈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133,89 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ru-RU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м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44532" y="1334921"/>
                <a:ext cx="4270599" cy="8299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3500" y="594847"/>
            <a:ext cx="3962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  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Из формулы для площади круга находим площадь арены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: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9820" y="2585051"/>
                <a:ext cx="4401175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ru-RU" b="1" i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Ответ</a:t>
                </a:r>
                <a:r>
                  <a:rPr lang="en-US" b="1" i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  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𝑅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≈6.53 </m:t>
                    </m:r>
                    <m:r>
                      <a:rPr lang="ru-RU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/>
                      </a:rPr>
                      <m:t>м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,  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𝑆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≈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133,89 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ru-RU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м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endParaRPr lang="ru-RU" sz="2000" dirty="0">
                  <a:solidFill>
                    <a:prstClr val="black"/>
                  </a:solidFill>
                </a:endParaRPr>
              </a:p>
              <a:p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820" y="2585051"/>
                <a:ext cx="4401175" cy="677108"/>
              </a:xfrm>
              <a:prstGeom prst="rect">
                <a:avLst/>
              </a:prstGeom>
              <a:blipFill rotWithShape="0">
                <a:blip r:embed="rId4"/>
                <a:stretch>
                  <a:fillRect l="-1108" t="-18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68343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0"/>
            <a:ext cx="5638800" cy="50911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32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Задача </a:t>
            </a:r>
            <a:r>
              <a:rPr lang="en-US" sz="32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44.2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39700" y="599314"/>
                <a:ext cx="54864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0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 </a:t>
                </a:r>
                <a:r>
                  <a:rPr lang="ru-RU" sz="20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Заполните таблицу, используя формулу для площади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𝑆</m:t>
                    </m:r>
                  </m:oMath>
                </a14:m>
                <a:r>
                  <a:rPr lang="en-US" sz="20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0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круга радиуса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𝑅</m:t>
                    </m:r>
                    <m:r>
                      <a:rPr lang="ru-RU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/>
                      </a:rPr>
                      <m:t>. </m:t>
                    </m:r>
                  </m:oMath>
                </a14:m>
                <a:endParaRPr lang="ru-RU" sz="20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599314"/>
                <a:ext cx="5486400" cy="707886"/>
              </a:xfrm>
              <a:prstGeom prst="rect">
                <a:avLst/>
              </a:prstGeom>
              <a:blipFill rotWithShape="0">
                <a:blip r:embed="rId2"/>
                <a:stretch>
                  <a:fillRect l="-1222" t="-3448" r="-1111" b="-155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74928561"/>
                  </p:ext>
                </p:extLst>
              </p:nvPr>
            </p:nvGraphicFramePr>
            <p:xfrm>
              <a:off x="297645" y="1581458"/>
              <a:ext cx="5257800" cy="15198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84200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1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2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3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4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5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6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7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8"/>
                        </a:ext>
                      </a:extLst>
                    </a:gridCol>
                  </a:tblGrid>
                  <a:tr h="72493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24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𝟕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𝟓𝟒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𝟔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𝟐𝟓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527455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𝑆</m:t>
                                </m:r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𝟗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𝟒𝟗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𝝅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ru-RU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𝟏𝟔𝟗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74928561"/>
                  </p:ext>
                </p:extLst>
              </p:nvPr>
            </p:nvGraphicFramePr>
            <p:xfrm>
              <a:off x="297645" y="1581458"/>
              <a:ext cx="5257800" cy="15198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</a:tblGrid>
                  <a:tr h="879729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42" r="-798958" b="-724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1042" r="-698958" b="-724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3158" r="-606316" b="-724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400000" r="-400000" b="-724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606316" r="-203158" b="-724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798958" r="-1042" b="-72414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42" t="-138095" r="-7989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0000" t="-138095" r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500000" t="-138095" r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698958" t="-138095" r="-1010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719343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0"/>
            <a:ext cx="5638800" cy="50911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Задача </a:t>
            </a:r>
            <a:r>
              <a:rPr lang="en-US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44.2</a:t>
            </a:r>
            <a:endParaRPr lang="en-US" sz="32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08104794"/>
                  </p:ext>
                </p:extLst>
              </p:nvPr>
            </p:nvGraphicFramePr>
            <p:xfrm>
              <a:off x="139700" y="708025"/>
              <a:ext cx="5257800" cy="15198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84200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1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2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3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4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5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6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7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8"/>
                        </a:ext>
                      </a:extLst>
                    </a:gridCol>
                  </a:tblGrid>
                  <a:tr h="72493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24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𝟕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𝟓𝟒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𝟔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𝟐𝟓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527455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𝑆</m:t>
                                </m:r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𝟗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𝟒𝟗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𝝅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ru-RU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𝟏𝟔𝟗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08104794"/>
                  </p:ext>
                </p:extLst>
              </p:nvPr>
            </p:nvGraphicFramePr>
            <p:xfrm>
              <a:off x="139700" y="708025"/>
              <a:ext cx="5257800" cy="15198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</a:tblGrid>
                  <a:tr h="879729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42" r="-7989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1042" r="-6989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3158" r="-606316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000" r="-400000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606316" r="-2031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798958" r="-1042" b="-73611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42" t="-137143" r="-798958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000" t="-137143" r="-500000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500000" t="-137143" r="-300000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698958" t="-137143" r="-101042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49300" y="2460625"/>
                <a:ext cx="411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1.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𝑆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𝜋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𝑅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=4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300" y="2460625"/>
                <a:ext cx="4114800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2370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49300" y="1660311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300" y="1660311"/>
                <a:ext cx="5334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81953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0"/>
            <a:ext cx="5638800" cy="50911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Задача </a:t>
            </a:r>
            <a:r>
              <a:rPr lang="en-US" sz="32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44.2</a:t>
            </a:r>
            <a:endParaRPr lang="en-US" sz="32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69127905"/>
                  </p:ext>
                </p:extLst>
              </p:nvPr>
            </p:nvGraphicFramePr>
            <p:xfrm>
              <a:off x="139700" y="708025"/>
              <a:ext cx="5257800" cy="15198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84200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1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2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3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4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5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6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7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="" xmlns:a16="http://schemas.microsoft.com/office/drawing/2014/main" val="20008"/>
                        </a:ext>
                      </a:extLst>
                    </a:gridCol>
                  </a:tblGrid>
                  <a:tr h="72493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24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kumimoji="0" lang="en-US" sz="1800" b="1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𝟕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𝟓𝟒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𝟔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𝟐𝟓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527455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𝑆</m:t>
                                </m:r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𝟗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𝟒𝟗</m:t>
                                </m:r>
                                <m:r>
                                  <a:rPr kumimoji="0" lang="en-US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𝝅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ru-RU" sz="18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𝟏𝟔𝟗</m:t>
                                </m:r>
                              </m:oMath>
                            </m:oMathPara>
                          </a14:m>
                          <a:endParaRPr kumimoji="0" lang="ru-RU" sz="1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69127905"/>
                  </p:ext>
                </p:extLst>
              </p:nvPr>
            </p:nvGraphicFramePr>
            <p:xfrm>
              <a:off x="139700" y="708025"/>
              <a:ext cx="5257800" cy="15198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  <a:gridCol w="584200"/>
                  </a:tblGrid>
                  <a:tr h="879729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42" r="-7989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1042" r="-6989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3158" r="-606316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000" r="-400000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606316" r="-203158" b="-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798958" r="-1042" b="-73611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42" t="-137143" r="-798958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000" t="-137143" r="-500000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500000" t="-137143" r="-300000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698958" t="-137143" r="-101042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49300" y="2460625"/>
                <a:ext cx="411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prstClr val="black"/>
                    </a:solidFill>
                  </a:rPr>
                  <a:t>2.  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prstClr val="black"/>
                        </a:solidFill>
                        <a:latin typeface="Cambria Math"/>
                      </a:rPr>
                      <m:t>𝑆</m:t>
                    </m:r>
                    <m:r>
                      <a:rPr lang="en-US" sz="240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2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𝜋</m:t>
                    </m:r>
                    <m:sSup>
                      <m:sSupPr>
                        <m:ctrlPr>
                          <a:rPr lang="en-US" sz="2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𝑅</m:t>
                        </m:r>
                      </m:e>
                      <m:sup>
                        <m:r>
                          <a:rPr lang="en-US" sz="24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sz="2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sz="2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5</m:t>
                        </m:r>
                      </m:e>
                      <m:sup>
                        <m:r>
                          <a:rPr lang="en-US" sz="24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25</m:t>
                    </m:r>
                    <m:r>
                      <a:rPr lang="en-US" sz="2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300" y="2460625"/>
                <a:ext cx="4114800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2370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49300" y="1660311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300" y="1660311"/>
                <a:ext cx="5334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51625" y="1660311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625" y="1660311"/>
                <a:ext cx="5334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93968" y="1660311"/>
                <a:ext cx="5983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𝟐𝟓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3968" y="1660311"/>
                <a:ext cx="59833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24639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5d957e98290c2fa171518a31e212b24ff1828d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8148</TotalTime>
  <Words>445</Words>
  <Application>Microsoft Office PowerPoint</Application>
  <PresentationFormat>Произвольный</PresentationFormat>
  <Paragraphs>280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Cambria Math</vt:lpstr>
      <vt:lpstr>Times New Roman</vt:lpstr>
      <vt:lpstr>Office Theme</vt:lpstr>
      <vt:lpstr>1_Office Theme</vt:lpstr>
      <vt:lpstr>Презентация PowerPoint</vt:lpstr>
      <vt:lpstr>ПЛОЩАДЬ КРУГА </vt:lpstr>
      <vt:lpstr>ПЛОЩАДЬ КРУГА </vt:lpstr>
      <vt:lpstr>РЕШЕНИЕ ЗАДАЧ</vt:lpstr>
      <vt:lpstr>РЕШЕНИЕ ЗАДАЧ</vt:lpstr>
      <vt:lpstr>РЕШЕНИЕ ЗАДАЧ</vt:lpstr>
      <vt:lpstr>Задача 44.2</vt:lpstr>
      <vt:lpstr>Задача 44.2</vt:lpstr>
      <vt:lpstr>Задача 44.2</vt:lpstr>
      <vt:lpstr>Задача 44.2</vt:lpstr>
      <vt:lpstr>Задача 44.2</vt:lpstr>
      <vt:lpstr>Задача 44.2</vt:lpstr>
      <vt:lpstr>Задача 44.2</vt:lpstr>
      <vt:lpstr>Задача 44.2</vt:lpstr>
      <vt:lpstr>Задача 44.2</vt:lpstr>
      <vt:lpstr>Задача 44.3</vt:lpstr>
      <vt:lpstr>Задача 44.3</vt:lpstr>
      <vt:lpstr>ЗАДАНИЯ ДЛЯ САМОСТОЯТЕЛЬНОГО РЕШЕНИЯ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Закирова Ф.М</cp:lastModifiedBy>
  <cp:revision>790</cp:revision>
  <dcterms:created xsi:type="dcterms:W3CDTF">2020-04-13T08:05:16Z</dcterms:created>
  <dcterms:modified xsi:type="dcterms:W3CDTF">2021-03-17T08:18:16Z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