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1"/>
  </p:notesMasterIdLst>
  <p:sldIdLst>
    <p:sldId id="413" r:id="rId3"/>
    <p:sldId id="444" r:id="rId4"/>
    <p:sldId id="443" r:id="rId5"/>
    <p:sldId id="454" r:id="rId6"/>
    <p:sldId id="455" r:id="rId7"/>
    <p:sldId id="456" r:id="rId8"/>
    <p:sldId id="457" r:id="rId9"/>
    <p:sldId id="458" r:id="rId10"/>
    <p:sldId id="459" r:id="rId11"/>
    <p:sldId id="460" r:id="rId12"/>
    <p:sldId id="463" r:id="rId13"/>
    <p:sldId id="461" r:id="rId14"/>
    <p:sldId id="464" r:id="rId15"/>
    <p:sldId id="462" r:id="rId16"/>
    <p:sldId id="465" r:id="rId17"/>
    <p:sldId id="466" r:id="rId18"/>
    <p:sldId id="467" r:id="rId19"/>
    <p:sldId id="284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2"/>
  </p:normalViewPr>
  <p:slideViewPr>
    <p:cSldViewPr>
      <p:cViewPr varScale="1">
        <p:scale>
          <a:sx n="102" d="100"/>
          <a:sy n="102" d="100"/>
        </p:scale>
        <p:origin x="80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6.png"/><Relationship Id="rId7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8.png"/><Relationship Id="rId7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0.png"/><Relationship Id="rId7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61.png"/><Relationship Id="rId4" Type="http://schemas.openxmlformats.org/officeDocument/2006/relationships/image" Target="../media/image50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2.png"/><Relationship Id="rId7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61.png"/><Relationship Id="rId4" Type="http://schemas.openxmlformats.org/officeDocument/2006/relationships/image" Target="../media/image50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4.png"/><Relationship Id="rId7" Type="http://schemas.openxmlformats.org/officeDocument/2006/relationships/image" Target="../media/image55.png"/><Relationship Id="rId12" Type="http://schemas.openxmlformats.org/officeDocument/2006/relationships/image" Target="../media/image6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61.png"/><Relationship Id="rId4" Type="http://schemas.openxmlformats.org/officeDocument/2006/relationships/image" Target="../media/image50.png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5953" y="1284261"/>
            <a:ext cx="3586998" cy="150424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05" defTabSz="914114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ПЛОЩАДЬ КРУГА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84261"/>
            <a:ext cx="344001" cy="4905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83099" y="228106"/>
            <a:ext cx="112410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83100" y="228106"/>
            <a:ext cx="112410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28505" y="249022"/>
            <a:ext cx="1124103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863" y="1284261"/>
            <a:ext cx="2531746" cy="164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6" y="1807556"/>
            <a:ext cx="344001" cy="990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5394196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5394196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7562" y="2232025"/>
                <a:ext cx="4950676" cy="845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prstClr val="black"/>
                    </a:solidFill>
                  </a:rPr>
                  <a:t>3.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</a:rPr>
                      <m:t>𝑅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num>
                          <m:den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rad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9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rad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1,77</m:t>
                        </m:r>
                      </m:den>
                    </m:f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≈1,69</m:t>
                    </m:r>
                  </m:oMath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62" y="2232025"/>
                <a:ext cx="4950676" cy="845040"/>
              </a:xfrm>
              <a:prstGeom prst="rect">
                <a:avLst/>
              </a:prstGeom>
              <a:blipFill rotWithShape="1">
                <a:blip r:embed="rId3"/>
                <a:stretch>
                  <a:fillRect l="-1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𝟔𝟗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13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3306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6809088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6809088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8" y="2384425"/>
                <a:ext cx="4950676" cy="615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4. 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𝑆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7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lang="ru-RU" sz="24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49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8" y="2384425"/>
                <a:ext cx="4950676" cy="615233"/>
              </a:xfrm>
              <a:prstGeom prst="rect">
                <a:avLst/>
              </a:prstGeom>
              <a:blipFill rotWithShape="1">
                <a:blip r:embed="rId3"/>
                <a:stretch>
                  <a:fillRect l="-1970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𝟔𝟗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13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0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𝟒𝟗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31259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8697787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8697787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7562" y="2232025"/>
                <a:ext cx="4950676" cy="845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prstClr val="black"/>
                    </a:solidFill>
                  </a:rPr>
                  <a:t>5</a:t>
                </a:r>
                <a:r>
                  <a:rPr lang="en-US" sz="2400" dirty="0">
                    <a:solidFill>
                      <a:prstClr val="black"/>
                    </a:solidFill>
                  </a:rPr>
                  <a:t>.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𝑅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num>
                          <m:den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rad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49</m:t>
                            </m:r>
                            <m:r>
                              <a:rPr lang="ru-R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rad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49</m:t>
                        </m:r>
                      </m:e>
                    </m:rad>
                    <m:r>
                      <a:rPr lang="ru-RU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=7</m:t>
                    </m:r>
                  </m:oMath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62" y="2232025"/>
                <a:ext cx="4950676" cy="845040"/>
              </a:xfrm>
              <a:prstGeom prst="rect">
                <a:avLst/>
              </a:prstGeom>
              <a:blipFill rotWithShape="1">
                <a:blip r:embed="rId3"/>
                <a:stretch>
                  <a:fillRect l="-1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𝟔𝟗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13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0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𝟒𝟗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4598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3152247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3152247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9792" y="2259616"/>
                <a:ext cx="61722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6.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𝑆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4,3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2400" i="1" dirty="0">
                  <a:solidFill>
                    <a:prstClr val="black"/>
                  </a:solidFill>
                  <a:latin typeface="Cambria Math"/>
                  <a:ea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948,5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9258,1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  <a:p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2" y="2259616"/>
                <a:ext cx="6172200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481" t="-4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𝟔𝟗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13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0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𝟒𝟗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00003" y="1640142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𝟗𝟐𝟓𝟖</m:t>
                      </m:r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1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3" y="1640142"/>
                <a:ext cx="457200" cy="276999"/>
              </a:xfrm>
              <a:prstGeom prst="rect">
                <a:avLst/>
              </a:prstGeom>
              <a:blipFill rotWithShape="1">
                <a:blip r:embed="rId10"/>
                <a:stretch>
                  <a:fillRect r="-4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5830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5620290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5620290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2462" y="2232785"/>
                <a:ext cx="5523338" cy="845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prstClr val="black"/>
                    </a:solidFill>
                  </a:rPr>
                  <a:t>7</a:t>
                </a:r>
                <a:r>
                  <a:rPr lang="en-US" sz="2400" dirty="0">
                    <a:solidFill>
                      <a:prstClr val="black"/>
                    </a:solidFill>
                  </a:rPr>
                  <a:t>.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𝑅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num>
                          <m:den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rad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169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den>
                        </m:f>
                      </m:e>
                    </m:rad>
                    <m:r>
                      <a:rPr lang="ru-RU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rad>
                      </m:den>
                    </m:f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1,77</m:t>
                        </m:r>
                      </m:den>
                    </m:f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ru-RU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7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34</m:t>
                    </m:r>
                  </m:oMath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62" y="2232785"/>
                <a:ext cx="5523338" cy="845040"/>
              </a:xfrm>
              <a:prstGeom prst="rect">
                <a:avLst/>
              </a:prstGeom>
              <a:blipFill rotWithShape="1">
                <a:blip r:embed="rId3"/>
                <a:stretch>
                  <a:fillRect l="-1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𝟔𝟗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13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flipH="1">
                <a:off x="4220335" y="708025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𝟑𝟒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220335" y="708025"/>
                <a:ext cx="457200" cy="369332"/>
              </a:xfrm>
              <a:prstGeom prst="rect">
                <a:avLst/>
              </a:prstGeom>
              <a:blipFill rotWithShape="1">
                <a:blip r:embed="rId9"/>
                <a:stretch>
                  <a:fillRect r="-4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00003" y="1640142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𝟗𝟐𝟓𝟖</m:t>
                      </m:r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1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3" y="1640142"/>
                <a:ext cx="457200" cy="276999"/>
              </a:xfrm>
              <a:prstGeom prst="rect">
                <a:avLst/>
              </a:prstGeom>
              <a:blipFill rotWithShape="1">
                <a:blip r:embed="rId10"/>
                <a:stretch>
                  <a:fillRect r="-4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0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𝟒𝟗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759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9578671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9578671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2462" y="2463617"/>
                <a:ext cx="55233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8.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𝑆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6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25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39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≈123</m:t>
                    </m:r>
                  </m:oMath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62" y="2463617"/>
                <a:ext cx="5523338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766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𝟔𝟗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21" y="708025"/>
                <a:ext cx="5983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13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708025"/>
                <a:ext cx="5334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flipH="1">
                <a:off x="4220335" y="708025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𝟑𝟒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220335" y="708025"/>
                <a:ext cx="457200" cy="369332"/>
              </a:xfrm>
              <a:prstGeom prst="rect">
                <a:avLst/>
              </a:prstGeom>
              <a:blipFill rotWithShape="1">
                <a:blip r:embed="rId9"/>
                <a:stretch>
                  <a:fillRect r="-4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00003" y="1640142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𝟗𝟐𝟓𝟖</m:t>
                      </m:r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1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3" y="1640142"/>
                <a:ext cx="457200" cy="276999"/>
              </a:xfrm>
              <a:prstGeom prst="rect">
                <a:avLst/>
              </a:prstGeom>
              <a:blipFill rotWithShape="1">
                <a:blip r:embed="rId10"/>
                <a:stretch>
                  <a:fillRect r="-4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0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𝟒𝟗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546225"/>
                <a:ext cx="533400" cy="66947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15983" y="1593975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𝟏𝟐𝟑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983" y="1593975"/>
                <a:ext cx="457200" cy="369332"/>
              </a:xfrm>
              <a:prstGeom prst="rect">
                <a:avLst/>
              </a:prstGeom>
              <a:blipFill rotWithShape="1">
                <a:blip r:embed="rId12"/>
                <a:stretch>
                  <a:fillRect r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2003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</a:t>
            </a: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851" y="473128"/>
                <a:ext cx="5562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kumimoji="0" lang="ru-RU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Как измениться площадь круга, если его радиус: </a:t>
                </a:r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a) </a:t>
                </a:r>
                <a:r>
                  <a:rPr kumimoji="0" lang="ru-RU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увеличится в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𝑘</m:t>
                    </m:r>
                  </m:oMath>
                </a14:m>
                <a:r>
                  <a:rPr kumimoji="0" lang="ru-RU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раз</a:t>
                </a: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;</a:t>
                </a:r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lvl="0"/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b)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уменьшится в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раз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1" y="473128"/>
                <a:ext cx="5562600" cy="954107"/>
              </a:xfrm>
              <a:prstGeom prst="rect">
                <a:avLst/>
              </a:prstGeom>
              <a:blipFill>
                <a:blip r:embed="rId2"/>
                <a:stretch>
                  <a:fillRect l="-1142" t="-1316" b="-92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36389" y="1387969"/>
            <a:ext cx="1205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40005" y="1323079"/>
                <a:ext cx="13598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005" y="1323079"/>
                <a:ext cx="135985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12146" y="1304574"/>
                <a:ext cx="1475789" cy="465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bSup>
                        <m:sSub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146" y="1304574"/>
                <a:ext cx="1475789" cy="465961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031297" y="1653661"/>
                <a:ext cx="3081998" cy="465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=(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297" y="1653661"/>
                <a:ext cx="3081998" cy="465961"/>
              </a:xfrm>
              <a:prstGeom prst="rect">
                <a:avLst/>
              </a:prstGeom>
              <a:blipFill>
                <a:blip r:embed="rId5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14349" y="1669530"/>
                <a:ext cx="16682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49" y="1669530"/>
                <a:ext cx="1668277" cy="461665"/>
              </a:xfrm>
              <a:prstGeom prst="rect">
                <a:avLst/>
              </a:prstGeom>
              <a:blipFill>
                <a:blip r:embed="rId6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7946" y="1992810"/>
                <a:ext cx="2744085" cy="9995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  <m:sup/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6" y="1992810"/>
                <a:ext cx="2744085" cy="999569"/>
              </a:xfrm>
              <a:prstGeom prst="rect">
                <a:avLst/>
              </a:prstGeom>
              <a:blipFill>
                <a:blip r:embed="rId7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326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</a:t>
            </a: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37044" y="613223"/>
                <a:ext cx="11669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𝑆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𝜋</m:t>
                      </m:r>
                      <m:sSup>
                        <m:sSup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𝑅</m:t>
                          </m:r>
                        </m:e>
                        <m:sup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44" y="613223"/>
                <a:ext cx="1166922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59100" y="631214"/>
                <a:ext cx="1264320" cy="4037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𝑆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𝜋</m:t>
                      </m:r>
                      <m:sSubSup>
                        <m:sSubSup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  <m:t>𝑅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631214"/>
                <a:ext cx="1264320" cy="403700"/>
              </a:xfrm>
              <a:prstGeom prst="rect">
                <a:avLst/>
              </a:prstGeom>
              <a:blipFill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85831" y="1241425"/>
                <a:ext cx="1995610" cy="709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  <m:t>=(</m:t>
                          </m:r>
                          <m:f>
                            <m:fPr>
                              <m:ctrlP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𝑅</m:t>
                              </m:r>
                            </m:num>
                            <m:den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𝑘</m:t>
                              </m:r>
                            </m:den>
                          </m:f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831" y="1241425"/>
                <a:ext cx="1995610" cy="70987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3394" y="1333240"/>
                <a:ext cx="1131143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394" y="1333240"/>
                <a:ext cx="1131143" cy="66851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21434" y="2197500"/>
                <a:ext cx="3604833" cy="720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kumimoji="0" lang="en-US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: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ru-RU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434" y="2197500"/>
                <a:ext cx="3604833" cy="72032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080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80" y="131179"/>
            <a:ext cx="5647437" cy="553998"/>
          </a:xfrm>
        </p:spPr>
        <p:txBody>
          <a:bodyPr/>
          <a:lstStyle/>
          <a:p>
            <a:r>
              <a:rPr lang="ru-RU" sz="1800" dirty="0"/>
              <a:t>ЗАДАНИЯ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798" y="764809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>
                <a:solidFill>
                  <a:srgbClr val="1F497D"/>
                </a:solidFill>
                <a:latin typeface="Arial"/>
                <a:cs typeface="Arial"/>
              </a:rPr>
              <a:t>Решить задачи №</a:t>
            </a:r>
            <a:r>
              <a:rPr lang="en-US" sz="2400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44.4</a:t>
            </a:r>
            <a:r>
              <a:rPr lang="ru-RU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-</a:t>
            </a:r>
            <a:r>
              <a:rPr lang="ru-RU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44.7</a:t>
            </a:r>
            <a:endParaRPr lang="ru-RU" sz="3600" b="1" kern="0" dirty="0">
              <a:solidFill>
                <a:schemeClr val="tx2"/>
              </a:solidFill>
              <a:latin typeface="Arial"/>
              <a:cs typeface="Arial"/>
            </a:endParaRPr>
          </a:p>
          <a:p>
            <a:pPr lvl="0"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Стр. 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</a:rPr>
              <a:t> 121</a:t>
            </a:r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400" b="1" kern="0" dirty="0">
                <a:solidFill>
                  <a:srgbClr val="1F497D"/>
                </a:solidFill>
                <a:latin typeface="Arial"/>
                <a:cs typeface="Arial"/>
              </a:rPr>
              <a:t>                           </a:t>
            </a:r>
            <a:endParaRPr lang="ru-RU" sz="2400" b="1" kern="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698625"/>
            <a:ext cx="1600200" cy="136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2640527" y="2003425"/>
            <a:ext cx="9906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ПЛОЩАДЬ КРУГА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</a:t>
                </a:r>
                <a:r>
                  <a:rPr lang="en-US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Фигура, образованная из всех точек плоскости, расстояние от которых до заданной точки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не больше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называется </a:t>
                </a:r>
                <a:r>
                  <a:rPr lang="ru-RU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кругом</a:t>
                </a:r>
                <a:r>
                  <a:rPr lang="ru-RU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1200329"/>
              </a:xfrm>
              <a:prstGeom prst="rect">
                <a:avLst/>
              </a:prstGeom>
              <a:blipFill>
                <a:blip r:embed="rId2"/>
                <a:stretch>
                  <a:fillRect l="-701" t="-2105" r="-935" b="-63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62421" y="2215922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𝑶</m:t>
                      </m:r>
                    </m:oMath>
                  </m:oMathPara>
                </a14:m>
                <a:endParaRPr lang="ru-RU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421" y="2215922"/>
                <a:ext cx="304800" cy="338554"/>
              </a:xfrm>
              <a:prstGeom prst="rect">
                <a:avLst/>
              </a:prstGeom>
              <a:blipFill rotWithShape="1">
                <a:blip r:embed="rId3"/>
                <a:stretch>
                  <a:fillRect l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>
            <a:endCxn id="8" idx="6"/>
          </p:cNvCxnSpPr>
          <p:nvPr/>
        </p:nvCxnSpPr>
        <p:spPr>
          <a:xfrm>
            <a:off x="3135827" y="2498725"/>
            <a:ext cx="495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49233" y="2241371"/>
                <a:ext cx="381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233" y="2241371"/>
                <a:ext cx="381000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>
            <a:endCxn id="8" idx="5"/>
          </p:cNvCxnSpPr>
          <p:nvPr/>
        </p:nvCxnSpPr>
        <p:spPr>
          <a:xfrm>
            <a:off x="3135827" y="2508071"/>
            <a:ext cx="350230" cy="340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671115" y="2410648"/>
            <a:ext cx="464712" cy="97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8" idx="4"/>
          </p:cNvCxnSpPr>
          <p:nvPr/>
        </p:nvCxnSpPr>
        <p:spPr>
          <a:xfrm>
            <a:off x="3135827" y="2508071"/>
            <a:ext cx="0" cy="485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8" idx="3"/>
          </p:cNvCxnSpPr>
          <p:nvPr/>
        </p:nvCxnSpPr>
        <p:spPr>
          <a:xfrm flipV="1">
            <a:off x="2785597" y="2508071"/>
            <a:ext cx="350230" cy="340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893816" y="2085692"/>
            <a:ext cx="242011" cy="398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8" idx="7"/>
          </p:cNvCxnSpPr>
          <p:nvPr/>
        </p:nvCxnSpPr>
        <p:spPr>
          <a:xfrm flipV="1">
            <a:off x="3135827" y="2148495"/>
            <a:ext cx="350230" cy="359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8" idx="0"/>
          </p:cNvCxnSpPr>
          <p:nvPr/>
        </p:nvCxnSpPr>
        <p:spPr>
          <a:xfrm>
            <a:off x="3135827" y="2003425"/>
            <a:ext cx="0" cy="480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985931" y="2148495"/>
            <a:ext cx="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2028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ПЛОЩАДЬ КРУГА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2950" y="584324"/>
                <a:ext cx="54799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</a:t>
                </a:r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000" b="1" i="1" dirty="0" smtClean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круга радиуса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равна</a:t>
                </a:r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50" y="584324"/>
                <a:ext cx="5479900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1112" t="-431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/>
          <p:cNvSpPr/>
          <p:nvPr/>
        </p:nvSpPr>
        <p:spPr>
          <a:xfrm>
            <a:off x="2387600" y="1774825"/>
            <a:ext cx="9906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732825" y="1932693"/>
            <a:ext cx="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endParaRPr lang="ru-RU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50737" y="2003425"/>
                <a:ext cx="381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737" y="2003425"/>
                <a:ext cx="381000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>
            <a:endCxn id="13" idx="6"/>
          </p:cNvCxnSpPr>
          <p:nvPr/>
        </p:nvCxnSpPr>
        <p:spPr>
          <a:xfrm>
            <a:off x="2904275" y="2270125"/>
            <a:ext cx="473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23425" y="1922426"/>
                <a:ext cx="167407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3425" y="1922426"/>
                <a:ext cx="1674075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7293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96" y="60885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873318"/>
            <a:ext cx="1384399" cy="19433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9699" y="708025"/>
            <a:ext cx="37905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Задача. </a:t>
            </a:r>
            <a:endParaRPr lang="en-US" sz="2000" b="1" i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Длина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окружности арены цирка равна 41м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Найдите радиус и площадь арены. </a:t>
            </a:r>
          </a:p>
        </p:txBody>
      </p:sp>
    </p:spTree>
    <p:extLst>
      <p:ext uri="{BB962C8B-B14F-4D97-AF65-F5344CB8AC3E}">
        <p14:creationId xmlns:p14="http://schemas.microsoft.com/office/powerpoint/2010/main" val="480649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113852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01" y="784225"/>
            <a:ext cx="1384399" cy="19433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9700" y="545902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Решение. </a:t>
            </a:r>
          </a:p>
          <a:p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 формулы для длины окружности находим радиус арены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66900" y="1496067"/>
                <a:ext cx="1219200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𝐿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900" y="1496067"/>
                <a:ext cx="1219200" cy="783741"/>
              </a:xfrm>
              <a:prstGeom prst="rect">
                <a:avLst/>
              </a:prstGeom>
              <a:blipFill>
                <a:blip r:embed="rId3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88900" y="2345407"/>
                <a:ext cx="4267199" cy="703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𝐿</m:t>
                          </m:r>
                        </m:num>
                        <m:den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den>
                      </m:f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∙3,14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≈6.53 </m:t>
                      </m:r>
                      <m:r>
                        <a:rPr lang="ru-R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м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8900" y="2345407"/>
                <a:ext cx="4267199" cy="7030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9057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384" y="722539"/>
            <a:ext cx="1384399" cy="1943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244532" y="1334921"/>
                <a:ext cx="4270599" cy="829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3,14∙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6,53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133,89 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м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4532" y="1334921"/>
                <a:ext cx="4270599" cy="8299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3500" y="594847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Из формулы для площади круга находим площадь арены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820" y="2585051"/>
                <a:ext cx="4401175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b="1" i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≈6.53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м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133,89 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м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2000" dirty="0">
                  <a:solidFill>
                    <a:prstClr val="black"/>
                  </a:solidFill>
                </a:endParaRPr>
              </a:p>
              <a:p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0" y="2585051"/>
                <a:ext cx="4401175" cy="677108"/>
              </a:xfrm>
              <a:prstGeom prst="rect">
                <a:avLst/>
              </a:prstGeom>
              <a:blipFill rotWithShape="0">
                <a:blip r:embed="rId4"/>
                <a:stretch>
                  <a:fillRect l="-1108" t="-1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834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44.2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9700" y="599314"/>
                <a:ext cx="5486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Заполните таблицу, используя формулу для площади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круга радиуса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𝑅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. </m:t>
                    </m:r>
                  </m:oMath>
                </a14:m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99314"/>
                <a:ext cx="5486400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1222" t="-3448" r="-1111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4928561"/>
                  </p:ext>
                </p:extLst>
              </p:nvPr>
            </p:nvGraphicFramePr>
            <p:xfrm>
              <a:off x="297645" y="1581458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4928561"/>
                  </p:ext>
                </p:extLst>
              </p:nvPr>
            </p:nvGraphicFramePr>
            <p:xfrm>
              <a:off x="297645" y="1581458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42" r="-798958" b="-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1042" r="-698958" b="-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3158" r="-606316" b="-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00000" r="-400000" b="-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606316" r="-203158" b="-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98958" r="-1042" b="-72414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42" t="-138095" r="-7989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00000" t="-138095" r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500000" t="-138095" r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698958" t="-138095" r="-1010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71934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8104794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8104794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9300" y="2460625"/>
                <a:ext cx="4114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1.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=4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2460625"/>
                <a:ext cx="41148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370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195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0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44.2</a:t>
            </a:r>
            <a:endParaRPr lang="en-US" sz="3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9127905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5842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</a:tblGrid>
                  <a:tr h="72493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𝟐𝟓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5274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𝟒𝟗</m:t>
                                </m:r>
                                <m:r>
                                  <a:rPr kumimoji="0" lang="en-US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ru-RU" sz="18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𝟏𝟔𝟗</m:t>
                                </m:r>
                              </m:oMath>
                            </m:oMathPara>
                          </a14:m>
                          <a:endParaRPr kumimoji="0" lang="ru-RU" sz="18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9127905"/>
                  </p:ext>
                </p:extLst>
              </p:nvPr>
            </p:nvGraphicFramePr>
            <p:xfrm>
              <a:off x="139700" y="708025"/>
              <a:ext cx="5257800" cy="15198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  <a:gridCol w="584200"/>
                  </a:tblGrid>
                  <a:tr h="8797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r="-7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1042" r="-6989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3158" r="-606316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r="-4000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06316" r="-203158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98958" r="-1042" b="-7361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42" t="-137143" r="-798958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137143" r="-5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00000" t="-137143" r="-300000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698958" t="-137143" r="-101042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9300" y="2460625"/>
                <a:ext cx="4114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prstClr val="black"/>
                    </a:solidFill>
                  </a:rPr>
                  <a:t>2.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𝑆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</m:e>
                      <m:sup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25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2460625"/>
                <a:ext cx="41148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370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1660311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5" y="1660311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8" y="1660311"/>
                <a:ext cx="59833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463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5d957e98290c2fa171518a31e212b24ff1828d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8148</TotalTime>
  <Words>445</Words>
  <Application>Microsoft Office PowerPoint</Application>
  <PresentationFormat>Произвольный</PresentationFormat>
  <Paragraphs>280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ПЛОЩАДЬ КРУГА </vt:lpstr>
      <vt:lpstr>ПЛОЩАДЬ КРУГА </vt:lpstr>
      <vt:lpstr>РЕШЕНИЕ ЗАДАЧ</vt:lpstr>
      <vt:lpstr>РЕШЕНИЕ ЗАДАЧ</vt:lpstr>
      <vt:lpstr>РЕШЕНИЕ ЗАДАЧ</vt:lpstr>
      <vt:lpstr>Задача 44.2</vt:lpstr>
      <vt:lpstr>Задача 44.2</vt:lpstr>
      <vt:lpstr>Задача 44.2</vt:lpstr>
      <vt:lpstr>Задача 44.2</vt:lpstr>
      <vt:lpstr>Задача 44.2</vt:lpstr>
      <vt:lpstr>Задача 44.2</vt:lpstr>
      <vt:lpstr>Задача 44.2</vt:lpstr>
      <vt:lpstr>Задача 44.2</vt:lpstr>
      <vt:lpstr>Задача 44.2</vt:lpstr>
      <vt:lpstr>Задача 44.3</vt:lpstr>
      <vt:lpstr>Задача 44.3</vt:lpstr>
      <vt:lpstr>ЗАДАНИЯ ДЛЯ САМОСТОЯТЕЛЬНОГО РЕШЕНИЯ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790</cp:revision>
  <dcterms:created xsi:type="dcterms:W3CDTF">2020-04-13T08:05:16Z</dcterms:created>
  <dcterms:modified xsi:type="dcterms:W3CDTF">2021-03-17T08:18:16Z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