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4" r:id="rId3"/>
    <p:sldId id="292" r:id="rId4"/>
    <p:sldId id="305" r:id="rId5"/>
    <p:sldId id="306" r:id="rId6"/>
    <p:sldId id="307" r:id="rId7"/>
    <p:sldId id="263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62"/>
  </p:normalViewPr>
  <p:slideViewPr>
    <p:cSldViewPr>
      <p:cViewPr varScale="1">
        <p:scale>
          <a:sx n="49" d="100"/>
          <a:sy n="49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475" y="2899811"/>
            <a:ext cx="3130125" cy="32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03522" y="3231654"/>
            <a:ext cx="519243" cy="77676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2897" y="4149080"/>
            <a:ext cx="505435" cy="12241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54815" y="3231654"/>
            <a:ext cx="9578041" cy="1684353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5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ru-RU" sz="5400" b="1" dirty="0">
                <a:solidFill>
                  <a:srgbClr val="002060"/>
                </a:solidFill>
                <a:latin typeface="Arial"/>
                <a:cs typeface="Arial"/>
              </a:rPr>
              <a:t>ДЛИНА ОКРУЖНОСТИ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48" y="276551"/>
            <a:ext cx="1195396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6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50B82D-72C4-EE49-9A7E-D03B50416C63}"/>
              </a:ext>
            </a:extLst>
          </p:cNvPr>
          <p:cNvSpPr txBox="1"/>
          <p:nvPr/>
        </p:nvSpPr>
        <p:spPr>
          <a:xfrm>
            <a:off x="266048" y="1143437"/>
            <a:ext cx="11521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40.2.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рисунке 2 изображены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вписанные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окружность радиуса 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квадрат, правильный треугольник и правильный шестиугольник. Перепишите в тетрадь данные таблицы и заполните пустые клетки. 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xmlns="" id="{875BFCDA-4CAE-874B-BC6B-414615D507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513510"/>
                  </p:ext>
                </p:extLst>
              </p:nvPr>
            </p:nvGraphicFramePr>
            <p:xfrm>
              <a:off x="342399" y="2355156"/>
              <a:ext cx="4469326" cy="1728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880">
                      <a:extLst>
                        <a:ext uri="{9D8B030D-6E8A-4147-A177-3AD203B41FA5}">
                          <a16:colId xmlns:a16="http://schemas.microsoft.com/office/drawing/2014/main" xmlns="" val="1556794481"/>
                        </a:ext>
                      </a:extLst>
                    </a:gridCol>
                    <a:gridCol w="730471">
                      <a:extLst>
                        <a:ext uri="{9D8B030D-6E8A-4147-A177-3AD203B41FA5}">
                          <a16:colId xmlns:a16="http://schemas.microsoft.com/office/drawing/2014/main" xmlns="" val="784869434"/>
                        </a:ext>
                      </a:extLst>
                    </a:gridCol>
                    <a:gridCol w="750450">
                      <a:extLst>
                        <a:ext uri="{9D8B030D-6E8A-4147-A177-3AD203B41FA5}">
                          <a16:colId xmlns:a16="http://schemas.microsoft.com/office/drawing/2014/main" xmlns="" val="406500052"/>
                        </a:ext>
                      </a:extLst>
                    </a:gridCol>
                    <a:gridCol w="900539">
                      <a:extLst>
                        <a:ext uri="{9D8B030D-6E8A-4147-A177-3AD203B41FA5}">
                          <a16:colId xmlns:a16="http://schemas.microsoft.com/office/drawing/2014/main" xmlns="" val="1128606336"/>
                        </a:ext>
                      </a:extLst>
                    </a:gridCol>
                    <a:gridCol w="750449">
                      <a:extLst>
                        <a:ext uri="{9D8B030D-6E8A-4147-A177-3AD203B41FA5}">
                          <a16:colId xmlns:a16="http://schemas.microsoft.com/office/drawing/2014/main" xmlns="" val="2614621379"/>
                        </a:ext>
                      </a:extLst>
                    </a:gridCol>
                    <a:gridCol w="900537">
                      <a:extLst>
                        <a:ext uri="{9D8B030D-6E8A-4147-A177-3AD203B41FA5}">
                          <a16:colId xmlns:a16="http://schemas.microsoft.com/office/drawing/2014/main" xmlns="" val="1598412972"/>
                        </a:ext>
                      </a:extLst>
                    </a:gridCol>
                  </a:tblGrid>
                  <a:tr h="576064"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x-non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52197368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01772706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x-none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649810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id="{875BFCDA-4CAE-874B-BC6B-414615D507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513510"/>
                  </p:ext>
                </p:extLst>
              </p:nvPr>
            </p:nvGraphicFramePr>
            <p:xfrm>
              <a:off x="342399" y="2355156"/>
              <a:ext cx="4469326" cy="1728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6880">
                      <a:extLst>
                        <a:ext uri="{9D8B030D-6E8A-4147-A177-3AD203B41FA5}">
                          <a16:colId xmlns:a16="http://schemas.microsoft.com/office/drawing/2014/main" val="1556794481"/>
                        </a:ext>
                      </a:extLst>
                    </a:gridCol>
                    <a:gridCol w="730471">
                      <a:extLst>
                        <a:ext uri="{9D8B030D-6E8A-4147-A177-3AD203B41FA5}">
                          <a16:colId xmlns:a16="http://schemas.microsoft.com/office/drawing/2014/main" val="784869434"/>
                        </a:ext>
                      </a:extLst>
                    </a:gridCol>
                    <a:gridCol w="750450">
                      <a:extLst>
                        <a:ext uri="{9D8B030D-6E8A-4147-A177-3AD203B41FA5}">
                          <a16:colId xmlns:a16="http://schemas.microsoft.com/office/drawing/2014/main" val="406500052"/>
                        </a:ext>
                      </a:extLst>
                    </a:gridCol>
                    <a:gridCol w="900539">
                      <a:extLst>
                        <a:ext uri="{9D8B030D-6E8A-4147-A177-3AD203B41FA5}">
                          <a16:colId xmlns:a16="http://schemas.microsoft.com/office/drawing/2014/main" val="1128606336"/>
                        </a:ext>
                      </a:extLst>
                    </a:gridCol>
                    <a:gridCol w="750449">
                      <a:extLst>
                        <a:ext uri="{9D8B030D-6E8A-4147-A177-3AD203B41FA5}">
                          <a16:colId xmlns:a16="http://schemas.microsoft.com/office/drawing/2014/main" val="2614621379"/>
                        </a:ext>
                      </a:extLst>
                    </a:gridCol>
                    <a:gridCol w="900537">
                      <a:extLst>
                        <a:ext uri="{9D8B030D-6E8A-4147-A177-3AD203B41FA5}">
                          <a16:colId xmlns:a16="http://schemas.microsoft.com/office/drawing/2014/main" val="1598412972"/>
                        </a:ext>
                      </a:extLst>
                    </a:gridCol>
                  </a:tblGrid>
                  <a:tr h="576064"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61404" t="-2174" r="-4631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155932" t="-2174" r="-3474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209722" t="-2174" r="-1847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377966" t="-2174" r="-1254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397183" t="-2174" r="-42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197368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1772706"/>
                      </a:ext>
                    </a:extLst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UZ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49810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D98D7E7-B270-8D4B-B144-A98ABEE2E0A2}"/>
                  </a:ext>
                </a:extLst>
              </p:cNvPr>
              <p:cNvSpPr txBox="1"/>
              <p:nvPr/>
            </p:nvSpPr>
            <p:spPr>
              <a:xfrm>
                <a:off x="4971828" y="2463911"/>
                <a:ext cx="3528392" cy="2786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98D7E7-B270-8D4B-B144-A98ABEE2E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828" y="2463911"/>
                <a:ext cx="3528392" cy="2786532"/>
              </a:xfrm>
              <a:prstGeom prst="rect">
                <a:avLst/>
              </a:prstGeom>
              <a:blipFill rotWithShape="0">
                <a:blip r:embed="rId3"/>
                <a:stretch>
                  <a:fillRect l="-3633" t="-2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E5EE2CF5-C626-174F-93D6-F201F450F42E}"/>
                  </a:ext>
                </a:extLst>
              </p:cNvPr>
              <p:cNvSpPr/>
              <p:nvPr/>
            </p:nvSpPr>
            <p:spPr>
              <a:xfrm>
                <a:off x="1477314" y="2961257"/>
                <a:ext cx="795539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5EE2CF5-C626-174F-93D6-F201F450F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14" y="2961257"/>
                <a:ext cx="795539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56169865-3671-374F-AB73-8D52B93620F7}"/>
                  </a:ext>
                </a:extLst>
              </p:cNvPr>
              <p:cNvSpPr/>
              <p:nvPr/>
            </p:nvSpPr>
            <p:spPr>
              <a:xfrm>
                <a:off x="3881566" y="2976859"/>
                <a:ext cx="965456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24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6169865-3671-374F-AB73-8D52B9362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566" y="2976859"/>
                <a:ext cx="965456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26F544F1-EF2E-D642-914B-DB1EE7281854}"/>
                  </a:ext>
                </a:extLst>
              </p:cNvPr>
              <p:cNvSpPr/>
              <p:nvPr/>
            </p:nvSpPr>
            <p:spPr>
              <a:xfrm>
                <a:off x="3247610" y="3002104"/>
                <a:ext cx="5934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6F544F1-EF2E-D642-914B-DB1EE7281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10" y="3002104"/>
                <a:ext cx="5934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D7E0499-BBFA-A144-B478-3CAECF3E9000}"/>
                  </a:ext>
                </a:extLst>
              </p:cNvPr>
              <p:cNvSpPr txBox="1"/>
              <p:nvPr/>
            </p:nvSpPr>
            <p:spPr>
              <a:xfrm>
                <a:off x="9074988" y="2238458"/>
                <a:ext cx="4222178" cy="378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7E0499-BBFA-A144-B478-3CAECF3E9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988" y="2238458"/>
                <a:ext cx="4222178" cy="3782830"/>
              </a:xfrm>
              <a:prstGeom prst="rect">
                <a:avLst/>
              </a:prstGeom>
              <a:blipFill rotWithShape="0">
                <a:blip r:embed="rId7"/>
                <a:stretch>
                  <a:fillRect l="-3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F8DFC1C6-DBD3-E44B-912B-E586EB9F4870}"/>
                  </a:ext>
                </a:extLst>
              </p:cNvPr>
              <p:cNvSpPr/>
              <p:nvPr/>
            </p:nvSpPr>
            <p:spPr>
              <a:xfrm>
                <a:off x="2432956" y="3472078"/>
                <a:ext cx="517385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8DFC1C6-DBD3-E44B-912B-E586EB9F4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956" y="3472078"/>
                <a:ext cx="517385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550BA16B-69E1-A044-8E17-8B74E830E35B}"/>
                  </a:ext>
                </a:extLst>
              </p:cNvPr>
              <p:cNvSpPr/>
              <p:nvPr/>
            </p:nvSpPr>
            <p:spPr>
              <a:xfrm>
                <a:off x="871639" y="3472078"/>
                <a:ext cx="517385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50BA16B-69E1-A044-8E17-8B74E830E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9" y="3472078"/>
                <a:ext cx="517385" cy="662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4BEBEE9-0805-BB43-A950-9843CDECA23B}"/>
                  </a:ext>
                </a:extLst>
              </p:cNvPr>
              <p:cNvSpPr/>
              <p:nvPr/>
            </p:nvSpPr>
            <p:spPr>
              <a:xfrm>
                <a:off x="4017551" y="3486905"/>
                <a:ext cx="773866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4BEBEE9-0805-BB43-A950-9843CDECA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51" y="3486905"/>
                <a:ext cx="773866" cy="673261"/>
              </a:xfrm>
              <a:prstGeom prst="rect">
                <a:avLst/>
              </a:prstGeom>
              <a:blipFill>
                <a:blip r:embed="rId10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0DD3C7B0-2C21-9742-A070-3B147D6E9E81}"/>
                  </a:ext>
                </a:extLst>
              </p:cNvPr>
              <p:cNvSpPr/>
              <p:nvPr/>
            </p:nvSpPr>
            <p:spPr>
              <a:xfrm>
                <a:off x="2459019" y="2991212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DD3C7B0-2C21-9742-A070-3B147D6E9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019" y="2991212"/>
                <a:ext cx="4235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7D90AB-B06C-C04F-A550-8096226D5B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343" y="4410093"/>
            <a:ext cx="1577403" cy="1544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50404DD9-6B39-3B4B-9326-9B11ED39913B}"/>
                  </a:ext>
                </a:extLst>
              </p:cNvPr>
              <p:cNvSpPr/>
              <p:nvPr/>
            </p:nvSpPr>
            <p:spPr>
              <a:xfrm>
                <a:off x="3291812" y="3626345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30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0404DD9-6B39-3B4B-9326-9B11ED399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12" y="3626345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651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ДЛИНА ОКРУЖНОСТИ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916832"/>
                <a:ext cx="1152128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 </a:t>
                </a:r>
              </a:p>
              <a:p>
                <a:pPr algn="just"/>
                <a:r>
                  <a:rPr lang="ru-RU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Отношение длины окружности к </a:t>
                </a:r>
                <a:r>
                  <a:rPr lang="ru-RU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её </a:t>
                </a:r>
                <a:r>
                  <a:rPr lang="ru-RU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диаметру не зависит от радиуса окружности, </a:t>
                </a:r>
                <a:r>
                  <a:rPr lang="ru-RU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т.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</a:t>
                </a:r>
                <a:r>
                  <a:rPr lang="ru-RU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каждой окружности это отношение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остаётся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одним и тем же. </a:t>
                </a:r>
              </a:p>
              <a:p>
                <a:endParaRPr lang="ru-RU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Формула длины окружности: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	</m:t>
                    </m:r>
                    <m:r>
                      <a:rPr lang="en-US" sz="4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916832"/>
                <a:ext cx="11521280" cy="4031873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964" r="-1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022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574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42.1. </a:t>
                </a: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Какое число обозначается буквой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Заполните таблицу, вычисляя длину окружности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радиус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(примите значение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≈3,14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endParaRPr lang="ru-RU" sz="28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2∙3,14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0,64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2∙3,14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</m:oMath>
                </a14:m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5749651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060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xmlns="" id="{664846E6-571F-2840-A3BB-0959C65476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663431"/>
                  </p:ext>
                </p:extLst>
              </p:nvPr>
            </p:nvGraphicFramePr>
            <p:xfrm>
              <a:off x="479376" y="3573016"/>
              <a:ext cx="640871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093">
                      <a:extLst>
                        <a:ext uri="{9D8B030D-6E8A-4147-A177-3AD203B41FA5}">
                          <a16:colId xmlns:a16="http://schemas.microsoft.com/office/drawing/2014/main" xmlns="" val="909415966"/>
                        </a:ext>
                      </a:extLst>
                    </a:gridCol>
                    <a:gridCol w="1710179">
                      <a:extLst>
                        <a:ext uri="{9D8B030D-6E8A-4147-A177-3AD203B41FA5}">
                          <a16:colId xmlns:a16="http://schemas.microsoft.com/office/drawing/2014/main" xmlns="" val="1643486712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xmlns="" val="3703755205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xmlns="" val="24810717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82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60098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3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174541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64846E6-571F-2840-A3BB-0959C65476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663431"/>
                  </p:ext>
                </p:extLst>
              </p:nvPr>
            </p:nvGraphicFramePr>
            <p:xfrm>
              <a:off x="479376" y="3573016"/>
              <a:ext cx="640871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09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909415966"/>
                        </a:ext>
                      </a:extLst>
                    </a:gridCol>
                    <a:gridCol w="171017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43486712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03755205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8107178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6" t="-10465" r="-773554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82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600986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6" t="-111765" r="-773554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3</a:t>
                          </a:r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x-none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174541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20D6933A-9228-094D-9B24-3AFE9384A835}"/>
                  </a:ext>
                </a:extLst>
              </p:cNvPr>
              <p:cNvSpPr/>
              <p:nvPr/>
            </p:nvSpPr>
            <p:spPr>
              <a:xfrm>
                <a:off x="1703512" y="3574524"/>
                <a:ext cx="936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0,64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D6933A-9228-094D-9B24-3AFE9384A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3574524"/>
                <a:ext cx="93647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ECD6FE7D-D77F-D44B-A36B-897452BBC33F}"/>
                  </a:ext>
                </a:extLst>
              </p:cNvPr>
              <p:cNvSpPr/>
              <p:nvPr/>
            </p:nvSpPr>
            <p:spPr>
              <a:xfrm>
                <a:off x="3503712" y="3573016"/>
                <a:ext cx="936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0,48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CD6FE7D-D77F-D44B-A36B-897452BBC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3573016"/>
                <a:ext cx="93647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FFC80E26-BF9D-1D4B-829A-97BFA98F7216}"/>
                  </a:ext>
                </a:extLst>
              </p:cNvPr>
              <p:cNvSpPr/>
              <p:nvPr/>
            </p:nvSpPr>
            <p:spPr>
              <a:xfrm>
                <a:off x="5663952" y="5060220"/>
                <a:ext cx="5843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=2∙3,14∙82=514,96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FC80E26-BF9D-1D4B-829A-97BFA98F7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5060220"/>
                <a:ext cx="5843074" cy="523220"/>
              </a:xfrm>
              <a:prstGeom prst="rect">
                <a:avLst/>
              </a:prstGeom>
              <a:blipFill>
                <a:blip r:embed="rId6"/>
                <a:stretch>
                  <a:fillRect l="-2165" t="-11905" b="-309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CD31E360-63E1-1A4A-808D-DEDD25440320}"/>
                  </a:ext>
                </a:extLst>
              </p:cNvPr>
              <p:cNvSpPr/>
              <p:nvPr/>
            </p:nvSpPr>
            <p:spPr>
              <a:xfrm>
                <a:off x="5159896" y="4057908"/>
                <a:ext cx="13340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514,96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1E360-63E1-1A4A-808D-DEDD25440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4057908"/>
                <a:ext cx="133402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42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42.2. </a:t>
                </a: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сколько измениться длина окружности, если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её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радиус:</a:t>
                </a:r>
              </a:p>
              <a:p>
                <a:pPr algn="just"/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а) увеличить в 3 раза?</a:t>
                </a:r>
              </a:p>
              <a:p>
                <a:pPr algn="just"/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4678204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4F8F1057-9B51-C845-982D-F80EF25619B5}"/>
                  </a:ext>
                </a:extLst>
              </p:cNvPr>
              <p:cNvSpPr/>
              <p:nvPr/>
            </p:nvSpPr>
            <p:spPr>
              <a:xfrm>
                <a:off x="3863752" y="2996952"/>
                <a:ext cx="3378968" cy="3007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4F8F1057-9B51-C845-982D-F80EF2561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2996952"/>
                <a:ext cx="3378968" cy="3007362"/>
              </a:xfrm>
              <a:prstGeom prst="rect">
                <a:avLst/>
              </a:prstGeom>
              <a:blipFill>
                <a:blip r:embed="rId3"/>
                <a:stretch>
                  <a:fillRect l="-3745" t="-25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08FD859-AC69-4D4A-85EF-5E2D09C4BC83}"/>
              </a:ext>
            </a:extLst>
          </p:cNvPr>
          <p:cNvCxnSpPr/>
          <p:nvPr/>
        </p:nvCxnSpPr>
        <p:spPr>
          <a:xfrm flipH="1">
            <a:off x="4799856" y="4797152"/>
            <a:ext cx="432048" cy="2160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89F3ECD-6920-A54B-B5E2-6405A91BCB3C}"/>
              </a:ext>
            </a:extLst>
          </p:cNvPr>
          <p:cNvCxnSpPr/>
          <p:nvPr/>
        </p:nvCxnSpPr>
        <p:spPr>
          <a:xfrm flipH="1">
            <a:off x="4727848" y="5266882"/>
            <a:ext cx="432048" cy="2160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D2ED7FD-4242-D74C-B81E-F5A5E3CEDF3C}"/>
              </a:ext>
            </a:extLst>
          </p:cNvPr>
          <p:cNvCxnSpPr/>
          <p:nvPr/>
        </p:nvCxnSpPr>
        <p:spPr>
          <a:xfrm flipH="1">
            <a:off x="5249257" y="4797152"/>
            <a:ext cx="432048" cy="2160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A1947497-0150-8E46-AA35-FDA6953AB350}"/>
              </a:ext>
            </a:extLst>
          </p:cNvPr>
          <p:cNvCxnSpPr/>
          <p:nvPr/>
        </p:nvCxnSpPr>
        <p:spPr>
          <a:xfrm flipH="1">
            <a:off x="5337212" y="5238501"/>
            <a:ext cx="432048" cy="2160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27D132C8-3C86-6B41-86E9-518D0882CA7E}"/>
                  </a:ext>
                </a:extLst>
              </p:cNvPr>
              <p:cNvSpPr/>
              <p:nvPr/>
            </p:nvSpPr>
            <p:spPr>
              <a:xfrm>
                <a:off x="7242720" y="3415986"/>
                <a:ext cx="1307153" cy="852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27D132C8-3C86-6B41-86E9-518D0882C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720" y="3415986"/>
                <a:ext cx="1307153" cy="852926"/>
              </a:xfrm>
              <a:prstGeom prst="rect">
                <a:avLst/>
              </a:prstGeom>
              <a:blipFill>
                <a:blip r:embed="rId4"/>
                <a:stretch>
                  <a:fillRect l="-962" b="-14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A13F3A76-439A-DE48-A98E-D57B9995C14D}"/>
                  </a:ext>
                </a:extLst>
              </p:cNvPr>
              <p:cNvSpPr/>
              <p:nvPr/>
            </p:nvSpPr>
            <p:spPr>
              <a:xfrm>
                <a:off x="7322617" y="4800056"/>
                <a:ext cx="18495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13F3A76-439A-DE48-A98E-D57B9995C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17" y="4800056"/>
                <a:ext cx="1849545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726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335360" y="1268760"/>
                <a:ext cx="11521280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42.4. </a:t>
                </a:r>
              </a:p>
              <a:p>
                <a:pPr algn="just"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длину окружности, описанного около:</a:t>
                </a:r>
              </a:p>
              <a:p>
                <a:pPr algn="just"/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а) правильного треугольника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 стороной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68760"/>
                <a:ext cx="11521280" cy="4985980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4F8F1057-9B51-C845-982D-F80EF25619B5}"/>
                  </a:ext>
                </a:extLst>
              </p:cNvPr>
              <p:cNvSpPr/>
              <p:nvPr/>
            </p:nvSpPr>
            <p:spPr>
              <a:xfrm>
                <a:off x="3829166" y="2924944"/>
                <a:ext cx="4787114" cy="3560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8F1057-9B51-C845-982D-F80EF2561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66" y="2924944"/>
                <a:ext cx="4787114" cy="3560462"/>
              </a:xfrm>
              <a:prstGeom prst="rect">
                <a:avLst/>
              </a:prstGeom>
              <a:blipFill rotWithShape="0">
                <a:blip r:embed="rId3"/>
                <a:stretch>
                  <a:fillRect l="-3185" t="-2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8108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42.1,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42.2 (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42,5 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5833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a55df4b91bd50f274463fda1c27d5e52c75946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225</Words>
  <Application>Microsoft Office PowerPoint</Application>
  <PresentationFormat>Широкоэкранный</PresentationFormat>
  <Paragraphs>93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170</cp:revision>
  <dcterms:created xsi:type="dcterms:W3CDTF">2021-01-11T18:24:28Z</dcterms:created>
  <dcterms:modified xsi:type="dcterms:W3CDTF">2021-02-16T09:04:45Z</dcterms:modified>
</cp:coreProperties>
</file>