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0" r:id="rId3"/>
    <p:sldId id="302" r:id="rId4"/>
    <p:sldId id="303" r:id="rId5"/>
    <p:sldId id="304" r:id="rId6"/>
    <p:sldId id="305" r:id="rId7"/>
    <p:sldId id="263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442" y="2641572"/>
            <a:ext cx="1720456" cy="177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2897" y="2641572"/>
            <a:ext cx="519243" cy="5932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2897" y="3411424"/>
            <a:ext cx="505435" cy="30419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54463" y="2572542"/>
            <a:ext cx="9578041" cy="408501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СВЯЗЬ МЕЖДУ РАДИУСАМИ ВПИСАННОЙ ОКРУЖНОСТИ В ПРАВИЛЬНЫЙ МНОГОУГОЛЬНИК И ОПИСАННЫЕ ОКОЛО НЕГО ОКРУЖНОСТИ</a:t>
            </a:r>
            <a:endParaRPr lang="en-US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1344" y="1130965"/>
                <a:ext cx="1152128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39.2. 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радиусы вписанной в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правильный треугольник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описанной около него окружностей, если периметр треугольника равен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см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 см </m:t>
                    </m:r>
                  </m:oMath>
                </a14:m>
                <a:r>
                  <a:rPr lang="ru-RU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130965"/>
                <a:ext cx="11521280" cy="3954929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4E6E7EE-6090-7C4A-B091-923926CDBD93}"/>
              </a:ext>
            </a:extLst>
          </p:cNvPr>
          <p:cNvSpPr/>
          <p:nvPr/>
        </p:nvSpPr>
        <p:spPr>
          <a:xfrm>
            <a:off x="3222154" y="4157867"/>
            <a:ext cx="1584176" cy="15121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149B89C-8057-C146-A0A1-ABC3DBC8ACB8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4014242" y="4907236"/>
            <a:ext cx="470538" cy="100519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D1ACA25-7521-A64C-87FF-3EAFEDDA1F6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014242" y="4165569"/>
            <a:ext cx="276250" cy="7483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6D4339A-8EAA-F848-9FAF-264B37FD4F86}"/>
                  </a:ext>
                </a:extLst>
              </p:cNvPr>
              <p:cNvSpPr/>
              <p:nvPr/>
            </p:nvSpPr>
            <p:spPr>
              <a:xfrm>
                <a:off x="3741132" y="4313913"/>
                <a:ext cx="4458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6D4339A-8EAA-F848-9FAF-264B37FD4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132" y="4313913"/>
                <a:ext cx="44582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FDD90EA2-BBA2-FD4F-9CDA-0556FF934014}"/>
                  </a:ext>
                </a:extLst>
              </p:cNvPr>
              <p:cNvSpPr/>
              <p:nvPr/>
            </p:nvSpPr>
            <p:spPr>
              <a:xfrm>
                <a:off x="4134554" y="4919040"/>
                <a:ext cx="506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DD90EA2-BBA2-FD4F-9CDA-0556FF934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54" y="4919040"/>
                <a:ext cx="5061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51D36FA-B495-544B-BAF8-2DF8CB9C357F}"/>
                  </a:ext>
                </a:extLst>
              </p:cNvPr>
              <p:cNvSpPr txBox="1"/>
              <p:nvPr/>
            </p:nvSpPr>
            <p:spPr>
              <a:xfrm>
                <a:off x="6264617" y="3002079"/>
                <a:ext cx="5048626" cy="3708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1D36FA-B495-544B-BAF8-2DF8CB9C3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17" y="3002079"/>
                <a:ext cx="5048626" cy="3708900"/>
              </a:xfrm>
              <a:prstGeom prst="rect">
                <a:avLst/>
              </a:prstGeom>
              <a:blipFill rotWithShape="0">
                <a:blip r:embed="rId5"/>
                <a:stretch>
                  <a:fillRect l="-3140" t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23DB93E-A05E-9A4E-A429-1400180EFF59}"/>
              </a:ext>
            </a:extLst>
          </p:cNvPr>
          <p:cNvSpPr/>
          <p:nvPr/>
        </p:nvSpPr>
        <p:spPr>
          <a:xfrm rot="8936275">
            <a:off x="3390656" y="4415641"/>
            <a:ext cx="1247171" cy="999748"/>
          </a:xfrm>
          <a:prstGeom prst="rtTriangl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xmlns="" id="{E552D354-842C-8945-BBA8-346E94D32D32}"/>
              </a:ext>
            </a:extLst>
          </p:cNvPr>
          <p:cNvSpPr/>
          <p:nvPr/>
        </p:nvSpPr>
        <p:spPr>
          <a:xfrm rot="17502393">
            <a:off x="2454503" y="2918982"/>
            <a:ext cx="2767881" cy="2493173"/>
          </a:xfrm>
          <a:prstGeom prst="rtTriangl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4257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616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правильного треугольника (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=3)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     </m:t>
                    </m:r>
                    <m:r>
                      <a:rPr lang="ru-RU" sz="2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𝒔𝒊𝒏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𝒕𝒈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2800" b="1" i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ля квадрата (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=4)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 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ru-RU" sz="2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𝒔𝒊𝒏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  <m: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𝒕𝒈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endParaRPr lang="en-US" sz="2800" b="1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ля правильного шестиугольника (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=6)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ru-RU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 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ru-RU" sz="2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𝒔𝒊𝒏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  <m:r>
                          <a:rPr lang="en-US" sz="28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𝒕𝒈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800" b="1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616922"/>
              </a:xfrm>
              <a:prstGeom prst="rect">
                <a:avLst/>
              </a:prstGeom>
              <a:blipFill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227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02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Выразите сторону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угольника через радиус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писанной около многоугольника окружности и радиус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писанной.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 формул </a:t>
                </a:r>
                <a14:m>
                  <m:oMath xmlns:m="http://schemas.openxmlformats.org/officeDocument/2006/math"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180°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𝑡𝑔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18</m:t>
                            </m:r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олучим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𝑅𝑠𝑖𝑛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𝑟𝑡𝑔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частности, при </a:t>
                </a:r>
                <a:r>
                  <a:rPr lang="ru-RU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020542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214" b="-2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024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0B82D-72C4-EE49-9A7E-D03B50416C63}"/>
              </a:ext>
            </a:extLst>
          </p:cNvPr>
          <p:cNvSpPr txBox="1"/>
          <p:nvPr/>
        </p:nvSpPr>
        <p:spPr>
          <a:xfrm>
            <a:off x="227025" y="1268760"/>
            <a:ext cx="1152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40.2.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рисунке 2 изображены вписанные в окружность радиуса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квадрат, правильный треугольник и правильный шестиугольник. Перепишите в тетрадь данные таблицы и заполните пустые клетки.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="" id="{875BFCDA-4CAE-874B-BC6B-414615D507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01822"/>
                  </p:ext>
                </p:extLst>
              </p:nvPr>
            </p:nvGraphicFramePr>
            <p:xfrm>
              <a:off x="382289" y="2708920"/>
              <a:ext cx="4389790" cy="1728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7344">
                      <a:extLst>
                        <a:ext uri="{9D8B030D-6E8A-4147-A177-3AD203B41FA5}">
                          <a16:colId xmlns:a16="http://schemas.microsoft.com/office/drawing/2014/main" xmlns="" val="1556794481"/>
                        </a:ext>
                      </a:extLst>
                    </a:gridCol>
                    <a:gridCol w="730471">
                      <a:extLst>
                        <a:ext uri="{9D8B030D-6E8A-4147-A177-3AD203B41FA5}">
                          <a16:colId xmlns:a16="http://schemas.microsoft.com/office/drawing/2014/main" xmlns="" val="784869434"/>
                        </a:ext>
                      </a:extLst>
                    </a:gridCol>
                    <a:gridCol w="750450">
                      <a:extLst>
                        <a:ext uri="{9D8B030D-6E8A-4147-A177-3AD203B41FA5}">
                          <a16:colId xmlns:a16="http://schemas.microsoft.com/office/drawing/2014/main" xmlns="" val="406500052"/>
                        </a:ext>
                      </a:extLst>
                    </a:gridCol>
                    <a:gridCol w="900539">
                      <a:extLst>
                        <a:ext uri="{9D8B030D-6E8A-4147-A177-3AD203B41FA5}">
                          <a16:colId xmlns:a16="http://schemas.microsoft.com/office/drawing/2014/main" xmlns="" val="1128606336"/>
                        </a:ext>
                      </a:extLst>
                    </a:gridCol>
                    <a:gridCol w="750449">
                      <a:extLst>
                        <a:ext uri="{9D8B030D-6E8A-4147-A177-3AD203B41FA5}">
                          <a16:colId xmlns:a16="http://schemas.microsoft.com/office/drawing/2014/main" xmlns="" val="2614621379"/>
                        </a:ext>
                      </a:extLst>
                    </a:gridCol>
                    <a:gridCol w="900537">
                      <a:extLst>
                        <a:ext uri="{9D8B030D-6E8A-4147-A177-3AD203B41FA5}">
                          <a16:colId xmlns:a16="http://schemas.microsoft.com/office/drawing/2014/main" xmlns="" val="1598412972"/>
                        </a:ext>
                      </a:extLst>
                    </a:gridCol>
                  </a:tblGrid>
                  <a:tr h="576064"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x-non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52197368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x-none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01772706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x-none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64981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875BFCDA-4CAE-874B-BC6B-414615D507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01822"/>
                  </p:ext>
                </p:extLst>
              </p:nvPr>
            </p:nvGraphicFramePr>
            <p:xfrm>
              <a:off x="382289" y="2708920"/>
              <a:ext cx="4389790" cy="1728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7344">
                      <a:extLst>
                        <a:ext uri="{9D8B030D-6E8A-4147-A177-3AD203B41FA5}">
                          <a16:colId xmlns:a16="http://schemas.microsoft.com/office/drawing/2014/main" val="1556794481"/>
                        </a:ext>
                      </a:extLst>
                    </a:gridCol>
                    <a:gridCol w="730471">
                      <a:extLst>
                        <a:ext uri="{9D8B030D-6E8A-4147-A177-3AD203B41FA5}">
                          <a16:colId xmlns:a16="http://schemas.microsoft.com/office/drawing/2014/main" val="784869434"/>
                        </a:ext>
                      </a:extLst>
                    </a:gridCol>
                    <a:gridCol w="750450">
                      <a:extLst>
                        <a:ext uri="{9D8B030D-6E8A-4147-A177-3AD203B41FA5}">
                          <a16:colId xmlns:a16="http://schemas.microsoft.com/office/drawing/2014/main" val="406500052"/>
                        </a:ext>
                      </a:extLst>
                    </a:gridCol>
                    <a:gridCol w="900539">
                      <a:extLst>
                        <a:ext uri="{9D8B030D-6E8A-4147-A177-3AD203B41FA5}">
                          <a16:colId xmlns:a16="http://schemas.microsoft.com/office/drawing/2014/main" val="1128606336"/>
                        </a:ext>
                      </a:extLst>
                    </a:gridCol>
                    <a:gridCol w="750449">
                      <a:extLst>
                        <a:ext uri="{9D8B030D-6E8A-4147-A177-3AD203B41FA5}">
                          <a16:colId xmlns:a16="http://schemas.microsoft.com/office/drawing/2014/main" val="2614621379"/>
                        </a:ext>
                      </a:extLst>
                    </a:gridCol>
                    <a:gridCol w="900537">
                      <a:extLst>
                        <a:ext uri="{9D8B030D-6E8A-4147-A177-3AD203B41FA5}">
                          <a16:colId xmlns:a16="http://schemas.microsoft.com/office/drawing/2014/main" val="1598412972"/>
                        </a:ext>
                      </a:extLst>
                    </a:gridCol>
                  </a:tblGrid>
                  <a:tr h="576064"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2174" r="-4517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147458" t="-2174" r="-3440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205634" t="-2174" r="-18591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67797" t="-2174" r="-1237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88732" t="-2174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197368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UZ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772706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UZ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49810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D98D7E7-B270-8D4B-B144-A98ABEE2E0A2}"/>
                  </a:ext>
                </a:extLst>
              </p:cNvPr>
              <p:cNvSpPr txBox="1"/>
              <p:nvPr/>
            </p:nvSpPr>
            <p:spPr>
              <a:xfrm>
                <a:off x="4808540" y="2566800"/>
                <a:ext cx="3528392" cy="2665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=4∙6=24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98D7E7-B270-8D4B-B144-A98ABEE2E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540" y="2566800"/>
                <a:ext cx="3528392" cy="2665153"/>
              </a:xfrm>
              <a:prstGeom prst="rect">
                <a:avLst/>
              </a:prstGeom>
              <a:blipFill rotWithShape="0">
                <a:blip r:embed="rId3"/>
                <a:stretch>
                  <a:fillRect l="-3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E5EE2CF5-C626-174F-93D6-F201F450F42E}"/>
                  </a:ext>
                </a:extLst>
              </p:cNvPr>
              <p:cNvSpPr/>
              <p:nvPr/>
            </p:nvSpPr>
            <p:spPr>
              <a:xfrm>
                <a:off x="1595284" y="336338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5EE2CF5-C626-174F-93D6-F201F450F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84" y="3363385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1D59F8EA-D8AE-8E43-AEBA-4CAB5EA15B92}"/>
                  </a:ext>
                </a:extLst>
              </p:cNvPr>
              <p:cNvSpPr/>
              <p:nvPr/>
            </p:nvSpPr>
            <p:spPr>
              <a:xfrm>
                <a:off x="650164" y="3341615"/>
                <a:ext cx="862865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D59F8EA-D8AE-8E43-AEBA-4CAB5EA15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4" y="3341615"/>
                <a:ext cx="862865" cy="505203"/>
              </a:xfrm>
              <a:prstGeom prst="rect">
                <a:avLst/>
              </a:prstGeom>
              <a:blipFill>
                <a:blip r:embed="rId5"/>
                <a:stretch>
                  <a:fillRect r="-1449" b="-2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56169865-3671-374F-AB73-8D52B93620F7}"/>
                  </a:ext>
                </a:extLst>
              </p:cNvPr>
              <p:cNvSpPr/>
              <p:nvPr/>
            </p:nvSpPr>
            <p:spPr>
              <a:xfrm>
                <a:off x="4048815" y="3389190"/>
                <a:ext cx="593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6169865-3671-374F-AB73-8D52B9362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15" y="3389190"/>
                <a:ext cx="5934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26F544F1-EF2E-D642-914B-DB1EE7281854}"/>
                  </a:ext>
                </a:extLst>
              </p:cNvPr>
              <p:cNvSpPr/>
              <p:nvPr/>
            </p:nvSpPr>
            <p:spPr>
              <a:xfrm>
                <a:off x="3242029" y="3389190"/>
                <a:ext cx="593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6F544F1-EF2E-D642-914B-DB1EE7281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029" y="3389190"/>
                <a:ext cx="5934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D7E0499-BBFA-A144-B478-3CAECF3E9000}"/>
                  </a:ext>
                </a:extLst>
              </p:cNvPr>
              <p:cNvSpPr txBox="1"/>
              <p:nvPr/>
            </p:nvSpPr>
            <p:spPr>
              <a:xfrm>
                <a:off x="7959917" y="2565261"/>
                <a:ext cx="4151784" cy="262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803275">
                  <a:spcBef>
                    <a:spcPts val="1200"/>
                  </a:spcBef>
                  <a:tabLst>
                    <a:tab pos="630238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803275">
                  <a:spcBef>
                    <a:spcPts val="1200"/>
                  </a:spcBef>
                  <a:tabLst>
                    <a:tab pos="630238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803275">
                  <a:spcBef>
                    <a:spcPts val="1200"/>
                  </a:spcBef>
                  <a:tabLst>
                    <a:tab pos="630238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=4∙4=16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E0499-BBFA-A144-B478-3CAECF3E9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917" y="2565261"/>
                <a:ext cx="4151784" cy="2628284"/>
              </a:xfrm>
              <a:prstGeom prst="rect">
                <a:avLst/>
              </a:prstGeom>
              <a:blipFill rotWithShape="0">
                <a:blip r:embed="rId8"/>
                <a:stretch>
                  <a:fillRect l="-3084" t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F8DFC1C6-DBD3-E44B-912B-E586EB9F4870}"/>
                  </a:ext>
                </a:extLst>
              </p:cNvPr>
              <p:cNvSpPr/>
              <p:nvPr/>
            </p:nvSpPr>
            <p:spPr>
              <a:xfrm>
                <a:off x="2353538" y="3951580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8DFC1C6-DBD3-E44B-912B-E586EB9F4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538" y="3951580"/>
                <a:ext cx="4235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550BA16B-69E1-A044-8E17-8B74E830E35B}"/>
                  </a:ext>
                </a:extLst>
              </p:cNvPr>
              <p:cNvSpPr/>
              <p:nvPr/>
            </p:nvSpPr>
            <p:spPr>
              <a:xfrm>
                <a:off x="647436" y="3951581"/>
                <a:ext cx="86286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50BA16B-69E1-A044-8E17-8B74E830E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6" y="3951581"/>
                <a:ext cx="862864" cy="505203"/>
              </a:xfrm>
              <a:prstGeom prst="rect">
                <a:avLst/>
              </a:prstGeom>
              <a:blipFill>
                <a:blip r:embed="rId10"/>
                <a:stretch>
                  <a:fillRect r="-1429" b="-2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4BEBEE9-0805-BB43-A950-9843CDECA23B}"/>
                  </a:ext>
                </a:extLst>
              </p:cNvPr>
              <p:cNvSpPr/>
              <p:nvPr/>
            </p:nvSpPr>
            <p:spPr>
              <a:xfrm>
                <a:off x="4011671" y="3951581"/>
                <a:ext cx="5934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4BEBEE9-0805-BB43-A950-9843CDECA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71" y="3951581"/>
                <a:ext cx="59343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28264A2B-E43F-FE4E-8114-F6A1B84035C6}"/>
                  </a:ext>
                </a:extLst>
              </p:cNvPr>
              <p:cNvSpPr/>
              <p:nvPr/>
            </p:nvSpPr>
            <p:spPr>
              <a:xfrm>
                <a:off x="3242029" y="3967900"/>
                <a:ext cx="5934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264A2B-E43F-FE4E-8114-F6A1B8403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029" y="3967900"/>
                <a:ext cx="59343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01D78C2-4B9A-0844-ADCE-76E4A930DE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2744" y="4573829"/>
            <a:ext cx="2316000" cy="18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1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0B82D-72C4-EE49-9A7E-D03B50416C63}"/>
              </a:ext>
            </a:extLst>
          </p:cNvPr>
          <p:cNvSpPr txBox="1"/>
          <p:nvPr/>
        </p:nvSpPr>
        <p:spPr>
          <a:xfrm>
            <a:off x="227025" y="1268760"/>
            <a:ext cx="1152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40.2.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рисунке 2 изображены вписанные в окружность радиуса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квадрат, правильный треугольник и правильный шестиугольник. Перепишите в тетрадь данные таблицы и заполните пустые клетки.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="" id="{875BFCDA-4CAE-874B-BC6B-414615D507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734326"/>
                  </p:ext>
                </p:extLst>
              </p:nvPr>
            </p:nvGraphicFramePr>
            <p:xfrm>
              <a:off x="327986" y="2723491"/>
              <a:ext cx="4389790" cy="1211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7344">
                      <a:extLst>
                        <a:ext uri="{9D8B030D-6E8A-4147-A177-3AD203B41FA5}">
                          <a16:colId xmlns:a16="http://schemas.microsoft.com/office/drawing/2014/main" xmlns="" val="1556794481"/>
                        </a:ext>
                      </a:extLst>
                    </a:gridCol>
                    <a:gridCol w="730471">
                      <a:extLst>
                        <a:ext uri="{9D8B030D-6E8A-4147-A177-3AD203B41FA5}">
                          <a16:colId xmlns:a16="http://schemas.microsoft.com/office/drawing/2014/main" xmlns="" val="784869434"/>
                        </a:ext>
                      </a:extLst>
                    </a:gridCol>
                    <a:gridCol w="750450">
                      <a:extLst>
                        <a:ext uri="{9D8B030D-6E8A-4147-A177-3AD203B41FA5}">
                          <a16:colId xmlns:a16="http://schemas.microsoft.com/office/drawing/2014/main" xmlns="" val="406500052"/>
                        </a:ext>
                      </a:extLst>
                    </a:gridCol>
                    <a:gridCol w="900539">
                      <a:extLst>
                        <a:ext uri="{9D8B030D-6E8A-4147-A177-3AD203B41FA5}">
                          <a16:colId xmlns:a16="http://schemas.microsoft.com/office/drawing/2014/main" xmlns="" val="1128606336"/>
                        </a:ext>
                      </a:extLst>
                    </a:gridCol>
                    <a:gridCol w="750449">
                      <a:extLst>
                        <a:ext uri="{9D8B030D-6E8A-4147-A177-3AD203B41FA5}">
                          <a16:colId xmlns:a16="http://schemas.microsoft.com/office/drawing/2014/main" xmlns="" val="2614621379"/>
                        </a:ext>
                      </a:extLst>
                    </a:gridCol>
                    <a:gridCol w="900537">
                      <a:extLst>
                        <a:ext uri="{9D8B030D-6E8A-4147-A177-3AD203B41FA5}">
                          <a16:colId xmlns:a16="http://schemas.microsoft.com/office/drawing/2014/main" xmlns="" val="1598412972"/>
                        </a:ext>
                      </a:extLst>
                    </a:gridCol>
                  </a:tblGrid>
                  <a:tr h="489485"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x-non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52197368"/>
                      </a:ext>
                    </a:extLst>
                  </a:tr>
                  <a:tr h="721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01772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875BFCDA-4CAE-874B-BC6B-414615D507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734326"/>
                  </p:ext>
                </p:extLst>
              </p:nvPr>
            </p:nvGraphicFramePr>
            <p:xfrm>
              <a:off x="327986" y="2723491"/>
              <a:ext cx="4389790" cy="1211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7344">
                      <a:extLst>
                        <a:ext uri="{9D8B030D-6E8A-4147-A177-3AD203B41FA5}">
                          <a16:colId xmlns:a16="http://schemas.microsoft.com/office/drawing/2014/main" val="1556794481"/>
                        </a:ext>
                      </a:extLst>
                    </a:gridCol>
                    <a:gridCol w="730471">
                      <a:extLst>
                        <a:ext uri="{9D8B030D-6E8A-4147-A177-3AD203B41FA5}">
                          <a16:colId xmlns:a16="http://schemas.microsoft.com/office/drawing/2014/main" val="784869434"/>
                        </a:ext>
                      </a:extLst>
                    </a:gridCol>
                    <a:gridCol w="750450">
                      <a:extLst>
                        <a:ext uri="{9D8B030D-6E8A-4147-A177-3AD203B41FA5}">
                          <a16:colId xmlns:a16="http://schemas.microsoft.com/office/drawing/2014/main" val="406500052"/>
                        </a:ext>
                      </a:extLst>
                    </a:gridCol>
                    <a:gridCol w="900539">
                      <a:extLst>
                        <a:ext uri="{9D8B030D-6E8A-4147-A177-3AD203B41FA5}">
                          <a16:colId xmlns:a16="http://schemas.microsoft.com/office/drawing/2014/main" val="1128606336"/>
                        </a:ext>
                      </a:extLst>
                    </a:gridCol>
                    <a:gridCol w="750449">
                      <a:extLst>
                        <a:ext uri="{9D8B030D-6E8A-4147-A177-3AD203B41FA5}">
                          <a16:colId xmlns:a16="http://schemas.microsoft.com/office/drawing/2014/main" val="2614621379"/>
                        </a:ext>
                      </a:extLst>
                    </a:gridCol>
                    <a:gridCol w="900537">
                      <a:extLst>
                        <a:ext uri="{9D8B030D-6E8A-4147-A177-3AD203B41FA5}">
                          <a16:colId xmlns:a16="http://schemas.microsoft.com/office/drawing/2014/main" val="1598412972"/>
                        </a:ext>
                      </a:extLst>
                    </a:gridCol>
                  </a:tblGrid>
                  <a:tr h="489485"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2564" r="-453448" b="-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147458" t="-2564" r="-345763" b="-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205634" t="-2564" r="-187324" b="-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61667" t="-2564" r="-121667" b="-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90141" t="-2564" r="-2817" b="-15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197368"/>
                      </a:ext>
                    </a:extLst>
                  </a:tr>
                  <a:tr h="721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772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D98D7E7-B270-8D4B-B144-A98ABEE2E0A2}"/>
                  </a:ext>
                </a:extLst>
              </p:cNvPr>
              <p:cNvSpPr txBox="1"/>
              <p:nvPr/>
            </p:nvSpPr>
            <p:spPr>
              <a:xfrm>
                <a:off x="5375920" y="2676295"/>
                <a:ext cx="5976664" cy="302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=3∙3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98D7E7-B270-8D4B-B144-A98ABEE2E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2676295"/>
                <a:ext cx="5976664" cy="3025124"/>
              </a:xfrm>
              <a:prstGeom prst="rect">
                <a:avLst/>
              </a:prstGeom>
              <a:blipFill rotWithShape="0">
                <a:blip r:embed="rId3"/>
                <a:stretch>
                  <a:fillRect l="-2143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E5EE2CF5-C626-174F-93D6-F201F450F42E}"/>
                  </a:ext>
                </a:extLst>
              </p:cNvPr>
              <p:cNvSpPr/>
              <p:nvPr/>
            </p:nvSpPr>
            <p:spPr>
              <a:xfrm>
                <a:off x="1468343" y="3377367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5EE2CF5-C626-174F-93D6-F201F450F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43" y="3377367"/>
                <a:ext cx="6559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56169865-3671-374F-AB73-8D52B93620F7}"/>
                  </a:ext>
                </a:extLst>
              </p:cNvPr>
              <p:cNvSpPr/>
              <p:nvPr/>
            </p:nvSpPr>
            <p:spPr>
              <a:xfrm>
                <a:off x="3751066" y="3121973"/>
                <a:ext cx="965456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27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6169865-3671-374F-AB73-8D52B9362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66" y="3121973"/>
                <a:ext cx="965456" cy="866969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26F544F1-EF2E-D642-914B-DB1EE7281854}"/>
                  </a:ext>
                </a:extLst>
              </p:cNvPr>
              <p:cNvSpPr/>
              <p:nvPr/>
            </p:nvSpPr>
            <p:spPr>
              <a:xfrm>
                <a:off x="3022638" y="3335642"/>
                <a:ext cx="795538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6F544F1-EF2E-D642-914B-DB1EE7281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38" y="3335642"/>
                <a:ext cx="795538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7013320-6A12-284D-8338-D82C5D102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16" y="4092267"/>
            <a:ext cx="2513293" cy="2439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99DE3F50-BC9E-3748-BE07-E7B49E592759}"/>
                  </a:ext>
                </a:extLst>
              </p:cNvPr>
              <p:cNvSpPr/>
              <p:nvPr/>
            </p:nvSpPr>
            <p:spPr>
              <a:xfrm>
                <a:off x="2228803" y="3335642"/>
                <a:ext cx="862865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9DE3F50-BC9E-3748-BE07-E7B49E592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03" y="3335642"/>
                <a:ext cx="862865" cy="505203"/>
              </a:xfrm>
              <a:prstGeom prst="rect">
                <a:avLst/>
              </a:prstGeom>
              <a:blipFill>
                <a:blip r:embed="rId8"/>
                <a:stretch>
                  <a:fillRect r="-2899" b="-170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227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40.2 (a, 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f3a7c7b3bd7ffe9e4c5b4f7d76833463b4af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239</Words>
  <Application>Microsoft Office PowerPoint</Application>
  <PresentationFormat>Широкоэкранный</PresentationFormat>
  <Paragraphs>81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160</cp:revision>
  <dcterms:created xsi:type="dcterms:W3CDTF">2021-01-11T18:24:28Z</dcterms:created>
  <dcterms:modified xsi:type="dcterms:W3CDTF">2021-02-15T02:25:52Z</dcterms:modified>
</cp:coreProperties>
</file>