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00" r:id="rId3"/>
    <p:sldId id="302" r:id="rId4"/>
    <p:sldId id="303" r:id="rId5"/>
    <p:sldId id="304" r:id="rId6"/>
    <p:sldId id="305" r:id="rId7"/>
    <p:sldId id="263" r:id="rId8"/>
  </p:sldIdLst>
  <p:sldSz cx="12192000" cy="6858000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70"/>
    <p:restoredTop sz="94662"/>
  </p:normalViewPr>
  <p:slideViewPr>
    <p:cSldViewPr>
      <p:cViewPr varScale="1">
        <p:scale>
          <a:sx n="49" d="100"/>
          <a:sy n="49" d="100"/>
        </p:scale>
        <p:origin x="638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EF2D1-803E-4F83-82F5-EF77F99942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10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5.emf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9.png"/><Relationship Id="rId7" Type="http://schemas.openxmlformats.org/officeDocument/2006/relationships/image" Target="../media/image20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442" y="2641572"/>
            <a:ext cx="1720456" cy="1777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8853312" y="655440"/>
            <a:ext cx="2405785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 класс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ru-RU" sz="7197" kern="0" spc="11" dirty="0">
                <a:solidFill>
                  <a:sysClr val="window" lastClr="FFFFFF"/>
                </a:solidFill>
              </a:rPr>
              <a:t>ГЕОМЕТРИЯ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2897" y="2641572"/>
            <a:ext cx="519243" cy="5932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0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32897" y="3411424"/>
            <a:ext cx="505435" cy="304191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xmlns="" id="{46A917B8-D015-E34E-A852-A214A8CF8C72}"/>
              </a:ext>
            </a:extLst>
          </p:cNvPr>
          <p:cNvSpPr/>
          <p:nvPr/>
        </p:nvSpPr>
        <p:spPr>
          <a:xfrm>
            <a:off x="588463" y="590132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54463" y="2572542"/>
            <a:ext cx="9578041" cy="408501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/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4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ru-RU" sz="4400" b="1" dirty="0">
                <a:solidFill>
                  <a:srgbClr val="002060"/>
                </a:solidFill>
                <a:latin typeface="Arial"/>
                <a:cs typeface="Arial"/>
              </a:rPr>
              <a:t>СВЯЗЬ МЕЖДУ РАДИУСАМИ ВПИСАННОЙ ОКРУЖНОСТИ В ПРАВИЛЬНЫЙ МНОГОУГОЛЬНИК И ОПИСАННЫЕ ОКОЛО НЕГО ОКРУЖНОСТИ</a:t>
            </a:r>
            <a:endParaRPr lang="en-US" sz="4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4964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6048" y="276551"/>
            <a:ext cx="11953967" cy="6232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3600" b="1" dirty="0">
                <a:solidFill>
                  <a:schemeClr val="bg1"/>
                </a:solidFill>
                <a:latin typeface="Arial"/>
                <a:cs typeface="Arial"/>
              </a:rPr>
              <a:t>ПРОВЕРКА САМОСТОЯТЕЛЬНОЙ РАБОТЫ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91344" y="1130965"/>
                <a:ext cx="11521280" cy="39549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39.2.  </a:t>
                </a:r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радиусы вписанной в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правильный треугольник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 описанной около него окружностей, если периметр треугольника равен </a:t>
                </a:r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 см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ru-RU" sz="3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 см </m:t>
                    </m:r>
                  </m:oMath>
                </a14:m>
                <a:r>
                  <a:rPr lang="ru-RU" sz="32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1130965"/>
                <a:ext cx="11521280" cy="3954929"/>
              </a:xfrm>
              <a:prstGeom prst="rect">
                <a:avLst/>
              </a:prstGeom>
              <a:blipFill rotWithShape="0">
                <a:blip r:embed="rId2"/>
                <a:stretch>
                  <a:fillRect l="-1323" t="-16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04E6E7EE-6090-7C4A-B091-923926CDBD93}"/>
              </a:ext>
            </a:extLst>
          </p:cNvPr>
          <p:cNvSpPr/>
          <p:nvPr/>
        </p:nvSpPr>
        <p:spPr>
          <a:xfrm>
            <a:off x="3222154" y="4157867"/>
            <a:ext cx="1584176" cy="1512168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0149B89C-8057-C146-A0A1-ABC3DBC8ACB8}"/>
              </a:ext>
            </a:extLst>
          </p:cNvPr>
          <p:cNvCxnSpPr>
            <a:cxnSpLocks/>
            <a:stCxn id="15" idx="2"/>
          </p:cNvCxnSpPr>
          <p:nvPr/>
        </p:nvCxnSpPr>
        <p:spPr>
          <a:xfrm flipH="1" flipV="1">
            <a:off x="4014242" y="4907236"/>
            <a:ext cx="470538" cy="100519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6D1ACA25-7521-A64C-87FF-3EAFEDDA1F62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4014242" y="4165569"/>
            <a:ext cx="276250" cy="74838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C6D4339A-8EAA-F848-9FAF-264B37FD4F86}"/>
                  </a:ext>
                </a:extLst>
              </p:cNvPr>
              <p:cNvSpPr/>
              <p:nvPr/>
            </p:nvSpPr>
            <p:spPr>
              <a:xfrm>
                <a:off x="3741132" y="4313913"/>
                <a:ext cx="44582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</m:oMath>
                  </m:oMathPara>
                </a14:m>
                <a:endParaRPr lang="x-none" sz="28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C6D4339A-8EAA-F848-9FAF-264B37FD4F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1132" y="4313913"/>
                <a:ext cx="445828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FDD90EA2-BBA2-FD4F-9CDA-0556FF934014}"/>
                  </a:ext>
                </a:extLst>
              </p:cNvPr>
              <p:cNvSpPr/>
              <p:nvPr/>
            </p:nvSpPr>
            <p:spPr>
              <a:xfrm>
                <a:off x="4134554" y="4919040"/>
                <a:ext cx="50616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x-none" sz="28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DD90EA2-BBA2-FD4F-9CDA-0556FF9340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4554" y="4919040"/>
                <a:ext cx="50616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051D36FA-B495-544B-BAF8-2DF8CB9C357F}"/>
                  </a:ext>
                </a:extLst>
              </p:cNvPr>
              <p:cNvSpPr txBox="1"/>
              <p:nvPr/>
            </p:nvSpPr>
            <p:spPr>
              <a:xfrm>
                <a:off x="6264617" y="3002079"/>
                <a:ext cx="5048626" cy="37089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3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32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r>
                  <a:rPr lang="ru-RU" sz="3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⟶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</m:oMath>
                </a14:m>
                <a:r>
                  <a:rPr lang="en-US" sz="32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x-non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51D36FA-B495-544B-BAF8-2DF8CB9C35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4617" y="3002079"/>
                <a:ext cx="5048626" cy="3708900"/>
              </a:xfrm>
              <a:prstGeom prst="rect">
                <a:avLst/>
              </a:prstGeom>
              <a:blipFill rotWithShape="0">
                <a:blip r:embed="rId5"/>
                <a:stretch>
                  <a:fillRect l="-3140" t="-21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ый треугольник 3">
            <a:extLst>
              <a:ext uri="{FF2B5EF4-FFF2-40B4-BE49-F238E27FC236}">
                <a16:creationId xmlns:a16="http://schemas.microsoft.com/office/drawing/2014/main" xmlns="" id="{723DB93E-A05E-9A4E-A429-1400180EFF59}"/>
              </a:ext>
            </a:extLst>
          </p:cNvPr>
          <p:cNvSpPr/>
          <p:nvPr/>
        </p:nvSpPr>
        <p:spPr>
          <a:xfrm rot="8936275">
            <a:off x="3390656" y="4415641"/>
            <a:ext cx="1247171" cy="999748"/>
          </a:xfrm>
          <a:prstGeom prst="rtTriangle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Прямоугольный треугольник 14">
            <a:extLst>
              <a:ext uri="{FF2B5EF4-FFF2-40B4-BE49-F238E27FC236}">
                <a16:creationId xmlns:a16="http://schemas.microsoft.com/office/drawing/2014/main" xmlns="" id="{E552D354-842C-8945-BBA8-346E94D32D32}"/>
              </a:ext>
            </a:extLst>
          </p:cNvPr>
          <p:cNvSpPr/>
          <p:nvPr/>
        </p:nvSpPr>
        <p:spPr>
          <a:xfrm rot="17502393">
            <a:off x="2454503" y="2918982"/>
            <a:ext cx="2767881" cy="2493173"/>
          </a:xfrm>
          <a:prstGeom prst="rtTriangle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142579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6048" y="276551"/>
            <a:ext cx="11953967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8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025" y="1268760"/>
                <a:ext cx="11521280" cy="56169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Для правильного треугольника (</a:t>
                </a:r>
                <a:r>
                  <a:rPr lang="ru-RU" sz="28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=3)</a:t>
                </a:r>
              </a:p>
              <a:p>
                <a:pPr>
                  <a:lnSpc>
                    <a:spcPct val="150000"/>
                  </a:lnSpc>
                </a:pP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  <m:r>
                      <a:rPr lang="ru-RU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𝟏𝟖𝟎</m:t>
                        </m:r>
                        <m:r>
                          <a:rPr lang="ru-RU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num>
                      <m:den>
                        <m:r>
                          <a:rPr lang="ru-RU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ru-RU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ru-RU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      </m:t>
                    </m:r>
                    <m:r>
                      <a:rPr lang="ru-RU" sz="2800" b="1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r>
                      <a:rPr lang="en-US" sz="2800" b="1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r>
                          <a:rPr lang="en-US" sz="2800" b="1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800" b="1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𝒔𝒊𝒏</m:t>
                        </m:r>
                        <m:r>
                          <a:rPr lang="en-US" sz="2800" b="1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𝟔𝟎</m:t>
                        </m:r>
                        <m:r>
                          <a:rPr lang="en-US" sz="2800" b="1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  <m:r>
                      <a:rPr lang="en-US" sz="2800" b="1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b="1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 </m:t>
                    </m:r>
                    <m:r>
                      <a:rPr lang="en-US" sz="2800" b="1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1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r>
                          <a:rPr lang="en-US" sz="28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8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𝒕𝒈</m:t>
                        </m:r>
                        <m:r>
                          <a:rPr lang="en-US" sz="28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𝟔𝟎</m:t>
                        </m:r>
                        <m:r>
                          <a:rPr lang="en-US" sz="28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  <m:r>
                      <a:rPr lang="en-US" sz="2800" b="1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1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r>
                          <a:rPr lang="en-US" sz="28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2800" b="1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  <m:r>
                      <a:rPr lang="en-US" sz="2800" b="1" i="1" smtClean="0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r>
                      <a:rPr lang="en-US" sz="2800" b="1" i="1" smtClean="0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1" smtClean="0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</m:oMath>
                </a14:m>
                <a:r>
                  <a:rPr lang="en-US" sz="2800" b="1" i="1" dirty="0">
                    <a:solidFill>
                      <a:schemeClr val="bg2">
                        <a:lumMod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8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ля квадрата (</a:t>
                </a:r>
                <a:r>
                  <a:rPr lang="ru-RU" sz="28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=4)</a:t>
                </a:r>
              </a:p>
              <a:p>
                <a:pPr>
                  <a:lnSpc>
                    <a:spcPct val="150000"/>
                  </a:lnSpc>
                </a:pP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  <m:r>
                      <a:rPr lang="ru-RU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𝟏𝟖𝟎</m:t>
                        </m:r>
                        <m:r>
                          <a:rPr lang="ru-RU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  <m:r>
                      <a:rPr lang="ru-RU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𝟒𝟓</m:t>
                    </m:r>
                    <m:r>
                      <a:rPr lang="ru-RU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  </m:t>
                    </m:r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ru-RU" sz="2800" b="1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r>
                      <a:rPr lang="en-US" sz="2800" b="1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</m:t>
                            </m:r>
                          </m:sub>
                        </m:sSub>
                      </m:num>
                      <m:den>
                        <m:r>
                          <a:rPr lang="en-US" sz="28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8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𝒔𝒊𝒏</m:t>
                        </m:r>
                        <m:r>
                          <a:rPr lang="en-US" sz="2800" b="1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  <m:r>
                          <a:rPr lang="en-US" sz="28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  <m:r>
                      <a:rPr lang="en-US" sz="2800" b="1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</m:den>
                    </m:f>
                    <m:r>
                      <a:rPr lang="en-US" sz="28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 </m:t>
                    </m:r>
                    <m:r>
                      <a:rPr lang="en-US" sz="2800" b="1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1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</m:t>
                            </m:r>
                          </m:sub>
                        </m:sSub>
                      </m:num>
                      <m:den>
                        <m:r>
                          <a:rPr lang="en-US" sz="28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8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𝒕𝒈</m:t>
                        </m:r>
                        <m:r>
                          <a:rPr lang="en-US" sz="28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  <m:r>
                          <a:rPr lang="en-US" sz="28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  <m:r>
                      <a:rPr lang="en-US" sz="2800" b="1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1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</m:t>
                            </m:r>
                          </m:sub>
                        </m:sSub>
                      </m:num>
                      <m:den>
                        <m:r>
                          <a:rPr lang="en-US" sz="28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28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  <m:r>
                      <a:rPr lang="en-US" sz="2800" b="1" i="1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r>
                      <a:rPr lang="en-US" sz="2800" b="1" i="1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2800" b="1" i="1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</m:oMath>
                </a14:m>
                <a:endParaRPr lang="en-US" sz="2800" b="1" i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8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ля правильного шестиугольника (</a:t>
                </a:r>
                <a:r>
                  <a:rPr lang="ru-RU" sz="28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=6) </a:t>
                </a:r>
              </a:p>
              <a:p>
                <a:pPr>
                  <a:lnSpc>
                    <a:spcPct val="150000"/>
                  </a:lnSpc>
                </a:pP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  <m:r>
                      <a:rPr lang="ru-RU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𝟏𝟖𝟎</m:t>
                        </m:r>
                        <m:r>
                          <a:rPr lang="ru-RU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  <m:r>
                      <a:rPr lang="ru-RU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𝟑𝟎</m:t>
                    </m:r>
                    <m:r>
                      <a:rPr lang="ru-RU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  </m:t>
                    </m:r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ru-RU" sz="2800" b="1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r>
                      <a:rPr lang="en-US" sz="2800" b="1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</m:t>
                            </m:r>
                          </m:sub>
                        </m:sSub>
                      </m:num>
                      <m:den>
                        <m:r>
                          <a:rPr lang="en-US" sz="28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8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𝒔𝒊𝒏</m:t>
                        </m:r>
                        <m:r>
                          <a:rPr lang="en-US" sz="2800" b="1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  <m:r>
                          <a:rPr lang="en-US" sz="28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  <m:r>
                      <a:rPr lang="en-US" sz="2800" b="1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800" b="1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b>
                    </m:sSub>
                    <m:r>
                      <a:rPr lang="en-US" sz="28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 </m:t>
                    </m:r>
                    <m:r>
                      <a:rPr lang="en-US" sz="2800" b="1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1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</m:t>
                            </m:r>
                          </m:sub>
                        </m:sSub>
                      </m:num>
                      <m:den>
                        <m:r>
                          <a:rPr lang="en-US" sz="28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8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𝒕𝒈</m:t>
                        </m:r>
                        <m:r>
                          <a:rPr lang="en-US" sz="28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  <m:r>
                          <a:rPr lang="en-US" sz="28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  <m:r>
                      <a:rPr lang="en-US" sz="2800" b="1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1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</m:t>
                            </m:r>
                          </m:sub>
                        </m:sSub>
                        <m:rad>
                          <m:radPr>
                            <m:degHide m:val="on"/>
                            <m:ctrlPr>
                              <a:rPr lang="en-US" sz="2800" b="1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28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28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  <m:r>
                      <a:rPr lang="en-US" sz="2800" b="1" i="1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r>
                      <a:rPr lang="en-US" sz="2800" b="1" i="1">
                        <a:solidFill>
                          <a:schemeClr val="bg2">
                            <a:lumMod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800" b="1" i="1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𝒓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b="1" i="1" smtClean="0">
                                <a:solidFill>
                                  <a:schemeClr val="bg2">
                                    <a:lumMod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 smtClean="0">
                                <a:solidFill>
                                  <a:schemeClr val="bg2">
                                    <a:lumMod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endParaRPr lang="en-US" sz="2800" b="1" i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5" y="1268760"/>
                <a:ext cx="11521280" cy="5616922"/>
              </a:xfrm>
              <a:prstGeom prst="rect">
                <a:avLst/>
              </a:prstGeom>
              <a:blipFill>
                <a:blip r:embed="rId2"/>
                <a:stretch>
                  <a:fillRect l="-110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322735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6048" y="276551"/>
            <a:ext cx="11953967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8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025" y="1268760"/>
                <a:ext cx="11521280" cy="50205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 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Выразите сторону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угольника через радиус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о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писанной около многоугольника окружности и радиус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в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писанной. </a:t>
                </a: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 </a:t>
                </a:r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Из формул </a:t>
                </a:r>
                <a14:m>
                  <m:oMath xmlns:m="http://schemas.openxmlformats.org/officeDocument/2006/math">
                    <m:r>
                      <a:rPr lang="ru-RU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f>
                          <m:fPr>
                            <m:ctrlPr>
                              <a:rPr lang="en-US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8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180°</m:t>
                            </m:r>
                          </m:num>
                          <m:den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𝑡𝑔</m:t>
                        </m:r>
                        <m:f>
                          <m:fPr>
                            <m:ctrlPr>
                              <a:rPr lang="en-US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18</m:t>
                            </m:r>
                            <m:r>
                              <a:rPr lang="en-US" sz="28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0°</m:t>
                            </m:r>
                          </m:num>
                          <m:den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ru-RU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олучим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что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𝑅𝑠𝑖𝑛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180°</m:t>
                        </m:r>
                      </m:num>
                      <m:den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den>
                    </m:f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b>
                    </m:sSub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𝑟𝑡𝑔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180°</m:t>
                        </m:r>
                      </m:num>
                      <m:den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>
                  <a:spcBef>
                    <a:spcPts val="600"/>
                  </a:spcBef>
                </a:pP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 частности, при </a:t>
                </a:r>
                <a:r>
                  <a:rPr lang="ru-RU" sz="28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=3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ad>
                      <m:radPr>
                        <m:degHide m:val="on"/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ad>
                      <m:radPr>
                        <m:degHide m:val="on"/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5" y="1268760"/>
                <a:ext cx="11521280" cy="5020542"/>
              </a:xfrm>
              <a:prstGeom prst="rect">
                <a:avLst/>
              </a:prstGeom>
              <a:blipFill rotWithShape="0">
                <a:blip r:embed="rId2"/>
                <a:stretch>
                  <a:fillRect l="-1058" t="-1214" b="-23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74024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6048" y="276551"/>
            <a:ext cx="11953967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8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550B82D-72C4-EE49-9A7E-D03B50416C63}"/>
              </a:ext>
            </a:extLst>
          </p:cNvPr>
          <p:cNvSpPr txBox="1"/>
          <p:nvPr/>
        </p:nvSpPr>
        <p:spPr>
          <a:xfrm>
            <a:off x="227025" y="1268760"/>
            <a:ext cx="115212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40.2.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 рисунке 2 изображены вписанные в окружность радиуса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квадрат, правильный треугольник и правильный шестиугольник. Перепишите в тетрадь данные таблицы и заполните пустые клетки. </a:t>
            </a:r>
          </a:p>
          <a:p>
            <a:pPr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3">
                <a:extLst>
                  <a:ext uri="{FF2B5EF4-FFF2-40B4-BE49-F238E27FC236}">
                    <a16:creationId xmlns:a16="http://schemas.microsoft.com/office/drawing/2014/main" xmlns="" id="{875BFCDA-4CAE-874B-BC6B-414615D5078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2401822"/>
                  </p:ext>
                </p:extLst>
              </p:nvPr>
            </p:nvGraphicFramePr>
            <p:xfrm>
              <a:off x="382289" y="2708920"/>
              <a:ext cx="4389790" cy="172819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57344">
                      <a:extLst>
                        <a:ext uri="{9D8B030D-6E8A-4147-A177-3AD203B41FA5}">
                          <a16:colId xmlns:a16="http://schemas.microsoft.com/office/drawing/2014/main" xmlns="" val="1556794481"/>
                        </a:ext>
                      </a:extLst>
                    </a:gridCol>
                    <a:gridCol w="730471">
                      <a:extLst>
                        <a:ext uri="{9D8B030D-6E8A-4147-A177-3AD203B41FA5}">
                          <a16:colId xmlns:a16="http://schemas.microsoft.com/office/drawing/2014/main" xmlns="" val="784869434"/>
                        </a:ext>
                      </a:extLst>
                    </a:gridCol>
                    <a:gridCol w="750450">
                      <a:extLst>
                        <a:ext uri="{9D8B030D-6E8A-4147-A177-3AD203B41FA5}">
                          <a16:colId xmlns:a16="http://schemas.microsoft.com/office/drawing/2014/main" xmlns="" val="406500052"/>
                        </a:ext>
                      </a:extLst>
                    </a:gridCol>
                    <a:gridCol w="900539">
                      <a:extLst>
                        <a:ext uri="{9D8B030D-6E8A-4147-A177-3AD203B41FA5}">
                          <a16:colId xmlns:a16="http://schemas.microsoft.com/office/drawing/2014/main" xmlns="" val="1128606336"/>
                        </a:ext>
                      </a:extLst>
                    </a:gridCol>
                    <a:gridCol w="750449">
                      <a:extLst>
                        <a:ext uri="{9D8B030D-6E8A-4147-A177-3AD203B41FA5}">
                          <a16:colId xmlns:a16="http://schemas.microsoft.com/office/drawing/2014/main" xmlns="" val="2614621379"/>
                        </a:ext>
                      </a:extLst>
                    </a:gridCol>
                    <a:gridCol w="900537">
                      <a:extLst>
                        <a:ext uri="{9D8B030D-6E8A-4147-A177-3AD203B41FA5}">
                          <a16:colId xmlns:a16="http://schemas.microsoft.com/office/drawing/2014/main" xmlns="" val="1598412972"/>
                        </a:ext>
                      </a:extLst>
                    </a:gridCol>
                  </a:tblGrid>
                  <a:tr h="576064">
                    <a:tc>
                      <a:txBody>
                        <a:bodyPr/>
                        <a:lstStyle/>
                        <a:p>
                          <a:pPr algn="ctr"/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𝑹</m:t>
                                </m:r>
                              </m:oMath>
                            </m:oMathPara>
                          </a14:m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oMath>
                            </m:oMathPara>
                          </a14:m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x-none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1" i="1" smtClean="0">
                                        <a:latin typeface="Cambria Math" panose="02040503050406030204" pitchFamily="18" charset="0"/>
                                      </a:rPr>
                                      <m:t>𝒂</m:t>
                                    </m:r>
                                  </m:e>
                                  <m:sub>
                                    <m:r>
                                      <a:rPr lang="en-US" sz="2400" b="1" i="1" smtClean="0"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</m:oMath>
                            </m:oMathPara>
                          </a14:m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𝑺</m:t>
                                </m:r>
                              </m:oMath>
                            </m:oMathPara>
                          </a14:m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552197368"/>
                      </a:ext>
                    </a:extLst>
                  </a:tr>
                  <a:tr h="5760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</a:t>
                          </a:r>
                          <a:endParaRPr lang="x-none" sz="240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2001772706"/>
                      </a:ext>
                    </a:extLst>
                  </a:tr>
                  <a:tr h="5760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4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x-none" sz="240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4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4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56498106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3">
                <a:extLst>
                  <a:ext uri="{FF2B5EF4-FFF2-40B4-BE49-F238E27FC236}">
                    <a16:creationId xmlns:a16="http://schemas.microsoft.com/office/drawing/2014/main" id="{875BFCDA-4CAE-874B-BC6B-414615D5078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2401822"/>
                  </p:ext>
                </p:extLst>
              </p:nvPr>
            </p:nvGraphicFramePr>
            <p:xfrm>
              <a:off x="382289" y="2708920"/>
              <a:ext cx="4389790" cy="172819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57344">
                      <a:extLst>
                        <a:ext uri="{9D8B030D-6E8A-4147-A177-3AD203B41FA5}">
                          <a16:colId xmlns:a16="http://schemas.microsoft.com/office/drawing/2014/main" val="1556794481"/>
                        </a:ext>
                      </a:extLst>
                    </a:gridCol>
                    <a:gridCol w="730471">
                      <a:extLst>
                        <a:ext uri="{9D8B030D-6E8A-4147-A177-3AD203B41FA5}">
                          <a16:colId xmlns:a16="http://schemas.microsoft.com/office/drawing/2014/main" val="784869434"/>
                        </a:ext>
                      </a:extLst>
                    </a:gridCol>
                    <a:gridCol w="750450">
                      <a:extLst>
                        <a:ext uri="{9D8B030D-6E8A-4147-A177-3AD203B41FA5}">
                          <a16:colId xmlns:a16="http://schemas.microsoft.com/office/drawing/2014/main" val="406500052"/>
                        </a:ext>
                      </a:extLst>
                    </a:gridCol>
                    <a:gridCol w="900539">
                      <a:extLst>
                        <a:ext uri="{9D8B030D-6E8A-4147-A177-3AD203B41FA5}">
                          <a16:colId xmlns:a16="http://schemas.microsoft.com/office/drawing/2014/main" val="1128606336"/>
                        </a:ext>
                      </a:extLst>
                    </a:gridCol>
                    <a:gridCol w="750449">
                      <a:extLst>
                        <a:ext uri="{9D8B030D-6E8A-4147-A177-3AD203B41FA5}">
                          <a16:colId xmlns:a16="http://schemas.microsoft.com/office/drawing/2014/main" val="2614621379"/>
                        </a:ext>
                      </a:extLst>
                    </a:gridCol>
                    <a:gridCol w="900537">
                      <a:extLst>
                        <a:ext uri="{9D8B030D-6E8A-4147-A177-3AD203B41FA5}">
                          <a16:colId xmlns:a16="http://schemas.microsoft.com/office/drawing/2014/main" val="1598412972"/>
                        </a:ext>
                      </a:extLst>
                    </a:gridCol>
                  </a:tblGrid>
                  <a:tr h="576064">
                    <a:tc>
                      <a:txBody>
                        <a:bodyPr/>
                        <a:lstStyle/>
                        <a:p>
                          <a:pPr algn="ctr"/>
                          <a:endParaRPr lang="ru-UZ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50000" t="-2174" r="-451724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147458" t="-2174" r="-344068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205634" t="-2174" r="-185915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367797" t="-2174" r="-123729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388732" t="-2174" r="-2817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52197368"/>
                      </a:ext>
                    </a:extLst>
                  </a:tr>
                  <a:tr h="5760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UZ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UZ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</a:t>
                          </a:r>
                          <a:endParaRPr lang="ru-UZ" sz="240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UZ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UZ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01772706"/>
                      </a:ext>
                    </a:extLst>
                  </a:tr>
                  <a:tr h="5760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UZ" sz="24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ru-UZ" sz="240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UZ" sz="24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UZ" sz="24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UZ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6498106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1D98D7E7-B270-8D4B-B144-A98ABEE2E0A2}"/>
                  </a:ext>
                </a:extLst>
              </p:cNvPr>
              <p:cNvSpPr txBox="1"/>
              <p:nvPr/>
            </p:nvSpPr>
            <p:spPr>
              <a:xfrm>
                <a:off x="4808540" y="2566800"/>
                <a:ext cx="3528392" cy="26651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=3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=36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=4∙6=24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x-none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D98D7E7-B270-8D4B-B144-A98ABEE2E0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8540" y="2566800"/>
                <a:ext cx="3528392" cy="2665153"/>
              </a:xfrm>
              <a:prstGeom prst="rect">
                <a:avLst/>
              </a:prstGeom>
              <a:blipFill rotWithShape="0">
                <a:blip r:embed="rId3"/>
                <a:stretch>
                  <a:fillRect l="-36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="" id="{E5EE2CF5-C626-174F-93D6-F201F450F42E}"/>
                  </a:ext>
                </a:extLst>
              </p:cNvPr>
              <p:cNvSpPr/>
              <p:nvPr/>
            </p:nvSpPr>
            <p:spPr>
              <a:xfrm>
                <a:off x="1595284" y="3363385"/>
                <a:ext cx="42351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E5EE2CF5-C626-174F-93D6-F201F450F4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5284" y="3363385"/>
                <a:ext cx="423514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id="{1D59F8EA-D8AE-8E43-AEBA-4CAB5EA15B92}"/>
                  </a:ext>
                </a:extLst>
              </p:cNvPr>
              <p:cNvSpPr/>
              <p:nvPr/>
            </p:nvSpPr>
            <p:spPr>
              <a:xfrm>
                <a:off x="650164" y="3341615"/>
                <a:ext cx="862865" cy="5052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1D59F8EA-D8AE-8E43-AEBA-4CAB5EA15B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164" y="3341615"/>
                <a:ext cx="862865" cy="505203"/>
              </a:xfrm>
              <a:prstGeom prst="rect">
                <a:avLst/>
              </a:prstGeom>
              <a:blipFill>
                <a:blip r:embed="rId5"/>
                <a:stretch>
                  <a:fillRect r="-1449" b="-2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xmlns="" id="{56169865-3671-374F-AB73-8D52B93620F7}"/>
                  </a:ext>
                </a:extLst>
              </p:cNvPr>
              <p:cNvSpPr/>
              <p:nvPr/>
            </p:nvSpPr>
            <p:spPr>
              <a:xfrm>
                <a:off x="4048815" y="3389190"/>
                <a:ext cx="59343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36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56169865-3671-374F-AB73-8D52B93620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815" y="3389190"/>
                <a:ext cx="593432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xmlns="" id="{26F544F1-EF2E-D642-914B-DB1EE7281854}"/>
                  </a:ext>
                </a:extLst>
              </p:cNvPr>
              <p:cNvSpPr/>
              <p:nvPr/>
            </p:nvSpPr>
            <p:spPr>
              <a:xfrm>
                <a:off x="3242029" y="3389190"/>
                <a:ext cx="59343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26F544F1-EF2E-D642-914B-DB1EE72818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2029" y="3389190"/>
                <a:ext cx="593432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6D7E0499-BBFA-A144-B478-3CAECF3E9000}"/>
                  </a:ext>
                </a:extLst>
              </p:cNvPr>
              <p:cNvSpPr txBox="1"/>
              <p:nvPr/>
            </p:nvSpPr>
            <p:spPr>
              <a:xfrm>
                <a:off x="7959917" y="2565261"/>
                <a:ext cx="4151784" cy="26282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⟶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803275">
                  <a:spcBef>
                    <a:spcPts val="1200"/>
                  </a:spcBef>
                  <a:tabLst>
                    <a:tab pos="630238" algn="l"/>
                  </a:tabLst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=2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803275">
                  <a:spcBef>
                    <a:spcPts val="1200"/>
                  </a:spcBef>
                  <a:tabLst>
                    <a:tab pos="630238" algn="l"/>
                  </a:tabLst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=16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803275">
                  <a:spcBef>
                    <a:spcPts val="1200"/>
                  </a:spcBef>
                  <a:tabLst>
                    <a:tab pos="630238" algn="l"/>
                  </a:tabLst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=4∙4=16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x-none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D7E0499-BBFA-A144-B478-3CAECF3E90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9917" y="2565261"/>
                <a:ext cx="4151784" cy="2628284"/>
              </a:xfrm>
              <a:prstGeom prst="rect">
                <a:avLst/>
              </a:prstGeom>
              <a:blipFill rotWithShape="0">
                <a:blip r:embed="rId8"/>
                <a:stretch>
                  <a:fillRect l="-3084" t="-9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="" id="{F8DFC1C6-DBD3-E44B-912B-E586EB9F4870}"/>
                  </a:ext>
                </a:extLst>
              </p:cNvPr>
              <p:cNvSpPr/>
              <p:nvPr/>
            </p:nvSpPr>
            <p:spPr>
              <a:xfrm>
                <a:off x="2353538" y="3951580"/>
                <a:ext cx="42351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F8DFC1C6-DBD3-E44B-912B-E586EB9F48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3538" y="3951580"/>
                <a:ext cx="423513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550BA16B-69E1-A044-8E17-8B74E830E35B}"/>
                  </a:ext>
                </a:extLst>
              </p:cNvPr>
              <p:cNvSpPr/>
              <p:nvPr/>
            </p:nvSpPr>
            <p:spPr>
              <a:xfrm>
                <a:off x="647436" y="3951581"/>
                <a:ext cx="862864" cy="5052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550BA16B-69E1-A044-8E17-8B74E830E3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436" y="3951581"/>
                <a:ext cx="862864" cy="505203"/>
              </a:xfrm>
              <a:prstGeom prst="rect">
                <a:avLst/>
              </a:prstGeom>
              <a:blipFill>
                <a:blip r:embed="rId10"/>
                <a:stretch>
                  <a:fillRect r="-1429" b="-2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74BEBEE9-0805-BB43-A950-9843CDECA23B}"/>
                  </a:ext>
                </a:extLst>
              </p:cNvPr>
              <p:cNvSpPr/>
              <p:nvPr/>
            </p:nvSpPr>
            <p:spPr>
              <a:xfrm>
                <a:off x="4011671" y="3951581"/>
                <a:ext cx="59343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74BEBEE9-0805-BB43-A950-9843CDECA2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1671" y="3951581"/>
                <a:ext cx="593431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28264A2B-E43F-FE4E-8114-F6A1B84035C6}"/>
                  </a:ext>
                </a:extLst>
              </p:cNvPr>
              <p:cNvSpPr/>
              <p:nvPr/>
            </p:nvSpPr>
            <p:spPr>
              <a:xfrm>
                <a:off x="3242029" y="3967900"/>
                <a:ext cx="59343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28264A2B-E43F-FE4E-8114-F6A1B84035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2029" y="3967900"/>
                <a:ext cx="593431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401D78C2-4B9A-0844-ADCE-76E4A930DE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22744" y="4573829"/>
            <a:ext cx="2316000" cy="189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6512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6048" y="276551"/>
            <a:ext cx="11953967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8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550B82D-72C4-EE49-9A7E-D03B50416C63}"/>
              </a:ext>
            </a:extLst>
          </p:cNvPr>
          <p:cNvSpPr txBox="1"/>
          <p:nvPr/>
        </p:nvSpPr>
        <p:spPr>
          <a:xfrm>
            <a:off x="227025" y="1268760"/>
            <a:ext cx="115212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40.2.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 рисунке 2 изображены вписанные в окружность радиуса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квадрат, правильный треугольник и правильный шестиугольник. Перепишите в тетрадь данные таблицы и заполните пустые клетки. </a:t>
            </a:r>
          </a:p>
          <a:p>
            <a:pPr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3">
                <a:extLst>
                  <a:ext uri="{FF2B5EF4-FFF2-40B4-BE49-F238E27FC236}">
                    <a16:creationId xmlns:a16="http://schemas.microsoft.com/office/drawing/2014/main" xmlns="" id="{875BFCDA-4CAE-874B-BC6B-414615D5078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02734326"/>
                  </p:ext>
                </p:extLst>
              </p:nvPr>
            </p:nvGraphicFramePr>
            <p:xfrm>
              <a:off x="327986" y="2723491"/>
              <a:ext cx="4389790" cy="121100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57344">
                      <a:extLst>
                        <a:ext uri="{9D8B030D-6E8A-4147-A177-3AD203B41FA5}">
                          <a16:colId xmlns:a16="http://schemas.microsoft.com/office/drawing/2014/main" xmlns="" val="1556794481"/>
                        </a:ext>
                      </a:extLst>
                    </a:gridCol>
                    <a:gridCol w="730471">
                      <a:extLst>
                        <a:ext uri="{9D8B030D-6E8A-4147-A177-3AD203B41FA5}">
                          <a16:colId xmlns:a16="http://schemas.microsoft.com/office/drawing/2014/main" xmlns="" val="784869434"/>
                        </a:ext>
                      </a:extLst>
                    </a:gridCol>
                    <a:gridCol w="750450">
                      <a:extLst>
                        <a:ext uri="{9D8B030D-6E8A-4147-A177-3AD203B41FA5}">
                          <a16:colId xmlns:a16="http://schemas.microsoft.com/office/drawing/2014/main" xmlns="" val="406500052"/>
                        </a:ext>
                      </a:extLst>
                    </a:gridCol>
                    <a:gridCol w="900539">
                      <a:extLst>
                        <a:ext uri="{9D8B030D-6E8A-4147-A177-3AD203B41FA5}">
                          <a16:colId xmlns:a16="http://schemas.microsoft.com/office/drawing/2014/main" xmlns="" val="1128606336"/>
                        </a:ext>
                      </a:extLst>
                    </a:gridCol>
                    <a:gridCol w="750449">
                      <a:extLst>
                        <a:ext uri="{9D8B030D-6E8A-4147-A177-3AD203B41FA5}">
                          <a16:colId xmlns:a16="http://schemas.microsoft.com/office/drawing/2014/main" xmlns="" val="2614621379"/>
                        </a:ext>
                      </a:extLst>
                    </a:gridCol>
                    <a:gridCol w="900537">
                      <a:extLst>
                        <a:ext uri="{9D8B030D-6E8A-4147-A177-3AD203B41FA5}">
                          <a16:colId xmlns:a16="http://schemas.microsoft.com/office/drawing/2014/main" xmlns="" val="1598412972"/>
                        </a:ext>
                      </a:extLst>
                    </a:gridCol>
                  </a:tblGrid>
                  <a:tr h="489485">
                    <a:tc>
                      <a:txBody>
                        <a:bodyPr/>
                        <a:lstStyle/>
                        <a:p>
                          <a:pPr algn="ctr"/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𝑹</m:t>
                                </m:r>
                              </m:oMath>
                            </m:oMathPara>
                          </a14:m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oMath>
                            </m:oMathPara>
                          </a14:m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x-none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1" i="1" smtClean="0">
                                        <a:latin typeface="Cambria Math" panose="02040503050406030204" pitchFamily="18" charset="0"/>
                                      </a:rPr>
                                      <m:t>𝒂</m:t>
                                    </m:r>
                                  </m:e>
                                  <m:sub>
                                    <m:r>
                                      <a:rPr lang="en-US" sz="2400" b="1" i="1" smtClean="0"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</m:oMath>
                            </m:oMathPara>
                          </a14:m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𝑺</m:t>
                                </m:r>
                              </m:oMath>
                            </m:oMathPara>
                          </a14:m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552197368"/>
                      </a:ext>
                    </a:extLst>
                  </a:tr>
                  <a:tr h="7215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240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40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20017727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3">
                <a:extLst>
                  <a:ext uri="{FF2B5EF4-FFF2-40B4-BE49-F238E27FC236}">
                    <a16:creationId xmlns:a16="http://schemas.microsoft.com/office/drawing/2014/main" id="{875BFCDA-4CAE-874B-BC6B-414615D5078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02734326"/>
                  </p:ext>
                </p:extLst>
              </p:nvPr>
            </p:nvGraphicFramePr>
            <p:xfrm>
              <a:off x="327986" y="2723491"/>
              <a:ext cx="4389790" cy="121100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57344">
                      <a:extLst>
                        <a:ext uri="{9D8B030D-6E8A-4147-A177-3AD203B41FA5}">
                          <a16:colId xmlns:a16="http://schemas.microsoft.com/office/drawing/2014/main" val="1556794481"/>
                        </a:ext>
                      </a:extLst>
                    </a:gridCol>
                    <a:gridCol w="730471">
                      <a:extLst>
                        <a:ext uri="{9D8B030D-6E8A-4147-A177-3AD203B41FA5}">
                          <a16:colId xmlns:a16="http://schemas.microsoft.com/office/drawing/2014/main" val="784869434"/>
                        </a:ext>
                      </a:extLst>
                    </a:gridCol>
                    <a:gridCol w="750450">
                      <a:extLst>
                        <a:ext uri="{9D8B030D-6E8A-4147-A177-3AD203B41FA5}">
                          <a16:colId xmlns:a16="http://schemas.microsoft.com/office/drawing/2014/main" val="406500052"/>
                        </a:ext>
                      </a:extLst>
                    </a:gridCol>
                    <a:gridCol w="900539">
                      <a:extLst>
                        <a:ext uri="{9D8B030D-6E8A-4147-A177-3AD203B41FA5}">
                          <a16:colId xmlns:a16="http://schemas.microsoft.com/office/drawing/2014/main" val="1128606336"/>
                        </a:ext>
                      </a:extLst>
                    </a:gridCol>
                    <a:gridCol w="750449">
                      <a:extLst>
                        <a:ext uri="{9D8B030D-6E8A-4147-A177-3AD203B41FA5}">
                          <a16:colId xmlns:a16="http://schemas.microsoft.com/office/drawing/2014/main" val="2614621379"/>
                        </a:ext>
                      </a:extLst>
                    </a:gridCol>
                    <a:gridCol w="900537">
                      <a:extLst>
                        <a:ext uri="{9D8B030D-6E8A-4147-A177-3AD203B41FA5}">
                          <a16:colId xmlns:a16="http://schemas.microsoft.com/office/drawing/2014/main" val="1598412972"/>
                        </a:ext>
                      </a:extLst>
                    </a:gridCol>
                  </a:tblGrid>
                  <a:tr h="489485">
                    <a:tc>
                      <a:txBody>
                        <a:bodyPr/>
                        <a:lstStyle/>
                        <a:p>
                          <a:pPr algn="ctr"/>
                          <a:endParaRPr lang="ru-UZ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50000" t="-2564" r="-453448" b="-1512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147458" t="-2564" r="-345763" b="-1512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205634" t="-2564" r="-187324" b="-1512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361667" t="-2564" r="-121667" b="-1512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390141" t="-2564" r="-2817" b="-15128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52197368"/>
                      </a:ext>
                    </a:extLst>
                  </a:tr>
                  <a:tr h="7215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sz="240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UZ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UZ" sz="240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UZ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UZ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0177270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1D98D7E7-B270-8D4B-B144-A98ABEE2E0A2}"/>
                  </a:ext>
                </a:extLst>
              </p:cNvPr>
              <p:cNvSpPr txBox="1"/>
              <p:nvPr/>
            </p:nvSpPr>
            <p:spPr>
              <a:xfrm>
                <a:off x="5375920" y="2676295"/>
                <a:ext cx="5976664" cy="30251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ru-RU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ru-RU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⟶</m:t>
                    </m:r>
                    <m:sSub>
                      <m:sSubPr>
                        <m:ctrlP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=1,5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27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=3∙3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=9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x-none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D98D7E7-B270-8D4B-B144-A98ABEE2E0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2676295"/>
                <a:ext cx="5976664" cy="3025124"/>
              </a:xfrm>
              <a:prstGeom prst="rect">
                <a:avLst/>
              </a:prstGeom>
              <a:blipFill rotWithShape="0">
                <a:blip r:embed="rId3"/>
                <a:stretch>
                  <a:fillRect l="-2143" t="-6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="" id="{E5EE2CF5-C626-174F-93D6-F201F450F42E}"/>
                  </a:ext>
                </a:extLst>
              </p:cNvPr>
              <p:cNvSpPr/>
              <p:nvPr/>
            </p:nvSpPr>
            <p:spPr>
              <a:xfrm>
                <a:off x="1468343" y="3377367"/>
                <a:ext cx="65594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1,5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E5EE2CF5-C626-174F-93D6-F201F450F4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8343" y="3377367"/>
                <a:ext cx="655949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xmlns="" id="{56169865-3671-374F-AB73-8D52B93620F7}"/>
                  </a:ext>
                </a:extLst>
              </p:cNvPr>
              <p:cNvSpPr/>
              <p:nvPr/>
            </p:nvSpPr>
            <p:spPr>
              <a:xfrm>
                <a:off x="3751066" y="3121973"/>
                <a:ext cx="965456" cy="8669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27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56169865-3671-374F-AB73-8D52B93620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1066" y="3121973"/>
                <a:ext cx="965456" cy="866969"/>
              </a:xfrm>
              <a:prstGeom prst="rect">
                <a:avLst/>
              </a:prstGeom>
              <a:blipFill>
                <a:blip r:embed="rId5"/>
                <a:stretch>
                  <a:fillRect b="-579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xmlns="" id="{26F544F1-EF2E-D642-914B-DB1EE7281854}"/>
                  </a:ext>
                </a:extLst>
              </p:cNvPr>
              <p:cNvSpPr/>
              <p:nvPr/>
            </p:nvSpPr>
            <p:spPr>
              <a:xfrm>
                <a:off x="3022638" y="3335642"/>
                <a:ext cx="795538" cy="5052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9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26F544F1-EF2E-D642-914B-DB1EE72818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2638" y="3335642"/>
                <a:ext cx="795538" cy="5052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67013320-6A12-284D-8338-D82C5D1027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416" y="4092267"/>
            <a:ext cx="2513293" cy="24393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="" id="{99DE3F50-BC9E-3748-BE07-E7B49E592759}"/>
                  </a:ext>
                </a:extLst>
              </p:cNvPr>
              <p:cNvSpPr/>
              <p:nvPr/>
            </p:nvSpPr>
            <p:spPr>
              <a:xfrm>
                <a:off x="2228803" y="3335642"/>
                <a:ext cx="862865" cy="5052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99DE3F50-BC9E-3748-BE07-E7B49E5927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8803" y="3335642"/>
                <a:ext cx="862865" cy="505203"/>
              </a:xfrm>
              <a:prstGeom prst="rect">
                <a:avLst/>
              </a:prstGeom>
              <a:blipFill>
                <a:blip r:embed="rId8"/>
                <a:stretch>
                  <a:fillRect r="-2899" b="-1707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622769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479376" y="332657"/>
            <a:ext cx="1130525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ru-RU" sz="36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631506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1383" y="1700808"/>
            <a:ext cx="110892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40.2 (a, 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3140968"/>
            <a:ext cx="583389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af3a7c7b3bd7ffe9e4c5b4f7d76833463b4a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4739</TotalTime>
  <Words>239</Words>
  <Application>Microsoft Office PowerPoint</Application>
  <PresentationFormat>Широкоэкранный</PresentationFormat>
  <Paragraphs>81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Закирова Ф.М</cp:lastModifiedBy>
  <cp:revision>160</cp:revision>
  <dcterms:created xsi:type="dcterms:W3CDTF">2021-01-11T18:24:28Z</dcterms:created>
  <dcterms:modified xsi:type="dcterms:W3CDTF">2021-02-15T02:25:52Z</dcterms:modified>
</cp:coreProperties>
</file>