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92" r:id="rId3"/>
    <p:sldId id="298" r:id="rId4"/>
    <p:sldId id="299" r:id="rId5"/>
    <p:sldId id="300" r:id="rId6"/>
    <p:sldId id="301" r:id="rId7"/>
    <p:sldId id="302" r:id="rId8"/>
    <p:sldId id="263" r:id="rId9"/>
  </p:sldIdLst>
  <p:sldSz cx="12192000" cy="6858000"/>
  <p:notesSz cx="6858000" cy="9144000"/>
  <p:custDataLst>
    <p:tags r:id="rId1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70"/>
    <p:restoredTop sz="94662"/>
  </p:normalViewPr>
  <p:slideViewPr>
    <p:cSldViewPr>
      <p:cViewPr varScale="1">
        <p:scale>
          <a:sx n="49" d="100"/>
          <a:sy n="49" d="100"/>
        </p:scale>
        <p:origin x="638" y="6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7FE2E-2C71-494F-8C84-BAEB7338C4C6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BEF2D1-803E-4F83-82F5-EF77F99942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226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BEF2D1-803E-4F83-82F5-EF77F999421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610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3"/>
            <a:ext cx="10363201" cy="54373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6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149684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6" y="1133195"/>
            <a:ext cx="11948965" cy="55991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41353" y="150395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6"/>
            <a:ext cx="3406669" cy="846876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6"/>
            <a:ext cx="3857667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4" y="1577340"/>
            <a:ext cx="530352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2312227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emf"/><Relationship Id="rId5" Type="http://schemas.openxmlformats.org/officeDocument/2006/relationships/image" Target="../media/image7.jpeg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8446" y="4817203"/>
            <a:ext cx="1720456" cy="1777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3605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8784300" y="482102"/>
            <a:ext cx="2405785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3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8784300" y="482102"/>
            <a:ext cx="2405785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8853312" y="655440"/>
            <a:ext cx="2405785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9 класс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797503" y="455746"/>
            <a:ext cx="6410732" cy="113876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32">
              <a:spcBef>
                <a:spcPts val="241"/>
              </a:spcBef>
              <a:defRPr/>
            </a:pPr>
            <a:r>
              <a:rPr lang="ru-RU" sz="7197" kern="0" spc="11" dirty="0">
                <a:solidFill>
                  <a:sysClr val="window" lastClr="FFFFFF"/>
                </a:solidFill>
              </a:rPr>
              <a:t>ГЕОМЕТРИЯ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9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46705" y="2748187"/>
            <a:ext cx="519243" cy="5932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0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446705" y="3429000"/>
            <a:ext cx="505435" cy="201622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11">
            <a:extLst>
              <a:ext uri="{FF2B5EF4-FFF2-40B4-BE49-F238E27FC236}">
                <a16:creationId xmlns:a16="http://schemas.microsoft.com/office/drawing/2014/main" xmlns="" id="{46A917B8-D015-E34E-A852-A214A8CF8C72}"/>
              </a:ext>
            </a:extLst>
          </p:cNvPr>
          <p:cNvSpPr/>
          <p:nvPr/>
        </p:nvSpPr>
        <p:spPr>
          <a:xfrm>
            <a:off x="588463" y="590132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73629" y="2714431"/>
            <a:ext cx="9578041" cy="2730793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/>
            <a:r>
              <a:rPr lang="ru-RU" sz="44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44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4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9189"/>
            <a:r>
              <a:rPr lang="ru-RU" sz="4400" b="1" dirty="0">
                <a:solidFill>
                  <a:srgbClr val="002060"/>
                </a:solidFill>
                <a:latin typeface="Arial"/>
                <a:cs typeface="Arial"/>
              </a:rPr>
              <a:t>ВПИСАННЫЕ В ПРАВИЛЬНЫЙ МНОГОУГОЛЬНИК И ОПИСАННЫЕ ОКОЛО НЕГО ОКРУЖНОСТИ</a:t>
            </a:r>
            <a:endParaRPr lang="en-US" sz="4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849649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681" y="260648"/>
            <a:ext cx="11953967" cy="68480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4000" b="1" dirty="0">
                <a:solidFill>
                  <a:schemeClr val="bg1"/>
                </a:solidFill>
                <a:latin typeface="Arial"/>
                <a:cs typeface="Arial"/>
              </a:rPr>
              <a:t>ПРОВЕРКА САМОСТОЯТЕЛЬНОЙ РАБОТЫ</a:t>
            </a:r>
            <a:endParaRPr lang="en-US"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227025" y="1268760"/>
                <a:ext cx="11521280" cy="60574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</a:t>
                </a:r>
                <a:r>
                  <a:rPr lang="ru-RU" sz="28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адача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38.4. </a:t>
                </a:r>
              </a:p>
              <a:p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Чему равен внешний угол правильного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-угольника? </a:t>
                </a:r>
              </a:p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а) </a:t>
                </a:r>
                <a14:m>
                  <m:oMath xmlns:m="http://schemas.openxmlformats.org/officeDocument/2006/math"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=3;б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=5;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в) 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=6;г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=10;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д) 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=12. 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2800" b="1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  <m:r>
                            <a:rPr lang="en-US" sz="2800" b="1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800" b="1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800" b="1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den>
                      </m:f>
                      <m:r>
                        <a:rPr lang="en-US" sz="2800" b="1" i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800" b="1" i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𝟏𝟖𝟎</m:t>
                      </m:r>
                      <m:r>
                        <a:rPr lang="en-US" sz="2800" b="1" i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ru-RU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а)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num>
                      <m:den>
                        <m: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∙180°</m:t>
                    </m:r>
                    <m:r>
                      <a:rPr lang="ru-RU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=60°</m:t>
                    </m:r>
                  </m:oMath>
                </a14:m>
                <a:r>
                  <a:rPr lang="ru-RU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180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°−60°=120°</m:t>
                    </m:r>
                  </m:oMath>
                </a14:m>
                <a:endParaRPr lang="ru-RU" sz="28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б)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num>
                      <m:den>
                        <m: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∙180°</m:t>
                    </m:r>
                    <m:r>
                      <a:rPr lang="ru-RU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=72°</m:t>
                    </m:r>
                  </m:oMath>
                </a14:m>
                <a:r>
                  <a:rPr lang="ru-RU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8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180</m:t>
                    </m:r>
                    <m:r>
                      <a:rPr lang="en-US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°−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72</m:t>
                    </m:r>
                    <m:r>
                      <a:rPr lang="en-US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°=1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08</m:t>
                    </m:r>
                    <m:r>
                      <a:rPr lang="en-US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endParaRPr lang="ru-RU" sz="28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в)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num>
                      <m:den>
                        <m: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∙180°</m:t>
                    </m:r>
                    <m:r>
                      <a:rPr lang="ru-RU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=120°</m:t>
                    </m:r>
                  </m:oMath>
                </a14:m>
                <a:r>
                  <a:rPr lang="ru-RU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180</m:t>
                    </m:r>
                    <m:r>
                      <a:rPr lang="en-US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°−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12</m:t>
                    </m:r>
                    <m:r>
                      <a:rPr lang="en-US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0°=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6</m:t>
                    </m:r>
                    <m:r>
                      <a:rPr lang="en-US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0°</m:t>
                    </m:r>
                  </m:oMath>
                </a14:m>
                <a:endParaRPr lang="ru-RU" sz="28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г)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num>
                      <m:den>
                        <m: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∙180°</m:t>
                    </m:r>
                    <m:r>
                      <a:rPr lang="ru-RU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=144°</m:t>
                    </m:r>
                  </m:oMath>
                </a14:m>
                <a:r>
                  <a:rPr lang="ru-RU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180</m:t>
                    </m:r>
                    <m:r>
                      <a:rPr lang="en-US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°−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144</m:t>
                    </m:r>
                    <m:r>
                      <a:rPr lang="en-US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°=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36</m:t>
                    </m:r>
                    <m:r>
                      <a:rPr lang="en-US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endParaRPr lang="ru-RU" sz="28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д)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num>
                      <m:den>
                        <m: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∙180°</m:t>
                    </m:r>
                    <m:r>
                      <a:rPr lang="ru-RU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  <m:r>
                      <a:rPr lang="ru-RU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0°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180</m:t>
                    </m:r>
                    <m:r>
                      <a:rPr lang="en-US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°−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15</m:t>
                    </m:r>
                    <m:r>
                      <a:rPr lang="en-US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0°=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en-US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0°</m:t>
                    </m:r>
                  </m:oMath>
                </a14:m>
                <a:endParaRPr lang="ru-RU" sz="28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8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025" y="1268760"/>
                <a:ext cx="11521280" cy="6057427"/>
              </a:xfrm>
              <a:prstGeom prst="rect">
                <a:avLst/>
              </a:prstGeom>
              <a:blipFill>
                <a:blip r:embed="rId2"/>
                <a:stretch>
                  <a:fillRect l="-1101" t="-104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4019123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07368" y="133900"/>
            <a:ext cx="11953967" cy="105413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3200" b="1" dirty="0">
                <a:solidFill>
                  <a:schemeClr val="bg1"/>
                </a:solidFill>
                <a:latin typeface="Arial"/>
                <a:cs typeface="Arial"/>
              </a:rPr>
              <a:t>ВПИСАННЫЕ В ПРАВИЛЬНЫЙ МНОГОУГОЛЬНИК И ОПИСАННЫЕ ОКОЛО НЕГО ОКРУЖНОСТИ</a:t>
            </a:r>
            <a:endParaRPr lang="en-US" sz="32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550B82D-72C4-EE49-9A7E-D03B50416C63}"/>
              </a:ext>
            </a:extLst>
          </p:cNvPr>
          <p:cNvSpPr txBox="1"/>
          <p:nvPr/>
        </p:nvSpPr>
        <p:spPr>
          <a:xfrm>
            <a:off x="227025" y="1268760"/>
            <a:ext cx="1152128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еорема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Около каждого правильного многоугольника можно описать окружность и в каждый правильный многоугольник можно вписать окружность. </a:t>
            </a: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Следствие. 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Центры вписанной в правильный многоугольник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описанной около него окружностей находятся в 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одной точке. 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866EC8A2-D2BB-F747-9462-9F55A907C6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773" y="3429000"/>
            <a:ext cx="3194683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71612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6048" y="276551"/>
            <a:ext cx="11953967" cy="80791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4800" b="1" dirty="0">
                <a:solidFill>
                  <a:schemeClr val="bg1"/>
                </a:solidFill>
                <a:latin typeface="Arial"/>
                <a:cs typeface="Arial"/>
              </a:rPr>
              <a:t>РЕШЕНИЕ ЗАДАЧ</a:t>
            </a:r>
            <a:endParaRPr lang="en-US"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227025" y="1268760"/>
                <a:ext cx="11521280" cy="44566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Задача. </a:t>
                </a:r>
                <a:endParaRPr lang="en-US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Bef>
                    <a:spcPts val="600"/>
                  </a:spcBef>
                </a:pPr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Докажите, что если сторона правильного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угольника равна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радиус вписанной окружности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𝑟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то площадь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многоугольника можно вычислить по формуле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𝑛𝑎𝑟</m:t>
                    </m:r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Bef>
                    <a:spcPts val="600"/>
                  </a:spcBef>
                </a:pP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Bef>
                    <a:spcPts val="600"/>
                  </a:spcBef>
                </a:pP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>
                  <a:spcBef>
                    <a:spcPts val="600"/>
                  </a:spcBef>
                </a:pP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Так как полупериметр многоугольника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𝑛𝑎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endParaRPr lang="ru-RU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Bef>
                    <a:spcPts val="600"/>
                  </a:spcBef>
                </a:pP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то из формулы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𝑝𝑟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следует формула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𝑛𝑎𝑟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025" y="1268760"/>
                <a:ext cx="11521280" cy="4456605"/>
              </a:xfrm>
              <a:prstGeom prst="rect">
                <a:avLst/>
              </a:prstGeom>
              <a:blipFill rotWithShape="0">
                <a:blip r:embed="rId2"/>
                <a:stretch>
                  <a:fillRect l="-1058" t="-1368" b="-6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5310341-3677-8A47-82C5-2DFA25284B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5554" y="3429000"/>
            <a:ext cx="2698883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44007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6048" y="276551"/>
            <a:ext cx="11953967" cy="80791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4800" b="1" dirty="0">
                <a:solidFill>
                  <a:schemeClr val="bg1"/>
                </a:solidFill>
                <a:latin typeface="Arial"/>
                <a:cs typeface="Arial"/>
              </a:rPr>
              <a:t>РЕШЕНИЕ ЗАДАЧ</a:t>
            </a:r>
            <a:endParaRPr lang="en-US"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227025" y="1268760"/>
                <a:ext cx="11521280" cy="31085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39.1.  </a:t>
                </a:r>
                <a:endParaRPr lang="en-US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Найдите радиусы вписанной в квадрат и описанной около него окружностей, если площадь квадрата равна </a:t>
                </a:r>
                <a14:m>
                  <m:oMath xmlns:m="http://schemas.openxmlformats.org/officeDocument/2006/math">
                    <m:r>
                      <a:rPr lang="ru-RU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36 </m:t>
                    </m:r>
                    <m:sSup>
                      <m:sSupPr>
                        <m:ctrlPr>
                          <a:rPr lang="ru-R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см</m:t>
                        </m:r>
                      </m:e>
                      <m:sup>
                        <m:r>
                          <a:rPr lang="ru-R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ru-RU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endParaRPr lang="ru-RU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Дано:</a:t>
                </a:r>
              </a:p>
              <a:p>
                <a14:m>
                  <m:oMath xmlns:m="http://schemas.openxmlformats.org/officeDocument/2006/math"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=36 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см</m:t>
                        </m:r>
                      </m:e>
                      <m:sup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𝑟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025" y="1268760"/>
                <a:ext cx="11521280" cy="3108543"/>
              </a:xfrm>
              <a:prstGeom prst="rect">
                <a:avLst/>
              </a:prstGeom>
              <a:blipFill>
                <a:blip r:embed="rId2"/>
                <a:stretch>
                  <a:fillRect l="-1101" t="-20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Овал 1">
            <a:extLst>
              <a:ext uri="{FF2B5EF4-FFF2-40B4-BE49-F238E27FC236}">
                <a16:creationId xmlns:a16="http://schemas.microsoft.com/office/drawing/2014/main" xmlns="" id="{04E6E7EE-6090-7C4A-B091-923926CDBD93}"/>
              </a:ext>
            </a:extLst>
          </p:cNvPr>
          <p:cNvSpPr/>
          <p:nvPr/>
        </p:nvSpPr>
        <p:spPr>
          <a:xfrm>
            <a:off x="2927648" y="3212976"/>
            <a:ext cx="1584176" cy="1512168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405EC25-3752-E24B-9FBC-F7D2873E0FA3}"/>
              </a:ext>
            </a:extLst>
          </p:cNvPr>
          <p:cNvSpPr/>
          <p:nvPr/>
        </p:nvSpPr>
        <p:spPr>
          <a:xfrm>
            <a:off x="2927648" y="3212976"/>
            <a:ext cx="1584176" cy="1512168"/>
          </a:xfrm>
          <a:prstGeom prst="rect">
            <a:avLst/>
          </a:pr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37CFE40E-E1FE-4B4D-97F8-2D257C4B9EC2}"/>
              </a:ext>
            </a:extLst>
          </p:cNvPr>
          <p:cNvSpPr/>
          <p:nvPr/>
        </p:nvSpPr>
        <p:spPr>
          <a:xfrm>
            <a:off x="3143672" y="3429000"/>
            <a:ext cx="1116124" cy="1066691"/>
          </a:xfrm>
          <a:prstGeom prst="rect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0149B89C-8057-C146-A0A1-ABC3DBC8ACB8}"/>
              </a:ext>
            </a:extLst>
          </p:cNvPr>
          <p:cNvCxnSpPr/>
          <p:nvPr/>
        </p:nvCxnSpPr>
        <p:spPr>
          <a:xfrm flipH="1">
            <a:off x="3719736" y="3212976"/>
            <a:ext cx="792088" cy="749369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6D1ACA25-7521-A64C-87FF-3EAFEDDA1F62}"/>
              </a:ext>
            </a:extLst>
          </p:cNvPr>
          <p:cNvCxnSpPr>
            <a:cxnSpLocks/>
          </p:cNvCxnSpPr>
          <p:nvPr/>
        </p:nvCxnSpPr>
        <p:spPr>
          <a:xfrm>
            <a:off x="3143672" y="3429000"/>
            <a:ext cx="576064" cy="54006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xmlns="" id="{C6D4339A-8EAA-F848-9FAF-264B37FD4F86}"/>
                  </a:ext>
                </a:extLst>
              </p:cNvPr>
              <p:cNvSpPr/>
              <p:nvPr/>
            </p:nvSpPr>
            <p:spPr>
              <a:xfrm>
                <a:off x="3321024" y="3298957"/>
                <a:ext cx="44582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𝑟</m:t>
                      </m:r>
                    </m:oMath>
                  </m:oMathPara>
                </a14:m>
                <a:endParaRPr lang="x-none" sz="2800" dirty="0"/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C6D4339A-8EAA-F848-9FAF-264B37FD4F8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1024" y="3298957"/>
                <a:ext cx="445828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xmlns="" id="{FDD90EA2-BBA2-FD4F-9CDA-0556FF934014}"/>
                  </a:ext>
                </a:extLst>
              </p:cNvPr>
              <p:cNvSpPr/>
              <p:nvPr/>
            </p:nvSpPr>
            <p:spPr>
              <a:xfrm>
                <a:off x="3864529" y="3553852"/>
                <a:ext cx="50616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x-none" sz="2800" dirty="0"/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FDD90EA2-BBA2-FD4F-9CDA-0556FF93401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4529" y="3553852"/>
                <a:ext cx="506164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051D36FA-B495-544B-BAF8-2DF8CB9C357F}"/>
                  </a:ext>
                </a:extLst>
              </p:cNvPr>
              <p:cNvSpPr txBox="1"/>
              <p:nvPr/>
            </p:nvSpPr>
            <p:spPr>
              <a:xfrm>
                <a:off x="5322901" y="2794710"/>
                <a:ext cx="3335272" cy="44392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</a:t>
                </a:r>
                <a:r>
                  <a:rPr lang="ru-RU" sz="24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ешение</a:t>
                </a: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∙4∙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𝑎𝑟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𝑎𝑟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⟶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𝑟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num>
                      <m:den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⟶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</m:rad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𝑟</m:t>
                    </m:r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num>
                      <m:den>
                        <m:r>
                          <a:rPr 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ad>
                          <m:radPr>
                            <m:degHide m:val="on"/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𝑆</m:t>
                            </m:r>
                          </m:e>
                        </m:rad>
                      </m:den>
                    </m:f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𝑆</m:t>
                            </m:r>
                          </m:e>
                        </m:rad>
                      </m:num>
                      <m:den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𝑟</m:t>
                    </m:r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36</m:t>
                            </m:r>
                          </m:e>
                        </m:rad>
                      </m:num>
                      <m:den>
                        <m:r>
                          <a:rPr 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𝑆</m:t>
                            </m:r>
                          </m:e>
                        </m:rad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∙36</m:t>
                            </m:r>
                          </m:e>
                        </m:rad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</m:t>
                    </m:r>
                    <m:rad>
                      <m:radPr>
                        <m:degHide m:val="on"/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x-none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51D36FA-B495-544B-BAF8-2DF8CB9C35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2901" y="2794710"/>
                <a:ext cx="3335272" cy="4439292"/>
              </a:xfrm>
              <a:prstGeom prst="rect">
                <a:avLst/>
              </a:prstGeom>
              <a:blipFill>
                <a:blip r:embed="rId5"/>
                <a:stretch>
                  <a:fillRect l="-3042" t="-85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425792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6048" y="276551"/>
            <a:ext cx="11953967" cy="80791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4800" b="1" dirty="0">
                <a:solidFill>
                  <a:schemeClr val="bg1"/>
                </a:solidFill>
                <a:latin typeface="Arial"/>
                <a:cs typeface="Arial"/>
              </a:rPr>
              <a:t>РЕШЕНИЕ ЗАДАЧ</a:t>
            </a:r>
            <a:endParaRPr lang="en-US"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227025" y="1268760"/>
                <a:ext cx="1152128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Задача.  </a:t>
                </a:r>
                <a:endParaRPr lang="en-US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alt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Найти величину каждого угла для пятиугольника </a:t>
                </a:r>
                <a14:m>
                  <m:oMath xmlns:m="http://schemas.openxmlformats.org/officeDocument/2006/math">
                    <m:r>
                      <a:rPr lang="en-US" altLang="ru-RU" sz="28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𝐴𝐵𝐶𝐷𝐸</m:t>
                    </m:r>
                    <m:r>
                      <a:rPr lang="ru-RU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endParaRPr lang="ru-RU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025" y="1268760"/>
                <a:ext cx="11521280" cy="1384995"/>
              </a:xfrm>
              <a:prstGeom prst="rect">
                <a:avLst/>
              </a:prstGeom>
              <a:blipFill>
                <a:blip r:embed="rId2"/>
                <a:stretch>
                  <a:fillRect l="-1101" t="-454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30">
            <a:extLst>
              <a:ext uri="{FF2B5EF4-FFF2-40B4-BE49-F238E27FC236}">
                <a16:creationId xmlns:a16="http://schemas.microsoft.com/office/drawing/2014/main" xmlns="" id="{AB885584-85D3-6B45-9A5B-BB342F5BD0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84" y="2996952"/>
            <a:ext cx="2981307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Object 35" descr="&#10;">
            <a:extLst>
              <a:ext uri="{FF2B5EF4-FFF2-40B4-BE49-F238E27FC236}">
                <a16:creationId xmlns:a16="http://schemas.microsoft.com/office/drawing/2014/main" xmlns="" id="{DA752D1B-FD05-6943-B634-048D9E307E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1277" y="2639485"/>
            <a:ext cx="3152775" cy="1274762"/>
          </a:xfrm>
          <a:prstGeom prst="rect">
            <a:avLst/>
          </a:prstGeom>
          <a:blipFill dpi="0" rotWithShape="1">
            <a:blip r:embed="rId5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" name="Object 37" descr="Папирус">
            <a:extLst>
              <a:ext uri="{FF2B5EF4-FFF2-40B4-BE49-F238E27FC236}">
                <a16:creationId xmlns:a16="http://schemas.microsoft.com/office/drawing/2014/main" xmlns="" id="{66D8BDBD-24F0-4943-B6F7-1D9976E1CF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581" y="4685690"/>
            <a:ext cx="4324350" cy="1198563"/>
          </a:xfrm>
          <a:prstGeom prst="rect">
            <a:avLst/>
          </a:prstGeom>
          <a:blipFill dpi="0" rotWithShape="1">
            <a:blip r:embed="rId5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972259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6048" y="276551"/>
            <a:ext cx="11953967" cy="80791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4800" b="1" dirty="0">
                <a:solidFill>
                  <a:schemeClr val="bg1"/>
                </a:solidFill>
                <a:latin typeface="Arial"/>
                <a:cs typeface="Arial"/>
              </a:rPr>
              <a:t>РЕШЕНИЕ ЗАДАЧ</a:t>
            </a:r>
            <a:endParaRPr lang="en-US"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550B82D-72C4-EE49-9A7E-D03B50416C63}"/>
              </a:ext>
            </a:extLst>
          </p:cNvPr>
          <p:cNvSpPr txBox="1"/>
          <p:nvPr/>
        </p:nvSpPr>
        <p:spPr>
          <a:xfrm>
            <a:off x="227025" y="1268760"/>
            <a:ext cx="115212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Задача.  </a:t>
            </a:r>
            <a:endParaRPr lang="en-US" sz="28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Докажите, что треугольник, две высоты которого, проведённые к боковым сторонам, равны, является равнобедренным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17">
            <a:extLst>
              <a:ext uri="{FF2B5EF4-FFF2-40B4-BE49-F238E27FC236}">
                <a16:creationId xmlns:a16="http://schemas.microsoft.com/office/drawing/2014/main" xmlns="" id="{98111276-88F3-4343-9668-9F0A1C2FD9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3212976"/>
            <a:ext cx="2390775" cy="276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id="{34BD10CD-0A90-214C-A951-D28A3F71C6DF}"/>
                  </a:ext>
                </a:extLst>
              </p:cNvPr>
              <p:cNvSpPr txBox="1"/>
              <p:nvPr/>
            </p:nvSpPr>
            <p:spPr>
              <a:xfrm>
                <a:off x="4001825" y="2509567"/>
                <a:ext cx="7714741" cy="44319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x-none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r>
                  <a:rPr lang="ru-RU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Рассмотрим треугольники </a:t>
                </a:r>
                <a14:m>
                  <m:oMath xmlns:m="http://schemas.openxmlformats.org/officeDocument/2006/math">
                    <m:r>
                      <a:rPr lang="en-US" alt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𝐴𝑀𝐶</m:t>
                    </m:r>
                    <m:r>
                      <a:rPr lang="en-US" alt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и </m:t>
                    </m:r>
                    <m:r>
                      <a:rPr lang="en-US" alt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𝐶𝑇</m:t>
                    </m:r>
                    <m:r>
                      <a:rPr lang="ru-RU" alt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А:</m:t>
                    </m:r>
                    <m:r>
                      <a:rPr lang="en-US" alt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ru-RU" alt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:r>
                  <a:rPr lang="ru-RU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Треугольники прямоугольные, т.к. </a:t>
                </a:r>
                <a14:m>
                  <m:oMath xmlns:m="http://schemas.openxmlformats.org/officeDocument/2006/math">
                    <m:r>
                      <a:rPr lang="en-US" alt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𝐴𝑇</m:t>
                    </m:r>
                    <m:r>
                      <a:rPr lang="ru-RU" alt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и </m:t>
                    </m:r>
                    <m:r>
                      <a:rPr lang="en-US" alt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𝐶𝑀</m:t>
                    </m:r>
                    <m:r>
                      <a:rPr lang="ru-RU" alt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высоты</a:t>
                </a:r>
              </a:p>
              <a:p>
                <a:r>
                  <a:rPr lang="ru-RU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треугольника </a:t>
                </a:r>
                <a14:m>
                  <m:oMath xmlns:m="http://schemas.openxmlformats.org/officeDocument/2006/math">
                    <m:r>
                      <a:rPr lang="en-US" alt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ru-RU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- по условию; </a:t>
                </a:r>
              </a:p>
              <a:p>
                <a:r>
                  <a:rPr lang="ru-RU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2)</a:t>
                </a:r>
                <a14:m>
                  <m:oMath xmlns:m="http://schemas.openxmlformats.org/officeDocument/2006/math">
                    <m:r>
                      <a:rPr lang="en-US" alt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</m:oMath>
                </a14:m>
                <a:r>
                  <a:rPr lang="en-US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:r>
                  <a:rPr lang="ru-RU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общая гипотенуза; </a:t>
                </a:r>
              </a:p>
              <a:p>
                <a:r>
                  <a:rPr lang="ru-RU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r>
                      <a:rPr lang="en-US" alt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𝐴𝑇</m:t>
                    </m:r>
                    <m:r>
                      <a:rPr lang="en-US" alt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alt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𝐶𝑀</m:t>
                    </m:r>
                    <m:r>
                      <a:rPr lang="en-US" alt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ru-RU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 условию; </a:t>
                </a:r>
              </a:p>
              <a:p>
                <a:r>
                  <a:rPr lang="ru-RU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4) Треугольники </a:t>
                </a:r>
                <a14:m>
                  <m:oMath xmlns:m="http://schemas.openxmlformats.org/officeDocument/2006/math">
                    <m:r>
                      <a:rPr lang="en-US" alt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𝐴𝑀𝐶</m:t>
                    </m:r>
                    <m:r>
                      <a:rPr lang="en-US" alt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и </m:t>
                    </m:r>
                    <m:r>
                      <a:rPr lang="en-US" alt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𝐶𝑇𝐴</m:t>
                    </m:r>
                    <m:r>
                      <a:rPr lang="en-US" alt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равны </a:t>
                </a:r>
              </a:p>
              <a:p>
                <a:r>
                  <a:rPr lang="ru-RU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 гипотенузе (</a:t>
                </a:r>
                <a14:m>
                  <m:oMath xmlns:m="http://schemas.openxmlformats.org/officeDocument/2006/math">
                    <m:r>
                      <a:rPr lang="ru-RU" alt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АС)</m:t>
                    </m:r>
                  </m:oMath>
                </a14:m>
                <a:r>
                  <a:rPr lang="ru-RU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катету (</a:t>
                </a:r>
                <a14:m>
                  <m:oMath xmlns:m="http://schemas.openxmlformats.org/officeDocument/2006/math">
                    <m:r>
                      <a:rPr lang="ru-RU" alt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АТ=СМ</m:t>
                    </m:r>
                  </m:oMath>
                </a14:m>
                <a:r>
                  <a:rPr lang="ru-RU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). </a:t>
                </a:r>
              </a:p>
              <a:p>
                <a:r>
                  <a:rPr lang="ru-RU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5) Треугольник </a:t>
                </a:r>
                <a14:m>
                  <m:oMath xmlns:m="http://schemas.openxmlformats.org/officeDocument/2006/math">
                    <m:r>
                      <a:rPr lang="en-US" alt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ru-RU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– равнобедренный</a:t>
                </a:r>
              </a:p>
              <a:p>
                <a:r>
                  <a:rPr lang="ru-RU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(по признаку равнобедренного треугольника), </a:t>
                </a:r>
              </a:p>
              <a:p>
                <a:r>
                  <a:rPr lang="ru-RU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что и требовалось доказать. </a:t>
                </a:r>
                <a:endParaRPr lang="ru-RU" altLang="ru-RU" sz="2400" u="sng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x-none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4BD10CD-0A90-214C-A951-D28A3F71C6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1825" y="2509567"/>
                <a:ext cx="7714741" cy="4431983"/>
              </a:xfrm>
              <a:prstGeom prst="rect">
                <a:avLst/>
              </a:prstGeom>
              <a:blipFill>
                <a:blip r:embed="rId3"/>
                <a:stretch>
                  <a:fillRect l="-1149" t="-1143" r="-32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322735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479376" y="332657"/>
            <a:ext cx="11305256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378"/>
            <a:r>
              <a:rPr lang="ru-RU" sz="36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631506" y="1700808"/>
            <a:ext cx="8979617" cy="1067326"/>
          </a:xfrm>
          <a:prstGeom prst="rect">
            <a:avLst/>
          </a:prstGeom>
        </p:spPr>
        <p:txBody>
          <a:bodyPr vert="horz" lIns="81643" tIns="40822" rIns="81643" bIns="40822" rtlCol="0">
            <a:normAutofit/>
          </a:bodyPr>
          <a:lstStyle/>
          <a:p>
            <a:pPr marL="0" indent="0">
              <a:buNone/>
            </a:pPr>
            <a:r>
              <a:rPr lang="en-US" b="1" dirty="0"/>
              <a:t> </a:t>
            </a:r>
            <a:r>
              <a:rPr lang="en-US" b="1" i="1" dirty="0"/>
              <a:t> </a:t>
            </a:r>
            <a:r>
              <a:rPr lang="en-US" b="1" dirty="0"/>
              <a:t> </a:t>
            </a:r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51383" y="1700808"/>
            <a:ext cx="1108923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Решить</a:t>
            </a:r>
            <a:r>
              <a:rPr lang="ru-RU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3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9.2</a:t>
            </a:r>
            <a:r>
              <a:rPr lang="ru-RU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39.3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Стр.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111</a:t>
            </a:r>
          </a:p>
        </p:txBody>
      </p:sp>
      <p:pic>
        <p:nvPicPr>
          <p:cNvPr id="8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664" y="3140968"/>
            <a:ext cx="5833894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708862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6c54d7e14e39bffd7dad6d98bc48765d7dfda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4639</TotalTime>
  <Words>290</Words>
  <Application>Microsoft Office PowerPoint</Application>
  <PresentationFormat>Широкоэкранный</PresentationFormat>
  <Paragraphs>67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dell</dc:creator>
  <cp:lastModifiedBy>Закирова Ф.М</cp:lastModifiedBy>
  <cp:revision>151</cp:revision>
  <dcterms:created xsi:type="dcterms:W3CDTF">2021-01-11T18:24:28Z</dcterms:created>
  <dcterms:modified xsi:type="dcterms:W3CDTF">2021-02-15T02:26:00Z</dcterms:modified>
</cp:coreProperties>
</file>