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2" r:id="rId3"/>
    <p:sldId id="298" r:id="rId4"/>
    <p:sldId id="299" r:id="rId5"/>
    <p:sldId id="300" r:id="rId6"/>
    <p:sldId id="301" r:id="rId7"/>
    <p:sldId id="302" r:id="rId8"/>
    <p:sldId id="263" r:id="rId9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62"/>
  </p:normalViewPr>
  <p:slideViewPr>
    <p:cSldViewPr>
      <p:cViewPr varScale="1">
        <p:scale>
          <a:sx n="49" d="100"/>
          <a:sy n="49" d="100"/>
        </p:scale>
        <p:origin x="638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F2D1-803E-4F83-82F5-EF77F9994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1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46" y="4817203"/>
            <a:ext cx="1720456" cy="177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8853312" y="655440"/>
            <a:ext cx="2405785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 класс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ru-RU" sz="7197" kern="0" spc="11" dirty="0">
                <a:solidFill>
                  <a:sysClr val="window" lastClr="FFFFFF"/>
                </a:solidFill>
              </a:rPr>
              <a:t>ГЕОМЕТРИЯ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46705" y="2748187"/>
            <a:ext cx="519243" cy="5932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46705" y="3429000"/>
            <a:ext cx="505435" cy="20162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xmlns="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73629" y="2714431"/>
            <a:ext cx="9578041" cy="2730793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44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4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ru-RU" sz="4400" b="1" dirty="0">
                <a:solidFill>
                  <a:srgbClr val="002060"/>
                </a:solidFill>
                <a:latin typeface="Arial"/>
                <a:cs typeface="Arial"/>
              </a:rPr>
              <a:t>ВПИСАННЫЕ В ПРАВИЛЬНЫЙ МНОГОУГОЛЬНИК И ОПИСАННЫЕ ОКОЛО НЕГО ОКРУЖНОСТИ</a:t>
            </a:r>
            <a:endParaRPr lang="en-US" sz="4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1" y="260648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ПРОВЕРКА САМОСТОЯТЕЛЬНОЙ РАБОТЫ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6057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ru-RU" sz="28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адача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38.4. </a:t>
                </a: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Чему равен внешний угол правильного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-угольника? 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=3;б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=5;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в)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=6;г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=10;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д)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=12. 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den>
                      </m:f>
                      <m:r>
                        <a:rPr lang="en-US" sz="28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8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28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∙180°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ru-RU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°−60°=120°</m:t>
                    </m:r>
                  </m:oMath>
                </a14:m>
                <a:endParaRPr lang="ru-RU" sz="2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∙180°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=72°</m:t>
                    </m:r>
                  </m:oMath>
                </a14:m>
                <a:r>
                  <a:rPr lang="ru-RU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72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08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2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∙180°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=120°</m:t>
                    </m:r>
                  </m:oMath>
                </a14:m>
                <a:r>
                  <a:rPr lang="ru-RU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0°=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0°</m:t>
                    </m:r>
                  </m:oMath>
                </a14:m>
                <a:endParaRPr lang="ru-RU" sz="2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∙180°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=144°</m:t>
                    </m:r>
                  </m:oMath>
                </a14:m>
                <a:r>
                  <a:rPr lang="ru-RU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2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д)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∙180°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0°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15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0°=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0°</m:t>
                    </m:r>
                  </m:oMath>
                </a14:m>
                <a:endParaRPr lang="ru-RU" sz="2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6057427"/>
              </a:xfrm>
              <a:prstGeom prst="rect">
                <a:avLst/>
              </a:prstGeom>
              <a:blipFill>
                <a:blip r:embed="rId2"/>
                <a:stretch>
                  <a:fillRect l="-1101" t="-10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1912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7368" y="133900"/>
            <a:ext cx="11953967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  <a:t>ВПИСАННЫЕ В ПРАВИЛЬНЫЙ МНОГОУГОЛЬНИК И ОПИСАННЫЕ ОКОЛО НЕГО ОКРУЖНОСТИ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50B82D-72C4-EE49-9A7E-D03B50416C63}"/>
              </a:ext>
            </a:extLst>
          </p:cNvPr>
          <p:cNvSpPr txBox="1"/>
          <p:nvPr/>
        </p:nvSpPr>
        <p:spPr>
          <a:xfrm>
            <a:off x="227025" y="1268760"/>
            <a:ext cx="11521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еорема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каждого правильного многоугольника можно описать окружность и в каждый правильный многоугольник можно вписать окружность. 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Следствие.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Центры вписанной в правильный многоугольник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описанной около него окружностей находятся в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одной точке.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66EC8A2-D2BB-F747-9462-9F55A907C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773" y="3429000"/>
            <a:ext cx="319468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161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048" y="276551"/>
            <a:ext cx="11953967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8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445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 </a:t>
                </a:r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Докажите, что если сторона правильного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угольника равна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радиус вписанной окружности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то площадь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многоугольника можно вычислить по формуле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𝑛𝑎𝑟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Так как полупериметр многоугольника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 из формулы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𝑝𝑟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следует формула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𝑛𝑎𝑟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4456605"/>
              </a:xfrm>
              <a:prstGeom prst="rect">
                <a:avLst/>
              </a:prstGeom>
              <a:blipFill rotWithShape="0">
                <a:blip r:embed="rId2"/>
                <a:stretch>
                  <a:fillRect l="-1058" t="-1368" b="-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5310341-3677-8A47-82C5-2DFA25284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554" y="3429000"/>
            <a:ext cx="269888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400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048" y="276551"/>
            <a:ext cx="11953967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8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39.1.  </a:t>
                </a:r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радиусы вписанной в квадрат и описанной около него окружностей, если площадь квадрата равна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36 </m:t>
                    </m:r>
                    <m:sSup>
                      <m:sSupPr>
                        <m:ctrlP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=36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3108543"/>
              </a:xfrm>
              <a:prstGeom prst="rect">
                <a:avLst/>
              </a:prstGeom>
              <a:blipFill>
                <a:blip r:embed="rId2"/>
                <a:stretch>
                  <a:fillRect l="-1101" t="-20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04E6E7EE-6090-7C4A-B091-923926CDBD93}"/>
              </a:ext>
            </a:extLst>
          </p:cNvPr>
          <p:cNvSpPr/>
          <p:nvPr/>
        </p:nvSpPr>
        <p:spPr>
          <a:xfrm>
            <a:off x="2927648" y="3212976"/>
            <a:ext cx="1584176" cy="151216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405EC25-3752-E24B-9FBC-F7D2873E0FA3}"/>
              </a:ext>
            </a:extLst>
          </p:cNvPr>
          <p:cNvSpPr/>
          <p:nvPr/>
        </p:nvSpPr>
        <p:spPr>
          <a:xfrm>
            <a:off x="2927648" y="3212976"/>
            <a:ext cx="1584176" cy="151216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7CFE40E-E1FE-4B4D-97F8-2D257C4B9EC2}"/>
              </a:ext>
            </a:extLst>
          </p:cNvPr>
          <p:cNvSpPr/>
          <p:nvPr/>
        </p:nvSpPr>
        <p:spPr>
          <a:xfrm>
            <a:off x="3143672" y="3429000"/>
            <a:ext cx="1116124" cy="106669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0149B89C-8057-C146-A0A1-ABC3DBC8ACB8}"/>
              </a:ext>
            </a:extLst>
          </p:cNvPr>
          <p:cNvCxnSpPr/>
          <p:nvPr/>
        </p:nvCxnSpPr>
        <p:spPr>
          <a:xfrm flipH="1">
            <a:off x="3719736" y="3212976"/>
            <a:ext cx="792088" cy="74936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D1ACA25-7521-A64C-87FF-3EAFEDDA1F62}"/>
              </a:ext>
            </a:extLst>
          </p:cNvPr>
          <p:cNvCxnSpPr>
            <a:cxnSpLocks/>
          </p:cNvCxnSpPr>
          <p:nvPr/>
        </p:nvCxnSpPr>
        <p:spPr>
          <a:xfrm>
            <a:off x="3143672" y="3429000"/>
            <a:ext cx="576064" cy="54006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C6D4339A-8EAA-F848-9FAF-264B37FD4F86}"/>
                  </a:ext>
                </a:extLst>
              </p:cNvPr>
              <p:cNvSpPr/>
              <p:nvPr/>
            </p:nvSpPr>
            <p:spPr>
              <a:xfrm>
                <a:off x="3321024" y="3298957"/>
                <a:ext cx="4458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6D4339A-8EAA-F848-9FAF-264B37FD4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024" y="3298957"/>
                <a:ext cx="44582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FDD90EA2-BBA2-FD4F-9CDA-0556FF934014}"/>
                  </a:ext>
                </a:extLst>
              </p:cNvPr>
              <p:cNvSpPr/>
              <p:nvPr/>
            </p:nvSpPr>
            <p:spPr>
              <a:xfrm>
                <a:off x="3864529" y="3553852"/>
                <a:ext cx="5061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DD90EA2-BBA2-FD4F-9CDA-0556FF934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529" y="3553852"/>
                <a:ext cx="50616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51D36FA-B495-544B-BAF8-2DF8CB9C357F}"/>
                  </a:ext>
                </a:extLst>
              </p:cNvPr>
              <p:cNvSpPr txBox="1"/>
              <p:nvPr/>
            </p:nvSpPr>
            <p:spPr>
              <a:xfrm>
                <a:off x="5322901" y="2794710"/>
                <a:ext cx="3335272" cy="4439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24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ешение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∙4∙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𝑎𝑟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𝑎𝑟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</m:rad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</m:rad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36</m:t>
                            </m:r>
                          </m:e>
                        </m:rad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∙36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x-none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1D36FA-B495-544B-BAF8-2DF8CB9C3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01" y="2794710"/>
                <a:ext cx="3335272" cy="4439292"/>
              </a:xfrm>
              <a:prstGeom prst="rect">
                <a:avLst/>
              </a:prstGeom>
              <a:blipFill>
                <a:blip r:embed="rId5"/>
                <a:stretch>
                  <a:fillRect l="-3042" t="-85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2579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048" y="276551"/>
            <a:ext cx="11953967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8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  </a:t>
                </a:r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Найти величину каждого угла для пятиугольника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𝐴𝐵𝐶𝐷𝐸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1384995"/>
              </a:xfrm>
              <a:prstGeom prst="rect">
                <a:avLst/>
              </a:prstGeom>
              <a:blipFill>
                <a:blip r:embed="rId2"/>
                <a:stretch>
                  <a:fillRect l="-1101" t="-454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0">
            <a:extLst>
              <a:ext uri="{FF2B5EF4-FFF2-40B4-BE49-F238E27FC236}">
                <a16:creationId xmlns:a16="http://schemas.microsoft.com/office/drawing/2014/main" xmlns="" id="{AB885584-85D3-6B45-9A5B-BB342F5BD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996952"/>
            <a:ext cx="298130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ject 35" descr="&#10;">
            <a:extLst>
              <a:ext uri="{FF2B5EF4-FFF2-40B4-BE49-F238E27FC236}">
                <a16:creationId xmlns:a16="http://schemas.microsoft.com/office/drawing/2014/main" xmlns="" id="{DA752D1B-FD05-6943-B634-048D9E307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77" y="2639485"/>
            <a:ext cx="3152775" cy="1274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Object 37" descr="Папирус">
            <a:extLst>
              <a:ext uri="{FF2B5EF4-FFF2-40B4-BE49-F238E27FC236}">
                <a16:creationId xmlns:a16="http://schemas.microsoft.com/office/drawing/2014/main" xmlns="" id="{66D8BDBD-24F0-4943-B6F7-1D9976E1C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81" y="4685690"/>
            <a:ext cx="4324350" cy="119856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7225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048" y="276551"/>
            <a:ext cx="11953967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8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50B82D-72C4-EE49-9A7E-D03B50416C63}"/>
              </a:ext>
            </a:extLst>
          </p:cNvPr>
          <p:cNvSpPr txBox="1"/>
          <p:nvPr/>
        </p:nvSpPr>
        <p:spPr>
          <a:xfrm>
            <a:off x="227025" y="1268760"/>
            <a:ext cx="11521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Задача.  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Докажите, что треугольник, две высоты которого, проведённые к боковым сторонам, равны, является равнобедренным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xmlns="" id="{98111276-88F3-4343-9668-9F0A1C2F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212976"/>
            <a:ext cx="23907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34BD10CD-0A90-214C-A951-D28A3F71C6DF}"/>
                  </a:ext>
                </a:extLst>
              </p:cNvPr>
              <p:cNvSpPr txBox="1"/>
              <p:nvPr/>
            </p:nvSpPr>
            <p:spPr>
              <a:xfrm>
                <a:off x="4001825" y="2509567"/>
                <a:ext cx="7714741" cy="4431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Рассмотрим треугольники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𝐴𝑀𝐶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 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𝐶𝑇</m:t>
                    </m:r>
                    <m:r>
                      <a:rPr lang="ru-RU" alt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А: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ru-RU" alt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Треугольники прямоугольные, т.к.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𝐴𝑇</m:t>
                    </m:r>
                    <m:r>
                      <a:rPr lang="ru-RU" alt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 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𝐶𝑀</m:t>
                    </m:r>
                    <m:r>
                      <a:rPr lang="ru-RU" alt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высоты</a:t>
                </a:r>
              </a:p>
              <a:p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треугольника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- по условию; </a:t>
                </a:r>
              </a:p>
              <a:p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общая гипотенуза; </a:t>
                </a:r>
              </a:p>
              <a:p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𝐴𝑇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𝐶𝑀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условию; </a:t>
                </a:r>
              </a:p>
              <a:p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4) Треугольники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𝐴𝑀𝐶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 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𝐶𝑇𝐴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равны </a:t>
                </a:r>
              </a:p>
              <a:p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гипотенузе (</a:t>
                </a:r>
                <a14:m>
                  <m:oMath xmlns:m="http://schemas.openxmlformats.org/officeDocument/2006/math">
                    <m:r>
                      <a:rPr lang="ru-RU" alt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АС)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катету (</a:t>
                </a:r>
                <a14:m>
                  <m:oMath xmlns:m="http://schemas.openxmlformats.org/officeDocument/2006/math">
                    <m:r>
                      <a:rPr lang="ru-RU" alt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АТ=СМ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</a:p>
              <a:p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5) Треугольник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равнобедренный</a:t>
                </a:r>
              </a:p>
              <a:p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(по признаку равнобедренного треугольника), </a:t>
                </a:r>
              </a:p>
              <a:p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что и требовалось доказать. </a:t>
                </a:r>
                <a:endParaRPr lang="ru-RU" altLang="ru-RU" sz="24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x-none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BD10CD-0A90-214C-A951-D28A3F71C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825" y="2509567"/>
                <a:ext cx="7714741" cy="4431983"/>
              </a:xfrm>
              <a:prstGeom prst="rect">
                <a:avLst/>
              </a:prstGeom>
              <a:blipFill>
                <a:blip r:embed="rId3"/>
                <a:stretch>
                  <a:fillRect l="-1149" t="-1143" r="-32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2273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479376" y="332657"/>
            <a:ext cx="113052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ru-RU" sz="36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1383" y="1700808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3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39.3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Стр.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</a:p>
        </p:txBody>
      </p:sp>
      <p:pic>
        <p:nvPicPr>
          <p:cNvPr id="8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140968"/>
            <a:ext cx="58338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6c54d7e14e39bffd7dad6d98bc48765d7dfd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4639</TotalTime>
  <Words>290</Words>
  <Application>Microsoft Office PowerPoint</Application>
  <PresentationFormat>Широкоэкранный</PresentationFormat>
  <Paragraphs>67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Закирова Ф.М</cp:lastModifiedBy>
  <cp:revision>151</cp:revision>
  <dcterms:created xsi:type="dcterms:W3CDTF">2021-01-11T18:24:28Z</dcterms:created>
  <dcterms:modified xsi:type="dcterms:W3CDTF">2021-02-15T02:26:00Z</dcterms:modified>
</cp:coreProperties>
</file>