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90" r:id="rId4"/>
    <p:sldId id="291" r:id="rId5"/>
    <p:sldId id="292" r:id="rId6"/>
    <p:sldId id="293" r:id="rId7"/>
    <p:sldId id="295" r:id="rId8"/>
    <p:sldId id="294" r:id="rId9"/>
    <p:sldId id="263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35" y="2921199"/>
            <a:ext cx="3230946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7548" y="2879535"/>
            <a:ext cx="519243" cy="780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6705" y="3927966"/>
            <a:ext cx="505435" cy="151725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78712" y="2813495"/>
            <a:ext cx="9578041" cy="279234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6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6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ОПИСАННЫЙ МНОГОУГОЛЬНИК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0BABE0A-8F65-4442-A266-D03B225090CA}"/>
              </a:ext>
            </a:extLst>
          </p:cNvPr>
          <p:cNvCxnSpPr>
            <a:cxnSpLocks/>
            <a:stCxn id="4" idx="0"/>
            <a:endCxn id="10" idx="4"/>
          </p:cNvCxnSpPr>
          <p:nvPr/>
        </p:nvCxnSpPr>
        <p:spPr>
          <a:xfrm flipH="1">
            <a:off x="3484308" y="2812579"/>
            <a:ext cx="270361" cy="100653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345" y="1196752"/>
                <a:ext cx="1173730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36.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радиус окружности, описанного около треугольника со сторонами 16 см, 10 см и 10 см.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 с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см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см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5" y="1196752"/>
                <a:ext cx="11737304" cy="3231654"/>
              </a:xfrm>
              <a:prstGeom prst="rect">
                <a:avLst/>
              </a:prstGeom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953890F8-589E-4845-8166-4AAB7347DF1E}"/>
              </a:ext>
            </a:extLst>
          </p:cNvPr>
          <p:cNvSpPr/>
          <p:nvPr/>
        </p:nvSpPr>
        <p:spPr>
          <a:xfrm>
            <a:off x="2284237" y="2740571"/>
            <a:ext cx="2304256" cy="20882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33BAD548-190D-034E-BE26-A59BE402AD7E}"/>
                  </a:ext>
                </a:extLst>
              </p:cNvPr>
              <p:cNvSpPr/>
              <p:nvPr/>
            </p:nvSpPr>
            <p:spPr>
              <a:xfrm>
                <a:off x="2558297" y="3295897"/>
                <a:ext cx="4755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3BAD548-190D-034E-BE26-A59BE402A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97" y="3295897"/>
                <a:ext cx="4755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175868A-72C2-924E-AE11-62C204137ABB}"/>
                  </a:ext>
                </a:extLst>
              </p:cNvPr>
              <p:cNvSpPr/>
              <p:nvPr/>
            </p:nvSpPr>
            <p:spPr>
              <a:xfrm>
                <a:off x="3322181" y="4242678"/>
                <a:ext cx="468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175868A-72C2-924E-AE11-62C204137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81" y="4242678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B878CAD5-8F75-784A-B620-AF3A502364A7}"/>
                  </a:ext>
                </a:extLst>
              </p:cNvPr>
              <p:cNvSpPr/>
              <p:nvPr/>
            </p:nvSpPr>
            <p:spPr>
              <a:xfrm>
                <a:off x="3532506" y="3218660"/>
                <a:ext cx="506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878CAD5-8F75-784A-B620-AF3A50236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06" y="3218660"/>
                <a:ext cx="506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B34D852-7AC7-3D43-A84D-116BFBE204D7}"/>
              </a:ext>
            </a:extLst>
          </p:cNvPr>
          <p:cNvSpPr/>
          <p:nvPr/>
        </p:nvSpPr>
        <p:spPr>
          <a:xfrm>
            <a:off x="3412300" y="3708924"/>
            <a:ext cx="144016" cy="110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3DCF39F-9935-2740-8CAB-9D4D618E215F}"/>
                  </a:ext>
                </a:extLst>
              </p:cNvPr>
              <p:cNvSpPr txBox="1"/>
              <p:nvPr/>
            </p:nvSpPr>
            <p:spPr>
              <a:xfrm>
                <a:off x="5130818" y="2430311"/>
                <a:ext cx="7049855" cy="378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∙10∙10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x-none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CF39F-9935-2740-8CAB-9D4D618E2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18" y="2430311"/>
                <a:ext cx="7049855" cy="3787704"/>
              </a:xfrm>
              <a:prstGeom prst="rect">
                <a:avLst/>
              </a:prstGeom>
              <a:blipFill>
                <a:blip r:embed="rId6"/>
                <a:stretch>
                  <a:fillRect l="-1799" t="-1672" r="-8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xmlns="" id="{F48B8A18-5637-BB4D-818A-2D817CD3F2B0}"/>
              </a:ext>
            </a:extLst>
          </p:cNvPr>
          <p:cNvSpPr/>
          <p:nvPr/>
        </p:nvSpPr>
        <p:spPr>
          <a:xfrm>
            <a:off x="2500261" y="2812579"/>
            <a:ext cx="1944216" cy="1463686"/>
          </a:xfrm>
          <a:prstGeom prst="triangle">
            <a:avLst>
              <a:gd name="adj" fmla="val 64520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5A945ABD-7925-2D4E-82DB-EDAD437E1177}"/>
                  </a:ext>
                </a:extLst>
              </p:cNvPr>
              <p:cNvSpPr/>
              <p:nvPr/>
            </p:nvSpPr>
            <p:spPr>
              <a:xfrm>
                <a:off x="4081600" y="3240800"/>
                <a:ext cx="442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A945ABD-7925-2D4E-82DB-EDAD437E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600" y="3240800"/>
                <a:ext cx="4429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80A9C989-4A9F-6F47-B0CA-A092132C793B}"/>
                  </a:ext>
                </a:extLst>
              </p:cNvPr>
              <p:cNvSpPr/>
              <p:nvPr/>
            </p:nvSpPr>
            <p:spPr>
              <a:xfrm>
                <a:off x="6816080" y="3973362"/>
                <a:ext cx="2875659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2800" dirty="0"/>
                  <a:t>  </a:t>
                </a:r>
                <a:endParaRPr lang="x-none" sz="28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0A9C989-4A9F-6F47-B0CA-A092132C7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3973362"/>
                <a:ext cx="2875659" cy="701602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339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ОПИСАННЫЙ МНОГОУГОЛЬНИК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63352" y="162880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Если все стороны многоугольника касаются окружности, то говорят, что многоугольник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 около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окружности, а окружность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вписана 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многоугольник.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B3A6C6-74EF-8446-8E6F-D0A88DFC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72" y="1320800"/>
            <a:ext cx="3973785" cy="52353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040216" y="4869160"/>
            <a:ext cx="3888432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Пятиугольник, описанный около окружности, или окружность вписанная в пятиугольник 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40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ОПИСАННЫЙ МНОГОУГОЛЬНИК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2132856"/>
                <a:ext cx="741682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</a:p>
              <a:p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многоугольник, описанный около окружности радиуса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имеет площадь и полупериметр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</a:t>
                </a:r>
              </a:p>
              <a:p>
                <a:pPr/>
                <a:endParaRPr lang="ru-RU" sz="4000" b="1" i="1" dirty="0" smtClean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𝒑𝒓</m:t>
                      </m:r>
                    </m:oMath>
                  </m:oMathPara>
                </a14:m>
                <a:endParaRPr lang="ru-RU" sz="48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132856"/>
                <a:ext cx="7416824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2054" t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2008A8-3DB1-4544-A593-9A750237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132856"/>
            <a:ext cx="41869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0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4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4849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четырёхугольника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описанного около окружности, равна 21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а его периметр равен 7 см. Найдите радиус окружности.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3,5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с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4849661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2CE4428-1AF4-5D46-9BB1-2D3B38CAD0DE}"/>
              </a:ext>
            </a:extLst>
          </p:cNvPr>
          <p:cNvSpPr/>
          <p:nvPr/>
        </p:nvSpPr>
        <p:spPr>
          <a:xfrm>
            <a:off x="8760296" y="3495695"/>
            <a:ext cx="2304256" cy="1938992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A04669-46E3-AB43-91E2-F6FBF63994B1}"/>
              </a:ext>
            </a:extLst>
          </p:cNvPr>
          <p:cNvSpPr/>
          <p:nvPr/>
        </p:nvSpPr>
        <p:spPr>
          <a:xfrm>
            <a:off x="8760296" y="3517240"/>
            <a:ext cx="2304256" cy="19389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019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37.3.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многоугольников,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изображённых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рисунке 6.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четырёхугольника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окружность можно вписать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только в том случае, если суммы его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противоположных сторон одинаковы. 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4,3+4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2=16,6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8=11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11+11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29375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31DF84-45C8-F14C-BDC4-C5B9137D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188" y="2492896"/>
            <a:ext cx="371446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73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37.4.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данным на рисунке 7 найдите искомый отрезок. </a:t>
                </a: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=5−(6−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=5−6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</m:t>
                    </m:r>
                  </m:oMath>
                </a14:m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endParaRPr lang="en-US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4955203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DD9530-69AB-EB4A-8772-B1AAC387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80" y="2492896"/>
            <a:ext cx="6228369" cy="3828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86B901D-0B36-6441-B463-8F2B10A0A773}"/>
                  </a:ext>
                </a:extLst>
              </p:cNvPr>
              <p:cNvSpPr txBox="1"/>
              <p:nvPr/>
            </p:nvSpPr>
            <p:spPr>
              <a:xfrm>
                <a:off x="7824192" y="3429000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6B901D-0B36-6441-B463-8F2B10A0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3429000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 l="-12500" r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AFD4BB1-65CF-C54A-9725-4D8BBDD01A56}"/>
                  </a:ext>
                </a:extLst>
              </p:cNvPr>
              <p:cNvSpPr txBox="1"/>
              <p:nvPr/>
            </p:nvSpPr>
            <p:spPr>
              <a:xfrm>
                <a:off x="9120336" y="3286896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D4BB1-65CF-C54A-9725-4D8BBDD0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286896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08A6E06-C8D6-694E-B5A7-5746EE830C2A}"/>
                  </a:ext>
                </a:extLst>
              </p:cNvPr>
              <p:cNvSpPr txBox="1"/>
              <p:nvPr/>
            </p:nvSpPr>
            <p:spPr>
              <a:xfrm>
                <a:off x="10344472" y="4581128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8A6E06-C8D6-694E-B5A7-5746EE830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72" y="4581128"/>
                <a:ext cx="1224136" cy="43088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7FF018A-90C1-C546-AFCE-6ACC05926DEE}"/>
                  </a:ext>
                </a:extLst>
              </p:cNvPr>
              <p:cNvSpPr txBox="1"/>
              <p:nvPr/>
            </p:nvSpPr>
            <p:spPr>
              <a:xfrm>
                <a:off x="9552384" y="5736582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FF018A-90C1-C546-AFCE-6ACC0592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5736582"/>
                <a:ext cx="1224136" cy="43088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E764629-C560-C944-A8A9-7080C669698B}"/>
                  </a:ext>
                </a:extLst>
              </p:cNvPr>
              <p:cNvSpPr txBox="1"/>
              <p:nvPr/>
            </p:nvSpPr>
            <p:spPr>
              <a:xfrm>
                <a:off x="6475459" y="4796571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64629-C560-C944-A8A9-7080C6696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59" y="4796571"/>
                <a:ext cx="1224136" cy="43088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33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37.8.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Равнобокая трапеция с основаниями 9 см и 16 см описана около окружности. Найдите радиус окружности. 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 </a:t>
                </a:r>
              </a:p>
              <a:p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см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 см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рапеция 5">
            <a:extLst>
              <a:ext uri="{FF2B5EF4-FFF2-40B4-BE49-F238E27FC236}">
                <a16:creationId xmlns:a16="http://schemas.microsoft.com/office/drawing/2014/main" xmlns="" id="{425BC005-3E41-EF4E-B739-B24442DA27F6}"/>
              </a:ext>
            </a:extLst>
          </p:cNvPr>
          <p:cNvSpPr/>
          <p:nvPr/>
        </p:nvSpPr>
        <p:spPr>
          <a:xfrm>
            <a:off x="3262698" y="3537433"/>
            <a:ext cx="1861193" cy="1411401"/>
          </a:xfrm>
          <a:prstGeom prst="trapezoi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5D0D8403-FF5F-3F40-B1E8-9EEA5338093B}"/>
                  </a:ext>
                </a:extLst>
              </p:cNvPr>
              <p:cNvSpPr/>
              <p:nvPr/>
            </p:nvSpPr>
            <p:spPr>
              <a:xfrm>
                <a:off x="2721332" y="4613198"/>
                <a:ext cx="5413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D0D8403-FF5F-3F40-B1E8-9EEA53380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32" y="4613198"/>
                <a:ext cx="5413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A3FD98DC-F2E8-A845-9920-1ECCDC65D248}"/>
                  </a:ext>
                </a:extLst>
              </p:cNvPr>
              <p:cNvSpPr/>
              <p:nvPr/>
            </p:nvSpPr>
            <p:spPr>
              <a:xfrm>
                <a:off x="3035007" y="3136612"/>
                <a:ext cx="5579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3FD98DC-F2E8-A845-9920-1ECCDC65D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07" y="3136612"/>
                <a:ext cx="557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DDC2330-0C3B-CE4C-AE59-FAC584D1CF6A}"/>
                  </a:ext>
                </a:extLst>
              </p:cNvPr>
              <p:cNvSpPr/>
              <p:nvPr/>
            </p:nvSpPr>
            <p:spPr>
              <a:xfrm>
                <a:off x="4710588" y="3077058"/>
                <a:ext cx="540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DDC2330-0C3B-CE4C-AE59-FAC584D1C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88" y="3077058"/>
                <a:ext cx="540917" cy="584775"/>
              </a:xfrm>
              <a:prstGeom prst="rect">
                <a:avLst/>
              </a:prstGeom>
              <a:blipFill>
                <a:blip r:embed="rId5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4F3FD73A-1B6F-E14F-98FD-8BB39DCB6E11}"/>
                  </a:ext>
                </a:extLst>
              </p:cNvPr>
              <p:cNvSpPr/>
              <p:nvPr/>
            </p:nvSpPr>
            <p:spPr>
              <a:xfrm>
                <a:off x="5045902" y="4543535"/>
                <a:ext cx="573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F3FD73A-1B6F-E14F-98FD-8BB39DCB6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902" y="4543535"/>
                <a:ext cx="5734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41EA2B2-EDD2-AC44-BA44-C4EFF152D43A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3439123" y="4243134"/>
            <a:ext cx="150834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006E4858-7699-0D4C-B251-E438360E22D4}"/>
              </a:ext>
            </a:extLst>
          </p:cNvPr>
          <p:cNvSpPr/>
          <p:nvPr/>
        </p:nvSpPr>
        <p:spPr>
          <a:xfrm>
            <a:off x="3435529" y="3573016"/>
            <a:ext cx="1508343" cy="1368152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15775351-EE5C-DA45-B455-A0926C2B4F8D}"/>
                  </a:ext>
                </a:extLst>
              </p:cNvPr>
              <p:cNvSpPr/>
              <p:nvPr/>
            </p:nvSpPr>
            <p:spPr>
              <a:xfrm>
                <a:off x="3624363" y="3887760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5775351-EE5C-DA45-B455-A0926C2B4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63" y="3887760"/>
                <a:ext cx="3516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58264295-CE09-134B-A02A-88D59111FB59}"/>
                  </a:ext>
                </a:extLst>
              </p:cNvPr>
              <p:cNvSpPr/>
              <p:nvPr/>
            </p:nvSpPr>
            <p:spPr>
              <a:xfrm>
                <a:off x="2906712" y="3874905"/>
                <a:ext cx="543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8264295-CE09-134B-A02A-88D59111F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712" y="3874905"/>
                <a:ext cx="54373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5B4C7930-90D8-B448-8D4E-E7754DEA6E2B}"/>
                  </a:ext>
                </a:extLst>
              </p:cNvPr>
              <p:cNvSpPr/>
              <p:nvPr/>
            </p:nvSpPr>
            <p:spPr>
              <a:xfrm>
                <a:off x="4938389" y="3870932"/>
                <a:ext cx="5425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B4C7930-90D8-B448-8D4E-E7754DEA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389" y="3870932"/>
                <a:ext cx="54252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D04D269-DEB9-A749-847E-BB668FA1C08E}"/>
                  </a:ext>
                </a:extLst>
              </p:cNvPr>
              <p:cNvSpPr txBox="1"/>
              <p:nvPr/>
            </p:nvSpPr>
            <p:spPr>
              <a:xfrm>
                <a:off x="5953338" y="3077058"/>
                <a:ext cx="5831294" cy="306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𝐹𝑃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средняя линия трапеции 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𝐹𝑃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16+9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=12,5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12,5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=6,25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04D269-DEB9-A749-847E-BB668FA1C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8" y="3077058"/>
                <a:ext cx="5831294" cy="3064942"/>
              </a:xfrm>
              <a:prstGeom prst="rect">
                <a:avLst/>
              </a:prstGeom>
              <a:blipFill rotWithShape="0">
                <a:blip r:embed="rId10"/>
                <a:stretch>
                  <a:fillRect l="-2197" t="-2187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00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37.2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37.3(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37.4(б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60d770729efea92e7d56b1bfc239f0a24928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308</Words>
  <Application>Microsoft Office PowerPoint</Application>
  <PresentationFormat>Широкоэкранный</PresentationFormat>
  <Paragraphs>92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137</cp:revision>
  <dcterms:created xsi:type="dcterms:W3CDTF">2021-01-11T18:24:28Z</dcterms:created>
  <dcterms:modified xsi:type="dcterms:W3CDTF">2021-02-14T16:24:51Z</dcterms:modified>
</cp:coreProperties>
</file>