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1381" r:id="rId2"/>
    <p:sldId id="1544" r:id="rId3"/>
    <p:sldId id="1545" r:id="rId4"/>
    <p:sldId id="1546" r:id="rId5"/>
    <p:sldId id="1547" r:id="rId6"/>
    <p:sldId id="1548" r:id="rId7"/>
    <p:sldId id="1549" r:id="rId8"/>
    <p:sldId id="1550" r:id="rId9"/>
    <p:sldId id="1551" r:id="rId10"/>
    <p:sldId id="1552" r:id="rId11"/>
    <p:sldId id="1536" r:id="rId12"/>
  </p:sldIdLst>
  <p:sldSz cx="9144000" cy="5143500" type="screen16x9"/>
  <p:notesSz cx="5765800" cy="3244850"/>
  <p:custDataLst>
    <p:tags r:id="rId14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5" autoAdjust="0"/>
    <p:restoredTop sz="94618" autoAdjust="0"/>
  </p:normalViewPr>
  <p:slideViewPr>
    <p:cSldViewPr>
      <p:cViewPr varScale="1">
        <p:scale>
          <a:sx n="65" d="100"/>
          <a:sy n="65" d="100"/>
        </p:scale>
        <p:origin x="682" y="53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78743" y="2545452"/>
            <a:ext cx="6411650" cy="936520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sz="3200" b="1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ТЕОРЕМА СИНУСОВ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2319476"/>
            <a:ext cx="545553" cy="15343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588224" y="361576"/>
            <a:ext cx="1804339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588224" y="361576"/>
            <a:ext cx="1804339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669144" y="480082"/>
            <a:ext cx="1948356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9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ГЕОМЕТРИЯ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xmlns="" id="{FB16C70D-32D1-6C42-8A0F-67B0896AA60A}"/>
              </a:ext>
            </a:extLst>
          </p:cNvPr>
          <p:cNvSpPr/>
          <p:nvPr/>
        </p:nvSpPr>
        <p:spPr>
          <a:xfrm>
            <a:off x="6161856" y="2112287"/>
            <a:ext cx="2123728" cy="2522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50" dirty="0"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0A2232C8-26ED-6E48-A1FC-E6658D456EAC}"/>
              </a:ext>
            </a:extLst>
          </p:cNvPr>
          <p:cNvSpPr/>
          <p:nvPr/>
        </p:nvSpPr>
        <p:spPr>
          <a:xfrm>
            <a:off x="375667" y="274753"/>
            <a:ext cx="932000" cy="98500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  <a:r>
              <a:rPr lang="ru-RU" sz="3200" b="1" dirty="0"/>
              <a:t> </a:t>
            </a:r>
            <a:endParaRPr lang="en-US" sz="3200" b="1" dirty="0"/>
          </a:p>
          <a:p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4420" y="915404"/>
                <a:ext cx="8795160" cy="5423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28.4. 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Один из углов треугольника равен </a:t>
                </a:r>
                <a14:m>
                  <m:oMath xmlns:m="http://schemas.openxmlformats.org/officeDocument/2006/math"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30°</m:t>
                    </m:r>
                    <m:r>
                      <a:rPr lang="ru-RU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а противолежащая ему сторона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4,8 </m:t>
                    </m:r>
                    <m:r>
                      <a:rPr lang="ru-RU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дм.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Найдите радиус описанного около треугольника окружности. </a:t>
                </a:r>
              </a:p>
              <a:p>
                <a:pPr>
                  <a:spcAft>
                    <a:spcPts val="600"/>
                  </a:spcAft>
                </a:pP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>
                  <a:spcAft>
                    <a:spcPts val="600"/>
                  </a:spcAft>
                </a:pPr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ru-RU" sz="2400" dirty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ru-RU" sz="2400" i="1" dirty="0"/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4,8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𝑠𝑖𝑛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30°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4,8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=4,8 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дм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915404"/>
                <a:ext cx="8795160" cy="5423151"/>
              </a:xfrm>
              <a:prstGeom prst="rect">
                <a:avLst/>
              </a:prstGeom>
              <a:blipFill>
                <a:blip r:embed="rId2"/>
                <a:stretch>
                  <a:fillRect l="-1009" t="-93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4688566E-7C6E-E24D-9A9C-7BD100A49784}"/>
                  </a:ext>
                </a:extLst>
              </p:cNvPr>
              <p:cNvSpPr txBox="1"/>
              <p:nvPr/>
            </p:nvSpPr>
            <p:spPr>
              <a:xfrm>
                <a:off x="174420" y="2544244"/>
                <a:ext cx="47351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=30°,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=4,8 дм,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88566E-7C6E-E24D-9A9C-7BD100A49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2544244"/>
                <a:ext cx="4735142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B51023-81DD-DE45-A020-8658758D2420}"/>
              </a:ext>
            </a:extLst>
          </p:cNvPr>
          <p:cNvSpPr/>
          <p:nvPr/>
        </p:nvSpPr>
        <p:spPr>
          <a:xfrm>
            <a:off x="6300192" y="2410284"/>
            <a:ext cx="2304256" cy="22322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1">
            <a:extLst>
              <a:ext uri="{FF2B5EF4-FFF2-40B4-BE49-F238E27FC236}">
                <a16:creationId xmlns:a16="http://schemas.microsoft.com/office/drawing/2014/main" xmlns="" id="{A745965F-2538-3D45-B7A7-226D4BF7B6A2}"/>
              </a:ext>
            </a:extLst>
          </p:cNvPr>
          <p:cNvSpPr/>
          <p:nvPr/>
        </p:nvSpPr>
        <p:spPr>
          <a:xfrm>
            <a:off x="6516216" y="2554300"/>
            <a:ext cx="1872208" cy="1584176"/>
          </a:xfrm>
          <a:prstGeom prst="triangle">
            <a:avLst>
              <a:gd name="adj" fmla="val 796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4BFA06B-2366-6A4D-9165-9F5BD9CA14DD}"/>
              </a:ext>
            </a:extLst>
          </p:cNvPr>
          <p:cNvSpPr txBox="1"/>
          <p:nvPr/>
        </p:nvSpPr>
        <p:spPr>
          <a:xfrm>
            <a:off x="7319110" y="3295575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.</a:t>
            </a:r>
            <a:endParaRPr lang="ru-RU" sz="2400" b="1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75B35ADE-598F-5145-A103-E330DBAFCADA}"/>
              </a:ext>
            </a:extLst>
          </p:cNvPr>
          <p:cNvCxnSpPr/>
          <p:nvPr/>
        </p:nvCxnSpPr>
        <p:spPr>
          <a:xfrm>
            <a:off x="7452320" y="3637203"/>
            <a:ext cx="936104" cy="5012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277D1D8-624A-F74E-92DC-06BF0ADFEC24}"/>
              </a:ext>
            </a:extLst>
          </p:cNvPr>
          <p:cNvSpPr txBox="1"/>
          <p:nvPr/>
        </p:nvSpPr>
        <p:spPr>
          <a:xfrm>
            <a:off x="7719000" y="341391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B874F038-D823-1B4E-B1E7-434DA7C33147}"/>
                  </a:ext>
                </a:extLst>
              </p:cNvPr>
              <p:cNvSpPr txBox="1"/>
              <p:nvPr/>
            </p:nvSpPr>
            <p:spPr>
              <a:xfrm>
                <a:off x="8211557" y="3130109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74F038-D823-1B4E-B1E7-434DA7C33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557" y="3130109"/>
                <a:ext cx="380232" cy="369332"/>
              </a:xfrm>
              <a:prstGeom prst="rect">
                <a:avLst/>
              </a:prstGeom>
              <a:blipFill>
                <a:blip r:embed="rId4"/>
                <a:stretch>
                  <a:fillRect r="-9677" b="-30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4EAE8910-D566-5947-807C-2368BD598BC6}"/>
                  </a:ext>
                </a:extLst>
              </p:cNvPr>
              <p:cNvSpPr txBox="1"/>
              <p:nvPr/>
            </p:nvSpPr>
            <p:spPr>
              <a:xfrm>
                <a:off x="6678887" y="3679214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AE8910-D566-5947-807C-2368BD598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887" y="3679214"/>
                <a:ext cx="382412" cy="369332"/>
              </a:xfrm>
              <a:prstGeom prst="rect">
                <a:avLst/>
              </a:prstGeom>
              <a:blipFill>
                <a:blip r:embed="rId5"/>
                <a:stretch>
                  <a:fillRect r="-6667" b="-30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Дуга 22">
            <a:extLst>
              <a:ext uri="{FF2B5EF4-FFF2-40B4-BE49-F238E27FC236}">
                <a16:creationId xmlns:a16="http://schemas.microsoft.com/office/drawing/2014/main" xmlns="" id="{1C8A13AC-61BA-FD43-9C51-47FC96A4239C}"/>
              </a:ext>
            </a:extLst>
          </p:cNvPr>
          <p:cNvSpPr/>
          <p:nvPr/>
        </p:nvSpPr>
        <p:spPr>
          <a:xfrm>
            <a:off x="6516216" y="4013157"/>
            <a:ext cx="191206" cy="250637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DBB26DC-50C9-3C4E-95BF-AE13202261D1}"/>
              </a:ext>
            </a:extLst>
          </p:cNvPr>
          <p:cNvSpPr txBox="1"/>
          <p:nvPr/>
        </p:nvSpPr>
        <p:spPr>
          <a:xfrm>
            <a:off x="7293608" y="3288648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721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56" y="2139702"/>
            <a:ext cx="43924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574884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320" y="915566"/>
            <a:ext cx="879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Решить задачу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8.2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433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ПРОВЕРКА САМОСТОЯТЕЛЬНОЙ РАБОТЫ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4420" y="854093"/>
                <a:ext cx="8795160" cy="3974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27.7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площадь треугольника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если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ru-RU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и</m:t>
                    </m:r>
                    <m:r>
                      <m:rPr>
                        <m:nor/>
                      </m:rPr>
                      <a: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ru-R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высоты, опущенные из вершин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и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400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ru-RU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соответсвтенно. </a:t>
                </a:r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2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ru-RU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ru-RU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𝑏𝑐𝑠𝑖𝑛</m:t>
                      </m:r>
                      <m:r>
                        <a:rPr lang="ru-RU" sz="2400" i="1" dirty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𝑠𝑖𝑛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⇒   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2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854093"/>
                <a:ext cx="8795160" cy="3974742"/>
              </a:xfrm>
              <a:prstGeom prst="rect">
                <a:avLst/>
              </a:prstGeom>
              <a:blipFill>
                <a:blip r:embed="rId2"/>
                <a:stretch>
                  <a:fillRect l="-1009" t="-1274" r="-72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Равнобедренный треугольник 12">
            <a:extLst>
              <a:ext uri="{FF2B5EF4-FFF2-40B4-BE49-F238E27FC236}">
                <a16:creationId xmlns:a16="http://schemas.microsoft.com/office/drawing/2014/main" xmlns="" id="{3D7F32BC-284F-5749-889D-50D0E7A1415E}"/>
              </a:ext>
            </a:extLst>
          </p:cNvPr>
          <p:cNvSpPr/>
          <p:nvPr/>
        </p:nvSpPr>
        <p:spPr>
          <a:xfrm>
            <a:off x="6982189" y="2116701"/>
            <a:ext cx="1512168" cy="1439110"/>
          </a:xfrm>
          <a:prstGeom prst="triangle">
            <a:avLst>
              <a:gd name="adj" fmla="val 7748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26FC39B-79FC-CB48-986F-9DCEB0AAA1D1}"/>
              </a:ext>
            </a:extLst>
          </p:cNvPr>
          <p:cNvSpPr txBox="1"/>
          <p:nvPr/>
        </p:nvSpPr>
        <p:spPr>
          <a:xfrm>
            <a:off x="6622149" y="3441685"/>
            <a:ext cx="1008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486C187-02E1-5C48-AB7C-08691E17CA30}"/>
              </a:ext>
            </a:extLst>
          </p:cNvPr>
          <p:cNvSpPr txBox="1"/>
          <p:nvPr/>
        </p:nvSpPr>
        <p:spPr>
          <a:xfrm>
            <a:off x="7918293" y="1644420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477B067-8B00-8346-A899-CDAC9E15A3C7}"/>
              </a:ext>
            </a:extLst>
          </p:cNvPr>
          <p:cNvSpPr txBox="1"/>
          <p:nvPr/>
        </p:nvSpPr>
        <p:spPr>
          <a:xfrm>
            <a:off x="8380279" y="3474094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1661DF8F-6FE3-524C-AECC-65307EE8FD87}"/>
              </a:ext>
            </a:extLst>
          </p:cNvPr>
          <p:cNvCxnSpPr>
            <a:endCxn id="23" idx="3"/>
          </p:cNvCxnSpPr>
          <p:nvPr/>
        </p:nvCxnSpPr>
        <p:spPr>
          <a:xfrm>
            <a:off x="8149286" y="2116701"/>
            <a:ext cx="4621" cy="14391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3E60660C-E564-1D47-8350-F165473690DE}"/>
              </a:ext>
            </a:extLst>
          </p:cNvPr>
          <p:cNvCxnSpPr>
            <a:endCxn id="23" idx="1"/>
          </p:cNvCxnSpPr>
          <p:nvPr/>
        </p:nvCxnSpPr>
        <p:spPr>
          <a:xfrm flipH="1" flipV="1">
            <a:off x="7568048" y="2836256"/>
            <a:ext cx="926309" cy="6871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50CE3E7C-6190-CB42-8763-654FF9019039}"/>
                  </a:ext>
                </a:extLst>
              </p:cNvPr>
              <p:cNvSpPr txBox="1"/>
              <p:nvPr/>
            </p:nvSpPr>
            <p:spPr>
              <a:xfrm>
                <a:off x="7782871" y="3502762"/>
                <a:ext cx="73282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sz="30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0CE3E7C-6190-CB42-8763-654FF9019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871" y="3502762"/>
                <a:ext cx="732829" cy="553998"/>
              </a:xfrm>
              <a:prstGeom prst="rect">
                <a:avLst/>
              </a:prstGeom>
              <a:blipFill>
                <a:blip r:embed="rId3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7C1DC0A2-F0B0-4340-93BA-03224683DCC6}"/>
                  </a:ext>
                </a:extLst>
              </p:cNvPr>
              <p:cNvSpPr txBox="1"/>
              <p:nvPr/>
            </p:nvSpPr>
            <p:spPr>
              <a:xfrm>
                <a:off x="7035901" y="2309431"/>
                <a:ext cx="702372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1" i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en-US" sz="30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C1DC0A2-F0B0-4340-93BA-03224683D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901" y="2309431"/>
                <a:ext cx="702372" cy="553998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xmlns="" id="{6A261BAD-7287-5446-9AB9-7280C54F6C0C}"/>
                  </a:ext>
                </a:extLst>
              </p:cNvPr>
              <p:cNvSpPr/>
              <p:nvPr/>
            </p:nvSpPr>
            <p:spPr>
              <a:xfrm>
                <a:off x="7677875" y="2506226"/>
                <a:ext cx="4808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6A261BAD-7287-5446-9AB9-7280C54F6C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875" y="2506226"/>
                <a:ext cx="480836" cy="369332"/>
              </a:xfrm>
              <a:prstGeom prst="rect">
                <a:avLst/>
              </a:prstGeom>
              <a:blipFill>
                <a:blip r:embed="rId5"/>
                <a:stretch>
                  <a:fillRect l="-7692" r="-12821" b="-4666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xmlns="" id="{60CF7DB0-D88C-6342-9B08-92D4F5650359}"/>
                  </a:ext>
                </a:extLst>
              </p:cNvPr>
              <p:cNvSpPr/>
              <p:nvPr/>
            </p:nvSpPr>
            <p:spPr>
              <a:xfrm>
                <a:off x="7500439" y="2933122"/>
                <a:ext cx="4656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60CF7DB0-D88C-6342-9B08-92D4F56503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439" y="2933122"/>
                <a:ext cx="465640" cy="369332"/>
              </a:xfrm>
              <a:prstGeom prst="rect">
                <a:avLst/>
              </a:prstGeom>
              <a:blipFill>
                <a:blip r:embed="rId6"/>
                <a:stretch>
                  <a:fillRect l="-7895" r="-5263" b="-3871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Дуга 33">
            <a:extLst>
              <a:ext uri="{FF2B5EF4-FFF2-40B4-BE49-F238E27FC236}">
                <a16:creationId xmlns:a16="http://schemas.microsoft.com/office/drawing/2014/main" xmlns="" id="{F085FF63-1B52-A543-A92E-758309444267}"/>
              </a:ext>
            </a:extLst>
          </p:cNvPr>
          <p:cNvSpPr/>
          <p:nvPr/>
        </p:nvSpPr>
        <p:spPr>
          <a:xfrm>
            <a:off x="6990032" y="3396723"/>
            <a:ext cx="237566" cy="253357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DE6B378C-000A-F64F-8994-9DE328DDE868}"/>
                  </a:ext>
                </a:extLst>
              </p:cNvPr>
              <p:cNvSpPr txBox="1"/>
              <p:nvPr/>
            </p:nvSpPr>
            <p:spPr>
              <a:xfrm>
                <a:off x="7151179" y="3069200"/>
                <a:ext cx="3321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E6B378C-000A-F64F-8994-9DE328DDE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179" y="3069200"/>
                <a:ext cx="332105" cy="369332"/>
              </a:xfrm>
              <a:prstGeom prst="rect">
                <a:avLst/>
              </a:prstGeom>
              <a:blipFill>
                <a:blip r:embed="rId7"/>
                <a:stretch>
                  <a:fillRect r="-29630" b="-30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0433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ПРОВЕРКА САМОСТОЯТЕЛЬНОЙ РАБОТЫ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74420" y="854093"/>
                <a:ext cx="8795160" cy="4330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27.8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биссектрису </a:t>
                </a:r>
                <a14:m>
                  <m:oMath xmlns:m="http://schemas.openxmlformats.org/officeDocument/2006/math"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треугольника </a:t>
                </a:r>
                <a14:m>
                  <m:oMath xmlns:m="http://schemas.openxmlformats.org/officeDocument/2006/math"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если </a:t>
                </a:r>
                <a14:m>
                  <m:oMath xmlns:m="http://schemas.openxmlformats.org/officeDocument/2006/math"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 см, 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=12 см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=60° 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(указание: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ru-RU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sub>
                    </m:sSub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ru-RU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ru-RU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𝐴𝐵𝐷</m:t>
                        </m:r>
                      </m:sub>
                    </m:sSub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ru-RU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ru-RU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𝐴𝐷𝐶</m:t>
                        </m:r>
                      </m:sub>
                    </m:sSub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Решение: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ru-RU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𝐴𝐵𝐷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∙8∙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𝑠𝑖𝑛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30°=2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см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ru-RU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𝐴𝐷𝐶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∙12∙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𝑠𝑖𝑛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30°=3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см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ru-RU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𝐴𝐵𝐶</m:t>
                          </m:r>
                        </m:sub>
                      </m:sSub>
                      <m:r>
                        <a:rPr lang="en-US" sz="2000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∙8∙12∙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𝑠𝑖𝑛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60°=24</m:t>
                      </m:r>
                      <m:rad>
                        <m:radPr>
                          <m:deg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см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=24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.   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=24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dirty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24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см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854093"/>
                <a:ext cx="8795160" cy="4330353"/>
              </a:xfrm>
              <a:prstGeom prst="rect">
                <a:avLst/>
              </a:prstGeom>
              <a:blipFill rotWithShape="0">
                <a:blip r:embed="rId2"/>
                <a:stretch>
                  <a:fillRect l="-1110" t="-9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Равнобедренный треугольник 2">
            <a:extLst>
              <a:ext uri="{FF2B5EF4-FFF2-40B4-BE49-F238E27FC236}">
                <a16:creationId xmlns:a16="http://schemas.microsoft.com/office/drawing/2014/main" xmlns="" id="{C6490AFC-3DF5-FA4A-8022-3D56D0E2B83F}"/>
              </a:ext>
            </a:extLst>
          </p:cNvPr>
          <p:cNvSpPr/>
          <p:nvPr/>
        </p:nvSpPr>
        <p:spPr>
          <a:xfrm>
            <a:off x="6477452" y="2425758"/>
            <a:ext cx="2354723" cy="1728192"/>
          </a:xfrm>
          <a:prstGeom prst="triangle">
            <a:avLst>
              <a:gd name="adj" fmla="val 6163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7B0BA77-B049-B543-AF83-325E12DC05A5}"/>
              </a:ext>
            </a:extLst>
          </p:cNvPr>
          <p:cNvSpPr txBox="1"/>
          <p:nvPr/>
        </p:nvSpPr>
        <p:spPr>
          <a:xfrm>
            <a:off x="6085101" y="4022718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FA3D27-9191-9646-9A63-7C80950F6C3B}"/>
              </a:ext>
            </a:extLst>
          </p:cNvPr>
          <p:cNvSpPr txBox="1"/>
          <p:nvPr/>
        </p:nvSpPr>
        <p:spPr>
          <a:xfrm>
            <a:off x="7781508" y="1904017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AFDF35E2-D27C-0244-BA7E-DD472BDAC1C4}"/>
              </a:ext>
            </a:extLst>
          </p:cNvPr>
          <p:cNvCxnSpPr>
            <a:endCxn id="17" idx="5"/>
          </p:cNvCxnSpPr>
          <p:nvPr/>
        </p:nvCxnSpPr>
        <p:spPr>
          <a:xfrm flipV="1">
            <a:off x="6477452" y="3289854"/>
            <a:ext cx="1903016" cy="8640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72F5FDD-B378-0C44-9DA9-0E24086DBC63}"/>
              </a:ext>
            </a:extLst>
          </p:cNvPr>
          <p:cNvSpPr txBox="1"/>
          <p:nvPr/>
        </p:nvSpPr>
        <p:spPr>
          <a:xfrm>
            <a:off x="8348802" y="2867088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A8B2830C-89A7-1245-94E9-EB715385A036}"/>
                  </a:ext>
                </a:extLst>
              </p:cNvPr>
              <p:cNvSpPr txBox="1"/>
              <p:nvPr/>
            </p:nvSpPr>
            <p:spPr>
              <a:xfrm>
                <a:off x="6696606" y="3684644"/>
                <a:ext cx="51167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B2830C-89A7-1245-94E9-EB715385A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606" y="3684644"/>
                <a:ext cx="511679" cy="3231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xmlns="" id="{58BE8CEC-5C9D-2D4A-B584-7CBF24CE1EDD}"/>
                  </a:ext>
                </a:extLst>
              </p:cNvPr>
              <p:cNvSpPr/>
              <p:nvPr/>
            </p:nvSpPr>
            <p:spPr>
              <a:xfrm>
                <a:off x="6832770" y="3896401"/>
                <a:ext cx="511679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58BE8CEC-5C9D-2D4A-B584-7CBF24CE1E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770" y="3896401"/>
                <a:ext cx="511679" cy="3231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Дуга 35">
            <a:extLst>
              <a:ext uri="{FF2B5EF4-FFF2-40B4-BE49-F238E27FC236}">
                <a16:creationId xmlns:a16="http://schemas.microsoft.com/office/drawing/2014/main" xmlns="" id="{FBA15826-8FB5-274D-AB5A-4139A38AF7D9}"/>
              </a:ext>
            </a:extLst>
          </p:cNvPr>
          <p:cNvSpPr/>
          <p:nvPr/>
        </p:nvSpPr>
        <p:spPr>
          <a:xfrm>
            <a:off x="6473172" y="3993316"/>
            <a:ext cx="227367" cy="358431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9B84A5DA-8973-F14C-8507-079DF7342D99}"/>
                  </a:ext>
                </a:extLst>
              </p:cNvPr>
              <p:cNvSpPr txBox="1"/>
              <p:nvPr/>
            </p:nvSpPr>
            <p:spPr>
              <a:xfrm>
                <a:off x="7517541" y="3182559"/>
                <a:ext cx="436402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B84A5DA-8973-F14C-8507-079DF7342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541" y="3182559"/>
                <a:ext cx="436402" cy="477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xmlns="" id="{30D6EA59-8037-7848-A552-A6E7E24CE573}"/>
                  </a:ext>
                </a:extLst>
              </p:cNvPr>
              <p:cNvSpPr/>
              <p:nvPr/>
            </p:nvSpPr>
            <p:spPr>
              <a:xfrm>
                <a:off x="6952446" y="2768016"/>
                <a:ext cx="519694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5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25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30D6EA59-8037-7848-A552-A6E7E24CE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446" y="2768016"/>
                <a:ext cx="519694" cy="477054"/>
              </a:xfrm>
              <a:prstGeom prst="rect">
                <a:avLst/>
              </a:prstGeom>
              <a:blipFill>
                <a:blip r:embed="rId6"/>
                <a:stretch>
                  <a:fillRect r="-4762" b="-2051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xmlns="" id="{125FEF61-9DBD-914C-8765-E1125863F04C}"/>
                  </a:ext>
                </a:extLst>
              </p:cNvPr>
              <p:cNvSpPr/>
              <p:nvPr/>
            </p:nvSpPr>
            <p:spPr>
              <a:xfrm>
                <a:off x="7512927" y="4101815"/>
                <a:ext cx="64152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5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125FEF61-9DBD-914C-8765-E1125863F0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927" y="4101815"/>
                <a:ext cx="641522" cy="477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70940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ТЕОРЕМА СИНУСОВ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4420" y="915404"/>
                <a:ext cx="8795160" cy="3869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Теорема (теорема синусов). </a:t>
                </a:r>
              </a:p>
              <a:p>
                <a:pPr>
                  <a:spcAft>
                    <a:spcPts val="600"/>
                  </a:spcAft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Стороны треугольника пропорциональны синусам противолежащих им углов. </a:t>
                </a:r>
              </a:p>
              <a:p>
                <a:pPr>
                  <a:spcAft>
                    <a:spcPts val="600"/>
                  </a:spcAft>
                </a:pP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 dirty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ru-RU" sz="2400" i="1" dirty="0">
                          <a:latin typeface="Cambria Math" panose="02040503050406030204" pitchFamily="18" charset="0"/>
                        </a:rPr>
                        <m:t>𝐴𝐵𝐶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ru-RU" sz="2400" i="1" dirty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ru-RU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ru-RU" sz="2400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 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ru-RU" sz="2400" i="1" dirty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ru-RU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400" dirty="0"/>
                  <a:t> 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ru-RU" sz="2400" i="1" dirty="0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ru-RU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𝑠𝑖𝑛𝐴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𝑠𝑖𝑛𝐵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𝑠𝑖𝑛𝐶</m:t>
                          </m:r>
                        </m:den>
                      </m:f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915404"/>
                <a:ext cx="8795160" cy="3869906"/>
              </a:xfrm>
              <a:prstGeom prst="rect">
                <a:avLst/>
              </a:prstGeom>
              <a:blipFill>
                <a:blip r:embed="rId2"/>
                <a:stretch>
                  <a:fillRect l="-1009" t="-131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254C4B9-B3B8-074A-993C-7EB74BC49D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49" t="32281" r="50553" b="32281"/>
          <a:stretch/>
        </p:blipFill>
        <p:spPr>
          <a:xfrm>
            <a:off x="5799663" y="2099757"/>
            <a:ext cx="309634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042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ТЕОРЕМА СИНУСОВ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420" y="915404"/>
            <a:ext cx="87951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Доказательство. 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формуле для вычисления площади треугольника через синусы его углов,</a:t>
            </a:r>
          </a:p>
          <a:p>
            <a:pPr>
              <a:spcAft>
                <a:spcPts val="600"/>
              </a:spcAft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254C4B9-B3B8-074A-993C-7EB74BC49D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49" t="32281" r="50553" b="32281"/>
          <a:stretch/>
        </p:blipFill>
        <p:spPr>
          <a:xfrm>
            <a:off x="6625126" y="1949130"/>
            <a:ext cx="2274547" cy="19042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AE4647B2-5510-3E41-BFD3-C470E04CCF41}"/>
                  </a:ext>
                </a:extLst>
              </p:cNvPr>
              <p:cNvSpPr txBox="1"/>
              <p:nvPr/>
            </p:nvSpPr>
            <p:spPr>
              <a:xfrm>
                <a:off x="226312" y="2571750"/>
                <a:ext cx="5703676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𝑏𝑐𝑠𝑖𝑛𝐴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𝑎𝑐𝑠𝑖𝑛𝐵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𝑎𝑏𝑠𝑖𝑛𝐶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4647B2-5510-3E41-BFD3-C470E04CC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12" y="2571750"/>
                <a:ext cx="5703676" cy="668516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FDDD6AC8-A563-0640-840F-B9EA7D93ED83}"/>
                  </a:ext>
                </a:extLst>
              </p:cNvPr>
              <p:cNvSpPr txBox="1"/>
              <p:nvPr/>
            </p:nvSpPr>
            <p:spPr>
              <a:xfrm flipH="1">
                <a:off x="395536" y="3398629"/>
                <a:ext cx="7803153" cy="793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𝑏𝑐𝑠𝑖𝑛𝐴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𝑎𝑐𝑠𝑖𝑛𝐵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ru-RU" sz="2400" dirty="0" smtClean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𝑠𝑖𝑛𝐴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𝑠𝑖𝑛𝐵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DD6AC8-A563-0640-840F-B9EA7D93E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5536" y="3398629"/>
                <a:ext cx="7803153" cy="793743"/>
              </a:xfrm>
              <a:prstGeom prst="rect">
                <a:avLst/>
              </a:prstGeom>
              <a:blipFill>
                <a:blip r:embed="rId4"/>
                <a:stretch>
                  <a:fillRect l="-163" b="-468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B598BE29-77D0-694A-BB07-B47B899926DD}"/>
                  </a:ext>
                </a:extLst>
              </p:cNvPr>
              <p:cNvSpPr/>
              <p:nvPr/>
            </p:nvSpPr>
            <p:spPr>
              <a:xfrm>
                <a:off x="395536" y="4108002"/>
                <a:ext cx="5134932" cy="1240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𝑎𝑐𝑠𝑖𝑛𝐵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𝑎𝑏𝑠𝑖𝑛𝐶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400" dirty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𝑠𝑖𝑛𝐵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𝑠𝑖𝑛𝐶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B598BE29-77D0-694A-BB07-B47B89992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108002"/>
                <a:ext cx="5134932" cy="1240019"/>
              </a:xfrm>
              <a:prstGeom prst="rect">
                <a:avLst/>
              </a:prstGeom>
              <a:blipFill>
                <a:blip r:embed="rId5"/>
                <a:stretch>
                  <a:fillRect l="-24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авая фигурная скобка 14">
            <a:extLst>
              <a:ext uri="{FF2B5EF4-FFF2-40B4-BE49-F238E27FC236}">
                <a16:creationId xmlns:a16="http://schemas.microsoft.com/office/drawing/2014/main" xmlns="" id="{32AA9435-D69D-CF4B-B7FB-9D496D2DB64A}"/>
              </a:ext>
            </a:extLst>
          </p:cNvPr>
          <p:cNvSpPr/>
          <p:nvPr/>
        </p:nvSpPr>
        <p:spPr>
          <a:xfrm>
            <a:off x="5456304" y="3798735"/>
            <a:ext cx="247306" cy="920305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xmlns="" id="{2C961644-914B-C84C-BA7A-9CBD7CE69EB7}"/>
                  </a:ext>
                </a:extLst>
              </p:cNvPr>
              <p:cNvSpPr/>
              <p:nvPr/>
            </p:nvSpPr>
            <p:spPr>
              <a:xfrm>
                <a:off x="5703610" y="3971284"/>
                <a:ext cx="604653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000" dirty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2C961644-914B-C84C-BA7A-9CBD7CE69E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610" y="3971284"/>
                <a:ext cx="604653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EF54D390-B79F-0D4D-8571-EF14DF9332EC}"/>
                  </a:ext>
                </a:extLst>
              </p:cNvPr>
              <p:cNvSpPr/>
              <p:nvPr/>
            </p:nvSpPr>
            <p:spPr>
              <a:xfrm>
                <a:off x="6200697" y="3848430"/>
                <a:ext cx="2458750" cy="676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𝑠𝑖𝑛𝐴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𝑠𝑖𝑛𝐵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𝑠𝑖𝑛𝐶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EF54D390-B79F-0D4D-8571-EF14DF933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697" y="3848430"/>
                <a:ext cx="2458750" cy="676852"/>
              </a:xfrm>
              <a:prstGeom prst="rect">
                <a:avLst/>
              </a:prstGeom>
              <a:blipFill>
                <a:blip r:embed="rId7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9527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ТЕОРЕМА СИНУСОВ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  <a:r>
              <a:rPr lang="ru-RU" sz="3200" b="1" dirty="0"/>
              <a:t> </a:t>
            </a:r>
            <a:endParaRPr lang="en-US" sz="3200" b="1" dirty="0"/>
          </a:p>
          <a:p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4420" y="915404"/>
                <a:ext cx="8795160" cy="4448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 треугольнике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=14 см,∠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=30°,∠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°. 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сторону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spcAft>
                    <a:spcPts val="600"/>
                  </a:spcAft>
                </a:pP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>
                  <a:spcAft>
                    <a:spcPts val="600"/>
                  </a:spcAft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теореме синусов,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𝑠𝑖𝑛𝐶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𝐵𝐶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𝑠𝑖𝑛𝐴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Тогда,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𝑠𝑖𝑛𝐴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𝑠𝑖𝑛𝐶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𝑠𝑖𝑛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𝑠𝑖𝑛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65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7,78 дм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915404"/>
                <a:ext cx="8795160" cy="4448013"/>
              </a:xfrm>
              <a:prstGeom prst="rect">
                <a:avLst/>
              </a:prstGeom>
              <a:blipFill>
                <a:blip r:embed="rId2"/>
                <a:stretch>
                  <a:fillRect l="-1009" t="-114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254C4B9-B3B8-074A-993C-7EB74BC49D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49" t="32281" r="50553" b="32281"/>
          <a:stretch/>
        </p:blipFill>
        <p:spPr>
          <a:xfrm>
            <a:off x="6625126" y="1949130"/>
            <a:ext cx="2274547" cy="190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254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  <a:r>
              <a:rPr lang="ru-RU" sz="3200" b="1" dirty="0"/>
              <a:t> </a:t>
            </a:r>
            <a:endParaRPr lang="en-US" sz="3200" b="1" dirty="0"/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420" y="915404"/>
            <a:ext cx="879516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28.2.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Найдите искомые отрезки по данным на рисунке.  </a:t>
            </a:r>
          </a:p>
          <a:p>
            <a:pPr>
              <a:spcAft>
                <a:spcPts val="600"/>
              </a:spcAft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Решение. </a:t>
            </a:r>
          </a:p>
          <a:p>
            <a:pPr>
              <a:spcAft>
                <a:spcPts val="600"/>
              </a:spcAft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5DC9C22-7EF3-0B43-992F-5552953533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263" t="22439" r="12367" b="33556"/>
          <a:stretch/>
        </p:blipFill>
        <p:spPr>
          <a:xfrm>
            <a:off x="6449300" y="1623080"/>
            <a:ext cx="2520280" cy="32190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664A33A4-C859-D74A-B1EB-A4123988095C}"/>
                  </a:ext>
                </a:extLst>
              </p:cNvPr>
              <p:cNvSpPr txBox="1"/>
              <p:nvPr/>
            </p:nvSpPr>
            <p:spPr>
              <a:xfrm>
                <a:off x="187918" y="2151047"/>
                <a:ext cx="6236194" cy="1202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45°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ru-RU" sz="200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6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45°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4A33A4-C859-D74A-B1EB-A41239880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18" y="2151047"/>
                <a:ext cx="6236194" cy="1202445"/>
              </a:xfrm>
              <a:prstGeom prst="rect">
                <a:avLst/>
              </a:prstGeom>
              <a:blipFill>
                <a:blip r:embed="rId3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8FC71538-3DF6-2A4D-8A0A-69E8AFA2B9AA}"/>
                  </a:ext>
                </a:extLst>
              </p:cNvPr>
              <p:cNvSpPr txBox="1"/>
              <p:nvPr/>
            </p:nvSpPr>
            <p:spPr>
              <a:xfrm>
                <a:off x="0" y="3353492"/>
                <a:ext cx="6723123" cy="1255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ru-RU" sz="2000" dirty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8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C71538-3DF6-2A4D-8A0A-69E8AFA2B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53492"/>
                <a:ext cx="6723123" cy="1255728"/>
              </a:xfrm>
              <a:prstGeom prst="rect">
                <a:avLst/>
              </a:prstGeom>
              <a:blipFill>
                <a:blip r:embed="rId4"/>
                <a:stretch>
                  <a:fillRect b="-404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0528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  <a:r>
              <a:rPr lang="ru-RU" sz="3200" b="1" dirty="0"/>
              <a:t> </a:t>
            </a:r>
            <a:endParaRPr lang="en-US" sz="3200" b="1" dirty="0"/>
          </a:p>
          <a:p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4420" y="915404"/>
                <a:ext cx="8795160" cy="3212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28.3. 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данным для </a:t>
                </a:r>
                <a14:m>
                  <m:oMath xmlns:m="http://schemas.openxmlformats.org/officeDocument/2006/math"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значениям найдите: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𝑠𝑖𝑛𝐶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если  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𝑠𝑖𝑛𝐴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=0,4; 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 см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 см;</m:t>
                    </m:r>
                  </m:oMath>
                </a14:m>
                <a:endParaRPr 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cs typeface="Arial" panose="020B0604020202020204" pitchFamily="34" charset="0"/>
                  </a:rPr>
                  <a:t>б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𝑠𝑖𝑛𝐴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если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𝑠𝑖𝑛𝐵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 дм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 дм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cs typeface="Arial" panose="020B0604020202020204" pitchFamily="34" charset="0"/>
                  </a:rPr>
                  <a:t>в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𝑠𝑖𝑛𝐵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если 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𝑠𝑖𝑛𝐶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 м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 м. 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>
                  <a:spcAft>
                    <a:spcPts val="600"/>
                  </a:spcAft>
                </a:pP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915404"/>
                <a:ext cx="8795160" cy="3212931"/>
              </a:xfrm>
              <a:prstGeom prst="rect">
                <a:avLst/>
              </a:prstGeom>
              <a:blipFill>
                <a:blip r:embed="rId2"/>
                <a:stretch>
                  <a:fillRect l="-1009" t="-158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Равнобедренный треугольник 8">
            <a:extLst>
              <a:ext uri="{FF2B5EF4-FFF2-40B4-BE49-F238E27FC236}">
                <a16:creationId xmlns:a16="http://schemas.microsoft.com/office/drawing/2014/main" xmlns="" id="{A226DA96-2ACB-EC4C-85EF-6AF533E286CA}"/>
              </a:ext>
            </a:extLst>
          </p:cNvPr>
          <p:cNvSpPr/>
          <p:nvPr/>
        </p:nvSpPr>
        <p:spPr>
          <a:xfrm>
            <a:off x="6516216" y="2985338"/>
            <a:ext cx="1872208" cy="1584176"/>
          </a:xfrm>
          <a:prstGeom prst="triangle">
            <a:avLst>
              <a:gd name="adj" fmla="val 6924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9CFF96F-D9B8-B942-A70C-835B332E34F7}"/>
              </a:ext>
            </a:extLst>
          </p:cNvPr>
          <p:cNvSpPr txBox="1"/>
          <p:nvPr/>
        </p:nvSpPr>
        <p:spPr>
          <a:xfrm>
            <a:off x="6156176" y="4363381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03AC4A-C2D3-3346-9232-3052D7BC5003}"/>
              </a:ext>
            </a:extLst>
          </p:cNvPr>
          <p:cNvSpPr txBox="1"/>
          <p:nvPr/>
        </p:nvSpPr>
        <p:spPr>
          <a:xfrm>
            <a:off x="7668344" y="2451911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51823FA-8689-9144-B1C9-DC19787BD63F}"/>
              </a:ext>
            </a:extLst>
          </p:cNvPr>
          <p:cNvSpPr txBox="1"/>
          <p:nvPr/>
        </p:nvSpPr>
        <p:spPr>
          <a:xfrm>
            <a:off x="8378808" y="4371333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4C5DB8C7-4F09-9943-B9F1-CFD0C51CFDA1}"/>
                  </a:ext>
                </a:extLst>
              </p:cNvPr>
              <p:cNvSpPr txBox="1"/>
              <p:nvPr/>
            </p:nvSpPr>
            <p:spPr>
              <a:xfrm>
                <a:off x="251520" y="3232618"/>
                <a:ext cx="4684680" cy="1487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𝑠𝑖𝑛𝐴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𝑠𝑖𝑛𝐶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ru-RU" sz="240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𝑠𝑖𝑛𝐶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𝐴𝐵𝑠𝑖𝑛𝐴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∙0,4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400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5DB8C7-4F09-9943-B9F1-CFD0C51CF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232618"/>
                <a:ext cx="4684680" cy="1487715"/>
              </a:xfrm>
              <a:prstGeom prst="rect">
                <a:avLst/>
              </a:prstGeom>
              <a:blipFill>
                <a:blip r:embed="rId3"/>
                <a:stretch>
                  <a:fillRect l="-1351" b="-339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3199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  <a:r>
              <a:rPr lang="ru-RU" sz="3200" b="1" dirty="0"/>
              <a:t> </a:t>
            </a:r>
            <a:endParaRPr lang="en-US" sz="3200" b="1" dirty="0"/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420" y="915404"/>
            <a:ext cx="87951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Решение. </a:t>
            </a:r>
          </a:p>
          <a:p>
            <a:pPr>
              <a:spcAft>
                <a:spcPts val="600"/>
              </a:spcAft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Равнобедренный треугольник 8">
            <a:extLst>
              <a:ext uri="{FF2B5EF4-FFF2-40B4-BE49-F238E27FC236}">
                <a16:creationId xmlns:a16="http://schemas.microsoft.com/office/drawing/2014/main" xmlns="" id="{A226DA96-2ACB-EC4C-85EF-6AF533E286CA}"/>
              </a:ext>
            </a:extLst>
          </p:cNvPr>
          <p:cNvSpPr/>
          <p:nvPr/>
        </p:nvSpPr>
        <p:spPr>
          <a:xfrm>
            <a:off x="6516216" y="2985338"/>
            <a:ext cx="1872208" cy="1584176"/>
          </a:xfrm>
          <a:prstGeom prst="triangle">
            <a:avLst>
              <a:gd name="adj" fmla="val 6924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9CFF96F-D9B8-B942-A70C-835B332E34F7}"/>
              </a:ext>
            </a:extLst>
          </p:cNvPr>
          <p:cNvSpPr txBox="1"/>
          <p:nvPr/>
        </p:nvSpPr>
        <p:spPr>
          <a:xfrm>
            <a:off x="6156176" y="4363381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03AC4A-C2D3-3346-9232-3052D7BC5003}"/>
              </a:ext>
            </a:extLst>
          </p:cNvPr>
          <p:cNvSpPr txBox="1"/>
          <p:nvPr/>
        </p:nvSpPr>
        <p:spPr>
          <a:xfrm>
            <a:off x="7668344" y="2451911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51823FA-8689-9144-B1C9-DC19787BD63F}"/>
              </a:ext>
            </a:extLst>
          </p:cNvPr>
          <p:cNvSpPr txBox="1"/>
          <p:nvPr/>
        </p:nvSpPr>
        <p:spPr>
          <a:xfrm>
            <a:off x="8378808" y="4371333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A91081D7-A71B-0640-9097-ABD3548E16B5}"/>
                  </a:ext>
                </a:extLst>
              </p:cNvPr>
              <p:cNvSpPr/>
              <p:nvPr/>
            </p:nvSpPr>
            <p:spPr>
              <a:xfrm>
                <a:off x="251520" y="1299096"/>
                <a:ext cx="8552688" cy="1219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𝑠𝑖𝑛𝐴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ru-RU" dirty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A91081D7-A71B-0640-9097-ABD3548E16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99096"/>
                <a:ext cx="8552688" cy="1219886"/>
              </a:xfrm>
              <a:prstGeom prst="rect">
                <a:avLst/>
              </a:prstGeom>
              <a:blipFill>
                <a:blip r:embed="rId2"/>
                <a:stretch>
                  <a:fillRect l="-444" b="-515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xmlns="" id="{8C87487C-44A9-0142-8745-3E76A48C0059}"/>
                  </a:ext>
                </a:extLst>
              </p:cNvPr>
              <p:cNvSpPr/>
              <p:nvPr/>
            </p:nvSpPr>
            <p:spPr>
              <a:xfrm>
                <a:off x="251520" y="2624519"/>
                <a:ext cx="6405558" cy="792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ru-RU" dirty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8C87487C-44A9-0142-8745-3E76A48C00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24519"/>
                <a:ext cx="6405558" cy="792140"/>
              </a:xfrm>
              <a:prstGeom prst="rect">
                <a:avLst/>
              </a:prstGeom>
              <a:blipFill>
                <a:blip r:embed="rId3"/>
                <a:stretch>
                  <a:fillRect b="-16666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65142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026e625981a642b934fafa34c1f57e2b10c3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15642</TotalTime>
  <Words>294</Words>
  <Application>Microsoft Office PowerPoint</Application>
  <PresentationFormat>Экран (16:9)</PresentationFormat>
  <Paragraphs>108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Закирова Ф.М</cp:lastModifiedBy>
  <cp:revision>1310</cp:revision>
  <dcterms:created xsi:type="dcterms:W3CDTF">2020-04-09T07:32:19Z</dcterms:created>
  <dcterms:modified xsi:type="dcterms:W3CDTF">2021-01-14T07:54:36Z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