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1381" r:id="rId2"/>
    <p:sldId id="1544" r:id="rId3"/>
    <p:sldId id="1545" r:id="rId4"/>
    <p:sldId id="1546" r:id="rId5"/>
    <p:sldId id="1548" r:id="rId6"/>
    <p:sldId id="1547" r:id="rId7"/>
    <p:sldId id="1549" r:id="rId8"/>
    <p:sldId id="1550" r:id="rId9"/>
    <p:sldId id="1551" r:id="rId10"/>
    <p:sldId id="1552" r:id="rId11"/>
    <p:sldId id="1553" r:id="rId12"/>
    <p:sldId id="1554" r:id="rId13"/>
    <p:sldId id="1536" r:id="rId14"/>
  </p:sldIdLst>
  <p:sldSz cx="9144000" cy="5143500" type="screen16x9"/>
  <p:notesSz cx="5765800" cy="3244850"/>
  <p:custDataLst>
    <p:tags r:id="rId16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1" autoAdjust="0"/>
    <p:restoredTop sz="94618" autoAdjust="0"/>
  </p:normalViewPr>
  <p:slideViewPr>
    <p:cSldViewPr>
      <p:cViewPr varScale="1">
        <p:scale>
          <a:sx n="65" d="100"/>
          <a:sy n="65" d="100"/>
        </p:scale>
        <p:origin x="806" y="53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.png"/><Relationship Id="rId7" Type="http://schemas.openxmlformats.org/officeDocument/2006/relationships/image" Target="../media/image3.png"/><Relationship Id="rId12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0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12" Type="http://schemas.openxmlformats.org/officeDocument/2006/relationships/image" Target="../media/image1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10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-811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59553" y="2288435"/>
            <a:ext cx="6411650" cy="2065034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sz="3200" b="1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ВЫЧИСЛЕНИЕ ПЛОЩАДИ ТРЕУГОЛЬНИКА ПРИ </a:t>
            </a:r>
          </a:p>
          <a:p>
            <a:pPr marL="20131">
              <a:lnSpc>
                <a:spcPts val="4431"/>
              </a:lnSpc>
            </a:pP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ПОМОЩИ СИНУСА УГЛА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67544" y="2139702"/>
            <a:ext cx="432048" cy="10443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588224" y="361576"/>
            <a:ext cx="1804339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588224" y="361576"/>
            <a:ext cx="1804339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669144" y="480082"/>
            <a:ext cx="1948356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9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483484" y="230100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ГЕОМЕТРИЯ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xmlns="" id="{E38D74E3-DD47-E946-8D65-1DB2F20B0480}"/>
              </a:ext>
            </a:extLst>
          </p:cNvPr>
          <p:cNvSpPr/>
          <p:nvPr/>
        </p:nvSpPr>
        <p:spPr>
          <a:xfrm>
            <a:off x="6507859" y="2339383"/>
            <a:ext cx="2110196" cy="2316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50" dirty="0"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81C4D569-942C-1941-9770-CB43582F352E}"/>
              </a:ext>
            </a:extLst>
          </p:cNvPr>
          <p:cNvSpPr/>
          <p:nvPr/>
        </p:nvSpPr>
        <p:spPr>
          <a:xfrm>
            <a:off x="548197" y="309780"/>
            <a:ext cx="786942" cy="960502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67543" y="3256072"/>
            <a:ext cx="432048" cy="10443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Объект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51520" y="946021"/>
                <a:ext cx="8718060" cy="2369221"/>
              </a:xfrm>
              <a:prstGeom prst="rect">
                <a:avLst/>
              </a:prstGeom>
            </p:spPr>
            <p:txBody>
              <a:bodyPr lIns="81643" tIns="40822" rIns="81643" bIns="40822"/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=14 см,  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см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m:rPr>
                        <m:nor/>
                      </m:rPr>
                      <a: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=60°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endParaRPr lang="ru-RU" sz="24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ru-RU" sz="2400" dirty="0">
                  <a:solidFill>
                    <a:schemeClr val="tx1"/>
                  </a:solidFill>
                </a:endParaRPr>
              </a:p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</a:rPr>
                  <a:t>Решение. </a:t>
                </a:r>
                <a:endParaRPr lang="en-US" sz="2400" b="1" i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𝐴𝐵𝐶𝐷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7</m:t>
                      </m:r>
                      <m:rad>
                        <m:radPr>
                          <m:deg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∙14∙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𝑠𝑖𝑛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60°=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7</m:t>
                      </m:r>
                      <m:rad>
                        <m:radPr>
                          <m:deg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∙14∙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147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см</m:t>
                          </m:r>
                          <m:r>
                            <a:rPr lang="ru-RU" sz="2400" b="0" i="1" baseline="300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  <m:sup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1520" y="946021"/>
                <a:ext cx="8718060" cy="2369221"/>
              </a:xfrm>
              <a:prstGeom prst="rect">
                <a:avLst/>
              </a:prstGeom>
              <a:blipFill rotWithShape="0">
                <a:blip r:embed="rId2"/>
                <a:stretch>
                  <a:fillRect l="-1189" t="-7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174420" y="843557"/>
            <a:ext cx="8795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b="1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Равнобедренный треугольник 25">
            <a:extLst>
              <a:ext uri="{FF2B5EF4-FFF2-40B4-BE49-F238E27FC236}">
                <a16:creationId xmlns:a16="http://schemas.microsoft.com/office/drawing/2014/main" xmlns="" id="{CF934220-D3FA-9547-9A71-359F882852D3}"/>
              </a:ext>
            </a:extLst>
          </p:cNvPr>
          <p:cNvSpPr/>
          <p:nvPr/>
        </p:nvSpPr>
        <p:spPr>
          <a:xfrm>
            <a:off x="6300192" y="3315242"/>
            <a:ext cx="1939637" cy="1235537"/>
          </a:xfrm>
          <a:prstGeom prst="triangle">
            <a:avLst>
              <a:gd name="adj" fmla="val 4285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61B2FA01-51DC-1B4D-B421-C8EE84EF0308}"/>
              </a:ext>
            </a:extLst>
          </p:cNvPr>
          <p:cNvSpPr/>
          <p:nvPr/>
        </p:nvSpPr>
        <p:spPr>
          <a:xfrm>
            <a:off x="5955335" y="4437526"/>
            <a:ext cx="59132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A84EBF6-DDC2-974B-926A-7DC2321BFA45}"/>
              </a:ext>
            </a:extLst>
          </p:cNvPr>
          <p:cNvSpPr/>
          <p:nvPr/>
        </p:nvSpPr>
        <p:spPr>
          <a:xfrm>
            <a:off x="6935934" y="2927315"/>
            <a:ext cx="113493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500" dirty="0"/>
          </a:p>
        </p:txBody>
      </p:sp>
      <p:sp>
        <p:nvSpPr>
          <p:cNvPr id="19" name="Дуга 18">
            <a:extLst>
              <a:ext uri="{FF2B5EF4-FFF2-40B4-BE49-F238E27FC236}">
                <a16:creationId xmlns:a16="http://schemas.microsoft.com/office/drawing/2014/main" xmlns="" id="{034BB215-56E6-AC45-A8BD-F2040FE4B1E3}"/>
              </a:ext>
            </a:extLst>
          </p:cNvPr>
          <p:cNvSpPr/>
          <p:nvPr/>
        </p:nvSpPr>
        <p:spPr>
          <a:xfrm flipH="1">
            <a:off x="7909469" y="4325942"/>
            <a:ext cx="503182" cy="371682"/>
          </a:xfrm>
          <a:prstGeom prst="arc">
            <a:avLst>
              <a:gd name="adj1" fmla="val 17567784"/>
              <a:gd name="adj2" fmla="val 373824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2575B909-71EB-BC43-A06B-D3B8261D2789}"/>
                  </a:ext>
                </a:extLst>
              </p:cNvPr>
              <p:cNvSpPr txBox="1"/>
              <p:nvPr/>
            </p:nvSpPr>
            <p:spPr>
              <a:xfrm>
                <a:off x="7223700" y="4064990"/>
                <a:ext cx="611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75B909-71EB-BC43-A06B-D3B8261D2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700" y="4064990"/>
                <a:ext cx="611065" cy="369332"/>
              </a:xfrm>
              <a:prstGeom prst="rect">
                <a:avLst/>
              </a:prstGeom>
              <a:blipFill>
                <a:blip r:embed="rId3"/>
                <a:stretch>
                  <a:fillRect l="-6122" r="-30612" b="-4482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4415EBD-6511-A949-87C2-4AD7BC3E0F52}"/>
              </a:ext>
            </a:extLst>
          </p:cNvPr>
          <p:cNvSpPr/>
          <p:nvPr/>
        </p:nvSpPr>
        <p:spPr>
          <a:xfrm>
            <a:off x="6859300" y="4472659"/>
            <a:ext cx="54053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B08142FA-9CF6-CD43-AC1D-06B919EE9B99}"/>
                  </a:ext>
                </a:extLst>
              </p:cNvPr>
              <p:cNvSpPr txBox="1"/>
              <p:nvPr/>
            </p:nvSpPr>
            <p:spPr>
              <a:xfrm>
                <a:off x="7503401" y="3359380"/>
                <a:ext cx="869725" cy="522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  <m:rad>
                        <m:radPr>
                          <m:degHide m:val="on"/>
                          <m:ctrlPr>
                            <a:rPr lang="en-US" sz="2500" b="1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5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8142FA-9CF6-CD43-AC1D-06B919EE9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401" y="3359380"/>
                <a:ext cx="869725" cy="5223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6267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 animBg="1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4420" y="843557"/>
            <a:ext cx="8795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b="1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xmlns="" id="{EB46A3D6-63B3-3340-AAF5-DE7930F9BF58}"/>
                  </a:ext>
                </a:extLst>
              </p:cNvPr>
              <p:cNvSpPr/>
              <p:nvPr/>
            </p:nvSpPr>
            <p:spPr>
              <a:xfrm>
                <a:off x="186996" y="972832"/>
                <a:ext cx="8564776" cy="2750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27.4.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площадь ромба со стороной </a:t>
                </a:r>
                <a14:m>
                  <m:oMath xmlns:m="http://schemas.openxmlformats.org/officeDocument/2006/math"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ad>
                      <m:radPr>
                        <m:degHide m:val="on"/>
                        <m:ctrlPr>
                          <a:rPr lang="ru-RU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см и тупым углом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135°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𝑠𝑖𝑛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135°=7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∙7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f>
                        <m:fPr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=49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см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lang="x-none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B46A3D6-63B3-3340-AAF5-DE7930F9BF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96" y="972832"/>
                <a:ext cx="8564776" cy="2750753"/>
              </a:xfrm>
              <a:prstGeom prst="rect">
                <a:avLst/>
              </a:prstGeom>
              <a:blipFill rotWithShape="0">
                <a:blip r:embed="rId2"/>
                <a:stretch>
                  <a:fillRect l="-1139" t="-222" r="-12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xmlns="" id="{F9513333-6500-5445-A861-187691A91151}"/>
              </a:ext>
            </a:extLst>
          </p:cNvPr>
          <p:cNvSpPr/>
          <p:nvPr/>
        </p:nvSpPr>
        <p:spPr>
          <a:xfrm>
            <a:off x="6012160" y="2944549"/>
            <a:ext cx="2552328" cy="1664350"/>
          </a:xfrm>
          <a:prstGeom prst="parallelogram">
            <a:avLst>
              <a:gd name="adj" fmla="val 5238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9E98C32C-990D-F54F-AA6F-32CA476DB9D4}"/>
                  </a:ext>
                </a:extLst>
              </p:cNvPr>
              <p:cNvSpPr txBox="1"/>
              <p:nvPr/>
            </p:nvSpPr>
            <p:spPr>
              <a:xfrm>
                <a:off x="6540882" y="4526491"/>
                <a:ext cx="42340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dirty="0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3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98C32C-990D-F54F-AA6F-32CA476DB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882" y="4526491"/>
                <a:ext cx="423406" cy="553998"/>
              </a:xfrm>
              <a:prstGeom prst="rect">
                <a:avLst/>
              </a:prstGeom>
              <a:blipFill>
                <a:blip r:embed="rId3"/>
                <a:stretch>
                  <a:fillRect l="-294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6ABBBC6B-180C-9042-9A73-14DA33B78412}"/>
                  </a:ext>
                </a:extLst>
              </p:cNvPr>
              <p:cNvSpPr/>
              <p:nvPr/>
            </p:nvSpPr>
            <p:spPr>
              <a:xfrm>
                <a:off x="8141082" y="3462029"/>
                <a:ext cx="423406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dirty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3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6ABBBC6B-180C-9042-9A73-14DA33B784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082" y="3462029"/>
                <a:ext cx="423406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Дуга 22">
            <a:extLst>
              <a:ext uri="{FF2B5EF4-FFF2-40B4-BE49-F238E27FC236}">
                <a16:creationId xmlns:a16="http://schemas.microsoft.com/office/drawing/2014/main" xmlns="" id="{69928C19-495E-2D47-AE1E-199C16C8F857}"/>
              </a:ext>
            </a:extLst>
          </p:cNvPr>
          <p:cNvSpPr/>
          <p:nvPr/>
        </p:nvSpPr>
        <p:spPr>
          <a:xfrm>
            <a:off x="7313329" y="4447371"/>
            <a:ext cx="725693" cy="311266"/>
          </a:xfrm>
          <a:prstGeom prst="arc">
            <a:avLst>
              <a:gd name="adj1" fmla="val 10973791"/>
              <a:gd name="adj2" fmla="val 18354931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9594619-FF9C-8448-BB4D-18DDE1239FD2}"/>
                  </a:ext>
                </a:extLst>
              </p:cNvPr>
              <p:cNvSpPr txBox="1"/>
              <p:nvPr/>
            </p:nvSpPr>
            <p:spPr>
              <a:xfrm>
                <a:off x="7005670" y="3908762"/>
                <a:ext cx="565308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135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594619-FF9C-8448-BB4D-18DDE1239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670" y="3908762"/>
                <a:ext cx="565308" cy="538609"/>
              </a:xfrm>
              <a:prstGeom prst="rect">
                <a:avLst/>
              </a:prstGeom>
              <a:blipFill>
                <a:blip r:embed="rId5"/>
                <a:stretch>
                  <a:fillRect l="-6522" r="-6739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3260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23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4420" y="843557"/>
            <a:ext cx="8795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b="1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xmlns="" id="{EB46A3D6-63B3-3340-AAF5-DE7930F9BF58}"/>
                  </a:ext>
                </a:extLst>
              </p:cNvPr>
              <p:cNvSpPr/>
              <p:nvPr/>
            </p:nvSpPr>
            <p:spPr>
              <a:xfrm>
                <a:off x="174420" y="843557"/>
                <a:ext cx="8564776" cy="4552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27.6.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 треугольнике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площадь которого равна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см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 см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=45°. 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Найдите сторону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опущенную на 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неё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высоту. </a:t>
                </a: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𝐴𝐵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𝐴𝐶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𝑠𝑖𝑛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45°</m:t>
                      </m:r>
                      <m:r>
                        <a:rPr lang="ru-RU" sz="2400" dirty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AC</m:t>
                      </m:r>
                      <m:r>
                        <a:rPr lang="en-US" sz="240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𝐴𝐵𝑠𝑖𝑛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45°</m:t>
                          </m:r>
                        </m:den>
                      </m:f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400" b="0" i="1" dirty="0" smtClean="0">
                          <a:latin typeface="Cambria Math" panose="02040503050406030204" pitchFamily="18" charset="0"/>
                        </a:rPr>
                        <m:t>см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𝐴𝐶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𝐵𝐻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400" dirty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BH</m:t>
                      </m:r>
                      <m:r>
                        <a:rPr lang="en-US" sz="240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9</m:t>
                          </m:r>
                          <m:rad>
                            <m:radPr>
                              <m:degHide m:val="on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x-none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B46A3D6-63B3-3340-AAF5-DE7930F9BF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0" y="843557"/>
                <a:ext cx="8564776" cy="4552593"/>
              </a:xfrm>
              <a:prstGeom prst="rect">
                <a:avLst/>
              </a:prstGeom>
              <a:blipFill rotWithShape="0">
                <a:blip r:embed="rId2"/>
                <a:stretch>
                  <a:fillRect l="-1139" t="-9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Равнобедренный треугольник 7">
            <a:extLst>
              <a:ext uri="{FF2B5EF4-FFF2-40B4-BE49-F238E27FC236}">
                <a16:creationId xmlns:a16="http://schemas.microsoft.com/office/drawing/2014/main" xmlns="" id="{63658162-DE09-A147-AC0B-14AFCDBB0CBE}"/>
              </a:ext>
            </a:extLst>
          </p:cNvPr>
          <p:cNvSpPr/>
          <p:nvPr/>
        </p:nvSpPr>
        <p:spPr>
          <a:xfrm>
            <a:off x="6377206" y="2571750"/>
            <a:ext cx="2258291" cy="1676400"/>
          </a:xfrm>
          <a:prstGeom prst="triangle">
            <a:avLst>
              <a:gd name="adj" fmla="val 6901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24B25ED-0C3D-254E-886F-A7F7C9364AB1}"/>
              </a:ext>
            </a:extLst>
          </p:cNvPr>
          <p:cNvSpPr/>
          <p:nvPr/>
        </p:nvSpPr>
        <p:spPr>
          <a:xfrm>
            <a:off x="8519876" y="415135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A638917-A3CA-5948-8157-139BE246A612}"/>
              </a:ext>
            </a:extLst>
          </p:cNvPr>
          <p:cNvSpPr/>
          <p:nvPr/>
        </p:nvSpPr>
        <p:spPr>
          <a:xfrm>
            <a:off x="7815630" y="208122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0501957-6489-B448-BCEB-F4DDAC4BDFDE}"/>
              </a:ext>
            </a:extLst>
          </p:cNvPr>
          <p:cNvSpPr/>
          <p:nvPr/>
        </p:nvSpPr>
        <p:spPr>
          <a:xfrm>
            <a:off x="6016985" y="415135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831ED416-826F-0F4F-A509-FB0F77A8EC26}"/>
              </a:ext>
            </a:extLst>
          </p:cNvPr>
          <p:cNvCxnSpPr>
            <a:stCxn id="10" idx="0"/>
            <a:endCxn id="10" idx="3"/>
          </p:cNvCxnSpPr>
          <p:nvPr/>
        </p:nvCxnSpPr>
        <p:spPr>
          <a:xfrm>
            <a:off x="7935833" y="2571750"/>
            <a:ext cx="0" cy="1676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3377B9B-87C3-EA46-AB09-53903540ADDB}"/>
              </a:ext>
            </a:extLst>
          </p:cNvPr>
          <p:cNvSpPr/>
          <p:nvPr/>
        </p:nvSpPr>
        <p:spPr>
          <a:xfrm>
            <a:off x="7711525" y="415135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A8E96F0F-8EA2-F74E-B16D-FB7AB760FC83}"/>
                  </a:ext>
                </a:extLst>
              </p:cNvPr>
              <p:cNvSpPr txBox="1"/>
              <p:nvPr/>
            </p:nvSpPr>
            <p:spPr>
              <a:xfrm>
                <a:off x="6607558" y="3782019"/>
                <a:ext cx="599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E96F0F-8EA2-F74E-B16D-FB7AB760F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558" y="3782019"/>
                <a:ext cx="599844" cy="369332"/>
              </a:xfrm>
              <a:prstGeom prst="rect">
                <a:avLst/>
              </a:prstGeom>
              <a:blipFill>
                <a:blip r:embed="rId3"/>
                <a:stretch>
                  <a:fillRect l="-6250" r="-33333" b="-40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Дуга 19">
            <a:extLst>
              <a:ext uri="{FF2B5EF4-FFF2-40B4-BE49-F238E27FC236}">
                <a16:creationId xmlns:a16="http://schemas.microsoft.com/office/drawing/2014/main" xmlns="" id="{8562169E-6915-EF4D-91A4-4A2D3949088E}"/>
              </a:ext>
            </a:extLst>
          </p:cNvPr>
          <p:cNvSpPr/>
          <p:nvPr/>
        </p:nvSpPr>
        <p:spPr>
          <a:xfrm>
            <a:off x="6377206" y="4151351"/>
            <a:ext cx="207819" cy="184666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8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56" y="2139702"/>
            <a:ext cx="43924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574884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320" y="915566"/>
            <a:ext cx="8795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стр.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Решить задачу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7.7</a:t>
            </a:r>
            <a:r>
              <a:rPr lang="ru-RU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27,8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433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ПРОВЕРКА САМОСТОЯТЕЛЬНОЙ РАБОТЫ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4420" y="838593"/>
                <a:ext cx="8795160" cy="4777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26.4 б)</a:t>
                </a:r>
                <a:r>
                  <a:rPr lang="ru-RU" sz="2400" b="1" i="1" dirty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Используя данные на рисунке, найдите площадь равнобедренной трапеции.</a:t>
                </a:r>
              </a:p>
              <a:p>
                <a:pPr algn="jus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Решение:</a:t>
                </a: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Рассмотрим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𝐴𝐵𝐹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𝑐𝑜𝑠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𝐴𝐹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sz="24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;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𝑐𝑜𝑠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45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ru-R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45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;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𝐵𝐶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𝐴𝐷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+8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∙3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=5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∙3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30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0" y="838593"/>
                <a:ext cx="8795160" cy="4777590"/>
              </a:xfrm>
              <a:prstGeom prst="rect">
                <a:avLst/>
              </a:prstGeom>
              <a:blipFill>
                <a:blip r:embed="rId2"/>
                <a:stretch>
                  <a:fillRect l="-1009" t="-1326" r="-100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7C54326D-5A77-0846-9F8A-4A45FA2732E3}"/>
              </a:ext>
            </a:extLst>
          </p:cNvPr>
          <p:cNvSpPr/>
          <p:nvPr/>
        </p:nvSpPr>
        <p:spPr>
          <a:xfrm flipH="1">
            <a:off x="3521803" y="2054423"/>
            <a:ext cx="1859777" cy="904050"/>
          </a:xfrm>
          <a:prstGeom prst="rtTriangl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106800FB-1BAB-8740-BADF-52EF8C45F78D}"/>
                  </a:ext>
                </a:extLst>
              </p:cNvPr>
              <p:cNvSpPr txBox="1"/>
              <p:nvPr/>
            </p:nvSpPr>
            <p:spPr>
              <a:xfrm>
                <a:off x="3277037" y="2689317"/>
                <a:ext cx="2221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6800FB-1BAB-8740-BADF-52EF8C45F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037" y="2689317"/>
                <a:ext cx="222112" cy="307777"/>
              </a:xfrm>
              <a:prstGeom prst="rect">
                <a:avLst/>
              </a:prstGeom>
              <a:blipFill>
                <a:blip r:embed="rId4"/>
                <a:stretch>
                  <a:fillRect l="-27778" r="-22222" b="-384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66E0A0BC-350E-8040-A08E-E37BA5A487B7}"/>
                  </a:ext>
                </a:extLst>
              </p:cNvPr>
              <p:cNvSpPr txBox="1"/>
              <p:nvPr/>
            </p:nvSpPr>
            <p:spPr>
              <a:xfrm>
                <a:off x="5136027" y="1768653"/>
                <a:ext cx="2328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E0A0BC-350E-8040-A08E-E37BA5A48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027" y="1768653"/>
                <a:ext cx="232884" cy="307777"/>
              </a:xfrm>
              <a:prstGeom prst="rect">
                <a:avLst/>
              </a:prstGeom>
              <a:blipFill>
                <a:blip r:embed="rId5"/>
                <a:stretch>
                  <a:fillRect l="-26316" r="-21053" b="-8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0D844416-B20A-B64A-84C0-16F9E3ACE181}"/>
                  </a:ext>
                </a:extLst>
              </p:cNvPr>
              <p:cNvSpPr txBox="1"/>
              <p:nvPr/>
            </p:nvSpPr>
            <p:spPr>
              <a:xfrm>
                <a:off x="5313542" y="2882710"/>
                <a:ext cx="2248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844416-B20A-B64A-84C0-16F9E3ACE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542" y="2882710"/>
                <a:ext cx="224805" cy="307777"/>
              </a:xfrm>
              <a:prstGeom prst="rect">
                <a:avLst/>
              </a:prstGeom>
              <a:blipFill>
                <a:blip r:embed="rId6"/>
                <a:stretch>
                  <a:fillRect l="-26316" r="-15789" b="-4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Дуга 13">
            <a:extLst>
              <a:ext uri="{FF2B5EF4-FFF2-40B4-BE49-F238E27FC236}">
                <a16:creationId xmlns:a16="http://schemas.microsoft.com/office/drawing/2014/main" xmlns="" id="{FC48B7E3-4AAF-8741-A3BF-FAEA11D53EA9}"/>
              </a:ext>
            </a:extLst>
          </p:cNvPr>
          <p:cNvSpPr/>
          <p:nvPr/>
        </p:nvSpPr>
        <p:spPr>
          <a:xfrm>
            <a:off x="3691447" y="2832794"/>
            <a:ext cx="151545" cy="251358"/>
          </a:xfrm>
          <a:prstGeom prst="arc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918D5DDF-C367-2445-B410-3B466E3FC14C}"/>
                  </a:ext>
                </a:extLst>
              </p:cNvPr>
              <p:cNvSpPr txBox="1"/>
              <p:nvPr/>
            </p:nvSpPr>
            <p:spPr>
              <a:xfrm>
                <a:off x="3884467" y="2752507"/>
                <a:ext cx="3061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x-none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8D5DDF-C367-2445-B410-3B466E3FC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467" y="2752507"/>
                <a:ext cx="306174" cy="215444"/>
              </a:xfrm>
              <a:prstGeom prst="rect">
                <a:avLst/>
              </a:prstGeom>
              <a:blipFill>
                <a:blip r:embed="rId7"/>
                <a:stretch>
                  <a:fillRect l="-12000" r="-16000" b="-1111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748C6FE-45C0-AB40-9186-CF1A51F3C412}"/>
                  </a:ext>
                </a:extLst>
              </p:cNvPr>
              <p:cNvSpPr txBox="1"/>
              <p:nvPr/>
            </p:nvSpPr>
            <p:spPr>
              <a:xfrm>
                <a:off x="4190640" y="2330516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x-none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48C6FE-45C0-AB40-9186-CF1A51F3C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640" y="2330516"/>
                <a:ext cx="139462" cy="215444"/>
              </a:xfrm>
              <a:prstGeom prst="rect">
                <a:avLst/>
              </a:prstGeom>
              <a:blipFill>
                <a:blip r:embed="rId8"/>
                <a:stretch>
                  <a:fillRect l="-25000" r="-33333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5F07B669-E28D-0C40-AB0C-2D9586E1E21C}"/>
                  </a:ext>
                </a:extLst>
              </p:cNvPr>
              <p:cNvSpPr txBox="1"/>
              <p:nvPr/>
            </p:nvSpPr>
            <p:spPr>
              <a:xfrm>
                <a:off x="5633188" y="2660174"/>
                <a:ext cx="2221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07B669-E28D-0C40-AB0C-2D9586E1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188" y="2660174"/>
                <a:ext cx="222112" cy="307777"/>
              </a:xfrm>
              <a:prstGeom prst="rect">
                <a:avLst/>
              </a:prstGeom>
              <a:blipFill>
                <a:blip r:embed="rId9"/>
                <a:stretch>
                  <a:fillRect l="-21053" r="-21053" b="-8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A85A8F86-C5B5-F643-95BD-4714BE9A9B7E}"/>
                  </a:ext>
                </a:extLst>
              </p:cNvPr>
              <p:cNvSpPr txBox="1"/>
              <p:nvPr/>
            </p:nvSpPr>
            <p:spPr>
              <a:xfrm>
                <a:off x="6588224" y="2030815"/>
                <a:ext cx="2328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85A8F86-C5B5-F643-95BD-4714BE9A9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030815"/>
                <a:ext cx="232884" cy="307777"/>
              </a:xfrm>
              <a:prstGeom prst="rect">
                <a:avLst/>
              </a:prstGeom>
              <a:blipFill>
                <a:blip r:embed="rId10"/>
                <a:stretch>
                  <a:fillRect l="-20000" r="-15000" b="-384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285CC7F9-9191-904B-B94D-22AD50668F18}"/>
                  </a:ext>
                </a:extLst>
              </p:cNvPr>
              <p:cNvSpPr txBox="1"/>
              <p:nvPr/>
            </p:nvSpPr>
            <p:spPr>
              <a:xfrm>
                <a:off x="7478986" y="2040361"/>
                <a:ext cx="2212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5CC7F9-9191-904B-B94D-22AD50668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986" y="2040361"/>
                <a:ext cx="221279" cy="307777"/>
              </a:xfrm>
              <a:prstGeom prst="rect">
                <a:avLst/>
              </a:prstGeom>
              <a:blipFill>
                <a:blip r:embed="rId11"/>
                <a:stretch>
                  <a:fillRect l="-21053" r="-15789" b="-8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F7CA8F91-D91A-874E-9562-2ADB02D43934}"/>
                  </a:ext>
                </a:extLst>
              </p:cNvPr>
              <p:cNvSpPr txBox="1"/>
              <p:nvPr/>
            </p:nvSpPr>
            <p:spPr>
              <a:xfrm>
                <a:off x="8419713" y="2643787"/>
                <a:ext cx="2431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CA8F91-D91A-874E-9562-2ADB02D43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713" y="2643787"/>
                <a:ext cx="243143" cy="307777"/>
              </a:xfrm>
              <a:prstGeom prst="rect">
                <a:avLst/>
              </a:prstGeom>
              <a:blipFill>
                <a:blip r:embed="rId12"/>
                <a:stretch>
                  <a:fillRect l="-19048" r="-14286" b="-4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Трапеция 1">
            <a:extLst>
              <a:ext uri="{FF2B5EF4-FFF2-40B4-BE49-F238E27FC236}">
                <a16:creationId xmlns:a16="http://schemas.microsoft.com/office/drawing/2014/main" xmlns="" id="{A4DF6008-B246-AB46-B549-1F20CD920D84}"/>
              </a:ext>
            </a:extLst>
          </p:cNvPr>
          <p:cNvSpPr/>
          <p:nvPr/>
        </p:nvSpPr>
        <p:spPr>
          <a:xfrm>
            <a:off x="5815806" y="2348137"/>
            <a:ext cx="2589581" cy="603427"/>
          </a:xfrm>
          <a:prstGeom prst="trapezoid">
            <a:avLst>
              <a:gd name="adj" fmla="val 135825"/>
            </a:avLst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id="{460EDA05-D9AB-3A4C-8619-0E097EA61F84}"/>
                  </a:ext>
                </a:extLst>
              </p:cNvPr>
              <p:cNvSpPr/>
              <p:nvPr/>
            </p:nvSpPr>
            <p:spPr>
              <a:xfrm>
                <a:off x="6833853" y="1952463"/>
                <a:ext cx="696153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60EDA05-D9AB-3A4C-8619-0E097EA61F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853" y="1952463"/>
                <a:ext cx="696153" cy="43640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0712C39B-E4D5-0643-BE64-3584AD28289C}"/>
              </a:ext>
            </a:extLst>
          </p:cNvPr>
          <p:cNvCxnSpPr/>
          <p:nvPr/>
        </p:nvCxnSpPr>
        <p:spPr>
          <a:xfrm>
            <a:off x="6372200" y="2427734"/>
            <a:ext cx="144016" cy="14401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2E57FBF0-3A90-4046-9783-C3300C2CB4C8}"/>
              </a:ext>
            </a:extLst>
          </p:cNvPr>
          <p:cNvCxnSpPr/>
          <p:nvPr/>
        </p:nvCxnSpPr>
        <p:spPr>
          <a:xfrm>
            <a:off x="6307355" y="2473952"/>
            <a:ext cx="144016" cy="14401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A8295D6E-513E-2B49-8FEF-BA551A251B03}"/>
              </a:ext>
            </a:extLst>
          </p:cNvPr>
          <p:cNvCxnSpPr>
            <a:cxnSpLocks/>
          </p:cNvCxnSpPr>
          <p:nvPr/>
        </p:nvCxnSpPr>
        <p:spPr>
          <a:xfrm flipH="1">
            <a:off x="7700265" y="2416583"/>
            <a:ext cx="168484" cy="15516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D2C73650-4034-B54E-B9BF-EC1953895B9E}"/>
              </a:ext>
            </a:extLst>
          </p:cNvPr>
          <p:cNvCxnSpPr>
            <a:cxnSpLocks/>
          </p:cNvCxnSpPr>
          <p:nvPr/>
        </p:nvCxnSpPr>
        <p:spPr>
          <a:xfrm flipH="1">
            <a:off x="7767181" y="2485028"/>
            <a:ext cx="168484" cy="15516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0433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ПРОВЕРКА САМОСТОЯТЕЛЬНОЙ РАБОТЫ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4420" y="843557"/>
                <a:ext cx="8795160" cy="4187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.4 в)</a:t>
                </a:r>
                <a:r>
                  <a:rPr lang="ru-RU" sz="2400" b="1" i="1" dirty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Используя данные на рисунке, найдите площадь равнобедренной трапеции.</a:t>
                </a:r>
              </a:p>
              <a:p>
                <a:pPr algn="jus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Решение:</a:t>
                </a: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Рассмотрим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𝐴𝐵𝐹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𝑐𝑜𝑠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𝐴𝐹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sz="24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;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𝑐𝑜𝑠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60°∙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7=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60°=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60°=7∙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𝐵𝐶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𝐴𝐷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4+11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ad>
                            <m:radPr>
                              <m:degHide m:val="on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ad>
                            <m:radPr>
                              <m:degHide m:val="on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105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0" y="843557"/>
                <a:ext cx="8795160" cy="4187621"/>
              </a:xfrm>
              <a:prstGeom prst="rect">
                <a:avLst/>
              </a:prstGeom>
              <a:blipFill>
                <a:blip r:embed="rId2"/>
                <a:stretch>
                  <a:fillRect l="-1009" t="-1212" r="-100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7C54326D-5A77-0846-9F8A-4A45FA2732E3}"/>
              </a:ext>
            </a:extLst>
          </p:cNvPr>
          <p:cNvSpPr/>
          <p:nvPr/>
        </p:nvSpPr>
        <p:spPr>
          <a:xfrm flipH="1">
            <a:off x="4923566" y="1551799"/>
            <a:ext cx="1004755" cy="1168669"/>
          </a:xfrm>
          <a:prstGeom prst="rtTriangl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106800FB-1BAB-8740-BADF-52EF8C45F78D}"/>
                  </a:ext>
                </a:extLst>
              </p:cNvPr>
              <p:cNvSpPr txBox="1"/>
              <p:nvPr/>
            </p:nvSpPr>
            <p:spPr>
              <a:xfrm>
                <a:off x="4658867" y="2443936"/>
                <a:ext cx="2221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6800FB-1BAB-8740-BADF-52EF8C45F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867" y="2443936"/>
                <a:ext cx="222112" cy="307777"/>
              </a:xfrm>
              <a:prstGeom prst="rect">
                <a:avLst/>
              </a:prstGeom>
              <a:blipFill>
                <a:blip r:embed="rId3"/>
                <a:stretch>
                  <a:fillRect l="-21053" r="-21053" b="-8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66E0A0BC-350E-8040-A08E-E37BA5A487B7}"/>
                  </a:ext>
                </a:extLst>
              </p:cNvPr>
              <p:cNvSpPr txBox="1"/>
              <p:nvPr/>
            </p:nvSpPr>
            <p:spPr>
              <a:xfrm>
                <a:off x="5929194" y="1397910"/>
                <a:ext cx="2328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E0A0BC-350E-8040-A08E-E37BA5A48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194" y="1397910"/>
                <a:ext cx="232884" cy="307777"/>
              </a:xfrm>
              <a:prstGeom prst="rect">
                <a:avLst/>
              </a:prstGeom>
              <a:blipFill>
                <a:blip r:embed="rId4"/>
                <a:stretch>
                  <a:fillRect l="-26316" r="-21053" b="-384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0D844416-B20A-B64A-84C0-16F9E3ACE181}"/>
                  </a:ext>
                </a:extLst>
              </p:cNvPr>
              <p:cNvSpPr txBox="1"/>
              <p:nvPr/>
            </p:nvSpPr>
            <p:spPr>
              <a:xfrm>
                <a:off x="5939574" y="2490684"/>
                <a:ext cx="2248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844416-B20A-B64A-84C0-16F9E3ACE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574" y="2490684"/>
                <a:ext cx="224805" cy="307777"/>
              </a:xfrm>
              <a:prstGeom prst="rect">
                <a:avLst/>
              </a:prstGeom>
              <a:blipFill>
                <a:blip r:embed="rId5"/>
                <a:stretch>
                  <a:fillRect l="-21053" r="-21053" b="-4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Дуга 13">
            <a:extLst>
              <a:ext uri="{FF2B5EF4-FFF2-40B4-BE49-F238E27FC236}">
                <a16:creationId xmlns:a16="http://schemas.microsoft.com/office/drawing/2014/main" xmlns="" id="{FC48B7E3-4AAF-8741-A3BF-FAEA11D53EA9}"/>
              </a:ext>
            </a:extLst>
          </p:cNvPr>
          <p:cNvSpPr/>
          <p:nvPr/>
        </p:nvSpPr>
        <p:spPr>
          <a:xfrm>
            <a:off x="4998520" y="2571750"/>
            <a:ext cx="151545" cy="251358"/>
          </a:xfrm>
          <a:prstGeom prst="arc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918D5DDF-C367-2445-B410-3B466E3FC14C}"/>
                  </a:ext>
                </a:extLst>
              </p:cNvPr>
              <p:cNvSpPr txBox="1"/>
              <p:nvPr/>
            </p:nvSpPr>
            <p:spPr>
              <a:xfrm>
                <a:off x="5150065" y="2457135"/>
                <a:ext cx="3061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x-none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8D5DDF-C367-2445-B410-3B466E3FC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065" y="2457135"/>
                <a:ext cx="306174" cy="215444"/>
              </a:xfrm>
              <a:prstGeom prst="rect">
                <a:avLst/>
              </a:prstGeom>
              <a:blipFill>
                <a:blip r:embed="rId6"/>
                <a:stretch>
                  <a:fillRect l="-12000" r="-12000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748C6FE-45C0-AB40-9186-CF1A51F3C412}"/>
                  </a:ext>
                </a:extLst>
              </p:cNvPr>
              <p:cNvSpPr txBox="1"/>
              <p:nvPr/>
            </p:nvSpPr>
            <p:spPr>
              <a:xfrm>
                <a:off x="5233421" y="1942140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x-none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48C6FE-45C0-AB40-9186-CF1A51F3C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421" y="1942140"/>
                <a:ext cx="139462" cy="215444"/>
              </a:xfrm>
              <a:prstGeom prst="rect">
                <a:avLst/>
              </a:prstGeom>
              <a:blipFill>
                <a:blip r:embed="rId7"/>
                <a:stretch>
                  <a:fillRect l="-36364" r="-36364" b="-588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5F07B669-E28D-0C40-AB0C-2D9586E1E21C}"/>
                  </a:ext>
                </a:extLst>
              </p:cNvPr>
              <p:cNvSpPr txBox="1"/>
              <p:nvPr/>
            </p:nvSpPr>
            <p:spPr>
              <a:xfrm>
                <a:off x="5624733" y="3429314"/>
                <a:ext cx="2221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07B669-E28D-0C40-AB0C-2D9586E1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733" y="3429314"/>
                <a:ext cx="222112" cy="307777"/>
              </a:xfrm>
              <a:prstGeom prst="rect">
                <a:avLst/>
              </a:prstGeom>
              <a:blipFill>
                <a:blip r:embed="rId9"/>
                <a:stretch>
                  <a:fillRect l="-27778" r="-22222" b="-4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A85A8F86-C5B5-F643-95BD-4714BE9A9B7E}"/>
                  </a:ext>
                </a:extLst>
              </p:cNvPr>
              <p:cNvSpPr txBox="1"/>
              <p:nvPr/>
            </p:nvSpPr>
            <p:spPr>
              <a:xfrm>
                <a:off x="6588224" y="2030815"/>
                <a:ext cx="2328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85A8F86-C5B5-F643-95BD-4714BE9A9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030815"/>
                <a:ext cx="232884" cy="307777"/>
              </a:xfrm>
              <a:prstGeom prst="rect">
                <a:avLst/>
              </a:prstGeom>
              <a:blipFill>
                <a:blip r:embed="rId10"/>
                <a:stretch>
                  <a:fillRect l="-20000" r="-15000" b="-384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285CC7F9-9191-904B-B94D-22AD50668F18}"/>
                  </a:ext>
                </a:extLst>
              </p:cNvPr>
              <p:cNvSpPr txBox="1"/>
              <p:nvPr/>
            </p:nvSpPr>
            <p:spPr>
              <a:xfrm>
                <a:off x="7478986" y="2040361"/>
                <a:ext cx="2212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5CC7F9-9191-904B-B94D-22AD50668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986" y="2040361"/>
                <a:ext cx="221279" cy="307777"/>
              </a:xfrm>
              <a:prstGeom prst="rect">
                <a:avLst/>
              </a:prstGeom>
              <a:blipFill>
                <a:blip r:embed="rId11"/>
                <a:stretch>
                  <a:fillRect l="-21053" r="-15789" b="-8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F7CA8F91-D91A-874E-9562-2ADB02D43934}"/>
                  </a:ext>
                </a:extLst>
              </p:cNvPr>
              <p:cNvSpPr txBox="1"/>
              <p:nvPr/>
            </p:nvSpPr>
            <p:spPr>
              <a:xfrm>
                <a:off x="8423445" y="3434275"/>
                <a:ext cx="2431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CA8F91-D91A-874E-9562-2ADB02D43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445" y="3434275"/>
                <a:ext cx="243143" cy="307777"/>
              </a:xfrm>
              <a:prstGeom prst="rect">
                <a:avLst/>
              </a:prstGeom>
              <a:blipFill>
                <a:blip r:embed="rId12"/>
                <a:stretch>
                  <a:fillRect l="-20000" r="-20000" b="-8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Трапеция 1">
            <a:extLst>
              <a:ext uri="{FF2B5EF4-FFF2-40B4-BE49-F238E27FC236}">
                <a16:creationId xmlns:a16="http://schemas.microsoft.com/office/drawing/2014/main" xmlns="" id="{A4DF6008-B246-AB46-B549-1F20CD920D84}"/>
              </a:ext>
            </a:extLst>
          </p:cNvPr>
          <p:cNvSpPr/>
          <p:nvPr/>
        </p:nvSpPr>
        <p:spPr>
          <a:xfrm>
            <a:off x="5815806" y="2348137"/>
            <a:ext cx="2589581" cy="1375741"/>
          </a:xfrm>
          <a:prstGeom prst="trapezoid">
            <a:avLst>
              <a:gd name="adj" fmla="val 6354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id="{460EDA05-D9AB-3A4C-8619-0E097EA61F84}"/>
                  </a:ext>
                </a:extLst>
              </p:cNvPr>
              <p:cNvSpPr/>
              <p:nvPr/>
            </p:nvSpPr>
            <p:spPr>
              <a:xfrm>
                <a:off x="6913507" y="1996686"/>
                <a:ext cx="385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60EDA05-D9AB-3A4C-8619-0E097EA61F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507" y="1996686"/>
                <a:ext cx="385041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0712C39B-E4D5-0643-BE64-3584AD28289C}"/>
              </a:ext>
            </a:extLst>
          </p:cNvPr>
          <p:cNvCxnSpPr/>
          <p:nvPr/>
        </p:nvCxnSpPr>
        <p:spPr>
          <a:xfrm>
            <a:off x="6226923" y="2947523"/>
            <a:ext cx="144016" cy="14401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2E57FBF0-3A90-4046-9783-C3300C2CB4C8}"/>
              </a:ext>
            </a:extLst>
          </p:cNvPr>
          <p:cNvCxnSpPr/>
          <p:nvPr/>
        </p:nvCxnSpPr>
        <p:spPr>
          <a:xfrm>
            <a:off x="6162078" y="2993741"/>
            <a:ext cx="144016" cy="14401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A8295D6E-513E-2B49-8FEF-BA551A251B03}"/>
              </a:ext>
            </a:extLst>
          </p:cNvPr>
          <p:cNvCxnSpPr>
            <a:cxnSpLocks/>
          </p:cNvCxnSpPr>
          <p:nvPr/>
        </p:nvCxnSpPr>
        <p:spPr>
          <a:xfrm flipH="1">
            <a:off x="7853541" y="2914145"/>
            <a:ext cx="168484" cy="15516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D2C73650-4034-B54E-B9BF-EC1953895B9E}"/>
              </a:ext>
            </a:extLst>
          </p:cNvPr>
          <p:cNvCxnSpPr>
            <a:cxnSpLocks/>
          </p:cNvCxnSpPr>
          <p:nvPr/>
        </p:nvCxnSpPr>
        <p:spPr>
          <a:xfrm flipH="1">
            <a:off x="7920457" y="2982590"/>
            <a:ext cx="168484" cy="15516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Дуга 22">
            <a:extLst>
              <a:ext uri="{FF2B5EF4-FFF2-40B4-BE49-F238E27FC236}">
                <a16:creationId xmlns:a16="http://schemas.microsoft.com/office/drawing/2014/main" xmlns="" id="{756A44FC-2A28-C34B-B2CD-08206F8CE905}"/>
              </a:ext>
            </a:extLst>
          </p:cNvPr>
          <p:cNvSpPr/>
          <p:nvPr/>
        </p:nvSpPr>
        <p:spPr>
          <a:xfrm>
            <a:off x="5880303" y="3556562"/>
            <a:ext cx="151545" cy="251358"/>
          </a:xfrm>
          <a:prstGeom prst="arc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CFAAAA31-88ED-F840-A9D1-6B76D804E276}"/>
                  </a:ext>
                </a:extLst>
              </p:cNvPr>
              <p:cNvSpPr txBox="1"/>
              <p:nvPr/>
            </p:nvSpPr>
            <p:spPr>
              <a:xfrm>
                <a:off x="6136791" y="3475481"/>
                <a:ext cx="3061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x-none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FAAAA31-88ED-F840-A9D1-6B76D804E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791" y="3475481"/>
                <a:ext cx="306174" cy="215444"/>
              </a:xfrm>
              <a:prstGeom prst="rect">
                <a:avLst/>
              </a:prstGeom>
              <a:blipFill>
                <a:blip r:embed="rId14"/>
                <a:stretch>
                  <a:fillRect l="-12000" r="-12000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27212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000" b="1" kern="0" dirty="0"/>
              <a:t>ВЫЧИСЛЕНИЕ ПЛОЩАДИ ТРЕУГОЛЬНИКА </a:t>
            </a:r>
          </a:p>
          <a:p>
            <a:pPr algn="ctr" defTabSz="914400"/>
            <a:r>
              <a:rPr lang="ru-RU" sz="2000" b="1" kern="0" dirty="0"/>
              <a:t>ПРИ ПОМОЩИ СИНУСА УГЛА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Объект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51520" y="946021"/>
                <a:ext cx="8718060" cy="3037096"/>
              </a:xfrm>
              <a:prstGeom prst="rect">
                <a:avLst/>
              </a:prstGeom>
            </p:spPr>
            <p:txBody>
              <a:bodyPr lIns="81643" tIns="40822" rIns="81643" bIns="40822"/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</a:rPr>
                  <a:t>Теорема 1. </a:t>
                </a:r>
                <a:r>
                  <a:rPr lang="ru-RU" sz="2400" dirty="0">
                    <a:solidFill>
                      <a:schemeClr val="tx1"/>
                    </a:solidFill>
                  </a:rPr>
                  <a:t>Площадь треугольника равна половине произведения его сторон на синус угла, </a:t>
                </a:r>
                <a:r>
                  <a:rPr lang="ru-RU" sz="2400" dirty="0" smtClean="0">
                    <a:solidFill>
                      <a:schemeClr val="tx1"/>
                    </a:solidFill>
                  </a:rPr>
                  <a:t>заключённого </a:t>
                </a:r>
                <a:r>
                  <a:rPr lang="ru-RU" sz="2400" dirty="0">
                    <a:solidFill>
                      <a:schemeClr val="tx1"/>
                    </a:solidFill>
                  </a:rPr>
                  <a:t>между ними. 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b="1" i="1" dirty="0">
                  <a:solidFill>
                    <a:srgbClr val="92D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𝐴𝐵𝐶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1520" y="946021"/>
                <a:ext cx="8718060" cy="3037096"/>
              </a:xfrm>
              <a:prstGeom prst="rect">
                <a:avLst/>
              </a:prstGeom>
              <a:blipFill rotWithShape="0">
                <a:blip r:embed="rId2"/>
                <a:stretch>
                  <a:fillRect l="-1189" t="-1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174420" y="843557"/>
            <a:ext cx="8795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b="1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ADD86453-1389-364E-B130-8CA7FE24BE67}"/>
                  </a:ext>
                </a:extLst>
              </p:cNvPr>
              <p:cNvSpPr txBox="1"/>
              <p:nvPr/>
            </p:nvSpPr>
            <p:spPr>
              <a:xfrm>
                <a:off x="2339752" y="2599188"/>
                <a:ext cx="2701189" cy="835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non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𝑎𝑏𝑠𝑖𝑛𝐶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D86453-1389-364E-B130-8CA7FE24B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599188"/>
                <a:ext cx="2701189" cy="835550"/>
              </a:xfrm>
              <a:prstGeom prst="rect">
                <a:avLst/>
              </a:prstGeom>
              <a:blipFill>
                <a:blip r:embed="rId3"/>
                <a:stretch>
                  <a:fillRect l="-2817" t="-1493" r="-2347" b="-1492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Треугольник 9">
            <a:extLst>
              <a:ext uri="{FF2B5EF4-FFF2-40B4-BE49-F238E27FC236}">
                <a16:creationId xmlns:a16="http://schemas.microsoft.com/office/drawing/2014/main" xmlns="" id="{F3B148B3-261A-134F-9E2C-2C6D72B96BB1}"/>
              </a:ext>
            </a:extLst>
          </p:cNvPr>
          <p:cNvSpPr/>
          <p:nvPr/>
        </p:nvSpPr>
        <p:spPr>
          <a:xfrm>
            <a:off x="5457088" y="2610640"/>
            <a:ext cx="3096344" cy="1223028"/>
          </a:xfrm>
          <a:prstGeom prst="triangle">
            <a:avLst>
              <a:gd name="adj" fmla="val 3375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BE0A26F8-64A0-2C4D-A548-B69A90CE3621}"/>
                  </a:ext>
                </a:extLst>
              </p:cNvPr>
              <p:cNvSpPr txBox="1"/>
              <p:nvPr/>
            </p:nvSpPr>
            <p:spPr>
              <a:xfrm>
                <a:off x="5134436" y="3788154"/>
                <a:ext cx="32265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E0A26F8-64A0-2C4D-A548-B69A90CE3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436" y="3788154"/>
                <a:ext cx="322652" cy="446276"/>
              </a:xfrm>
              <a:prstGeom prst="rect">
                <a:avLst/>
              </a:prstGeom>
              <a:blipFill>
                <a:blip r:embed="rId4"/>
                <a:stretch>
                  <a:fillRect l="-26923" r="-26923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27D0B9AC-52FB-824F-9AD2-4239262CEF72}"/>
                  </a:ext>
                </a:extLst>
              </p:cNvPr>
              <p:cNvSpPr txBox="1"/>
              <p:nvPr/>
            </p:nvSpPr>
            <p:spPr>
              <a:xfrm>
                <a:off x="6300192" y="2165482"/>
                <a:ext cx="337015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7D0B9AC-52FB-824F-9AD2-4239262CE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165482"/>
                <a:ext cx="337015" cy="446276"/>
              </a:xfrm>
              <a:prstGeom prst="rect">
                <a:avLst/>
              </a:prstGeom>
              <a:blipFill>
                <a:blip r:embed="rId5"/>
                <a:stretch>
                  <a:fillRect l="-21429" r="-17857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4643C8C4-3DAA-F343-BBFD-81B75C8D38C6}"/>
                  </a:ext>
                </a:extLst>
              </p:cNvPr>
              <p:cNvSpPr txBox="1"/>
              <p:nvPr/>
            </p:nvSpPr>
            <p:spPr>
              <a:xfrm>
                <a:off x="8392106" y="3799502"/>
                <a:ext cx="32092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643C8C4-3DAA-F343-BBFD-81B75C8D3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106" y="3799502"/>
                <a:ext cx="320922" cy="446276"/>
              </a:xfrm>
              <a:prstGeom prst="rect">
                <a:avLst/>
              </a:prstGeom>
              <a:blipFill>
                <a:blip r:embed="rId6"/>
                <a:stretch>
                  <a:fillRect l="-26923" r="-23077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F15FC464-1B03-C942-ADBA-1CEAFC066F98}"/>
              </a:ext>
            </a:extLst>
          </p:cNvPr>
          <p:cNvCxnSpPr>
            <a:stCxn id="10" idx="0"/>
            <a:endCxn id="10" idx="3"/>
          </p:cNvCxnSpPr>
          <p:nvPr/>
        </p:nvCxnSpPr>
        <p:spPr>
          <a:xfrm>
            <a:off x="6502321" y="2610640"/>
            <a:ext cx="0" cy="12230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>
            <a:extLst>
              <a:ext uri="{FF2B5EF4-FFF2-40B4-BE49-F238E27FC236}">
                <a16:creationId xmlns:a16="http://schemas.microsoft.com/office/drawing/2014/main" xmlns="" id="{3E27B2B3-498B-A94F-8A26-86033BA0E92F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84700" y="3662120"/>
            <a:ext cx="203751" cy="168508"/>
          </a:xfrm>
          <a:prstGeom prst="bentConnector3">
            <a:avLst>
              <a:gd name="adj1" fmla="val -38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олилиния 36">
            <a:extLst>
              <a:ext uri="{FF2B5EF4-FFF2-40B4-BE49-F238E27FC236}">
                <a16:creationId xmlns:a16="http://schemas.microsoft.com/office/drawing/2014/main" xmlns="" id="{FA86E96B-4091-C948-B343-D3668BB4AACF}"/>
              </a:ext>
            </a:extLst>
          </p:cNvPr>
          <p:cNvSpPr/>
          <p:nvPr/>
        </p:nvSpPr>
        <p:spPr>
          <a:xfrm>
            <a:off x="8135553" y="3615597"/>
            <a:ext cx="48479" cy="224564"/>
          </a:xfrm>
          <a:custGeom>
            <a:avLst/>
            <a:gdLst>
              <a:gd name="connsiteX0" fmla="*/ 119461 w 119461"/>
              <a:gd name="connsiteY0" fmla="*/ 0 h 290077"/>
              <a:gd name="connsiteX1" fmla="*/ 589 w 119461"/>
              <a:gd name="connsiteY1" fmla="*/ 109728 h 290077"/>
              <a:gd name="connsiteX2" fmla="*/ 73741 w 119461"/>
              <a:gd name="connsiteY2" fmla="*/ 274320 h 290077"/>
              <a:gd name="connsiteX3" fmla="*/ 73741 w 119461"/>
              <a:gd name="connsiteY3" fmla="*/ 283464 h 290077"/>
              <a:gd name="connsiteX4" fmla="*/ 73741 w 119461"/>
              <a:gd name="connsiteY4" fmla="*/ 283464 h 29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61" h="290077">
                <a:moveTo>
                  <a:pt x="119461" y="0"/>
                </a:moveTo>
                <a:cubicBezTo>
                  <a:pt x="63835" y="32004"/>
                  <a:pt x="8209" y="64008"/>
                  <a:pt x="589" y="109728"/>
                </a:cubicBezTo>
                <a:cubicBezTo>
                  <a:pt x="-7031" y="155448"/>
                  <a:pt x="61549" y="245364"/>
                  <a:pt x="73741" y="274320"/>
                </a:cubicBezTo>
                <a:cubicBezTo>
                  <a:pt x="85933" y="303276"/>
                  <a:pt x="73741" y="283464"/>
                  <a:pt x="73741" y="283464"/>
                </a:cubicBezTo>
                <a:lnTo>
                  <a:pt x="73741" y="28346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xmlns="" id="{867FAF27-9DEB-364F-BC41-1452CDA97FE5}"/>
                  </a:ext>
                </a:extLst>
              </p:cNvPr>
              <p:cNvSpPr/>
              <p:nvPr/>
            </p:nvSpPr>
            <p:spPr>
              <a:xfrm>
                <a:off x="7452320" y="2724575"/>
                <a:ext cx="51687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867FAF27-9DEB-364F-BC41-1452CDA97F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2724575"/>
                <a:ext cx="51687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xmlns="" id="{A3AD05B4-B36F-C941-800D-07739D1AD8D5}"/>
                  </a:ext>
                </a:extLst>
              </p:cNvPr>
              <p:cNvSpPr/>
              <p:nvPr/>
            </p:nvSpPr>
            <p:spPr>
              <a:xfrm>
                <a:off x="6636066" y="3758163"/>
                <a:ext cx="50789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A3AD05B4-B36F-C941-800D-07739D1AD8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066" y="3758163"/>
                <a:ext cx="50789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8566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000" b="1" kern="0" dirty="0"/>
              <a:t>ВЫЧИСЛЕНИЕ ПЛОЩАДИ ТРЕУГОЛЬНИКА </a:t>
            </a:r>
          </a:p>
          <a:p>
            <a:pPr algn="ctr" defTabSz="914400"/>
            <a:r>
              <a:rPr lang="ru-RU" sz="2000" b="1" kern="0" dirty="0"/>
              <a:t>ПРИ ПОМОЩИ СИНУСА УГЛА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51520" y="946021"/>
                <a:ext cx="6480720" cy="4622787"/>
              </a:xfrm>
              <a:prstGeom prst="rect">
                <a:avLst/>
              </a:prstGeom>
            </p:spPr>
            <p:txBody>
              <a:bodyPr lIns="81643" tIns="40822" rIns="81643" bIns="40822"/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</a:rPr>
                  <a:t>Доказательство. </a:t>
                </a:r>
              </a:p>
              <a:p>
                <a:r>
                  <a:rPr lang="ru-RU" sz="2400" dirty="0">
                    <a:solidFill>
                      <a:schemeClr val="tx1"/>
                    </a:solidFill>
                  </a:rPr>
                  <a:t>Опустим высоту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треугольника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. </a:t>
                </a:r>
              </a:p>
              <a:p>
                <a:r>
                  <a:rPr lang="ru-RU" sz="2400" dirty="0">
                    <a:solidFill>
                      <a:schemeClr val="tx1"/>
                    </a:solidFill>
                  </a:rPr>
                  <a:t>Возможны три случая. Рассмотрим первый случай. </a:t>
                </a:r>
              </a:p>
              <a:p>
                <a:r>
                  <a:rPr lang="ru-RU" sz="2400" dirty="0">
                    <a:solidFill>
                      <a:schemeClr val="tx1"/>
                    </a:solidFill>
                  </a:rPr>
                  <a:t>В треугольнике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 справедливо равенство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𝑠𝑖𝑛𝐶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𝐵𝐷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. </a:t>
                </a:r>
              </a:p>
              <a:p>
                <a:r>
                  <a:rPr lang="ru-RU" sz="2400" dirty="0">
                    <a:solidFill>
                      <a:schemeClr val="tx1"/>
                    </a:solidFill>
                  </a:rPr>
                  <a:t>Отсюда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𝑠𝑖𝑛𝐶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𝑠𝑖𝑛𝐶</m:t>
                    </m:r>
                  </m:oMath>
                </a14:m>
                <a:endParaRPr lang="ru-RU" sz="2400" dirty="0">
                  <a:solidFill>
                    <a:schemeClr val="tx1"/>
                  </a:solidFill>
                </a:endParaRPr>
              </a:p>
              <a:p>
                <a:r>
                  <a:rPr lang="ru-RU" sz="2400" dirty="0">
                    <a:solidFill>
                      <a:schemeClr val="tx1"/>
                    </a:solidFill>
                  </a:rPr>
                  <a:t>Таким образом,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𝐴𝐵𝐶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𝐴𝐶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𝐵𝐷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𝑠𝑖𝑛𝐶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𝑎𝑏𝑠𝑖𝑛𝐶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solidFill>
                      <a:schemeClr val="tx1"/>
                    </a:solidFill>
                  </a:rPr>
                  <a:t>  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1520" y="946021"/>
                <a:ext cx="6480720" cy="4622787"/>
              </a:xfrm>
              <a:prstGeom prst="rect">
                <a:avLst/>
              </a:prstGeom>
              <a:blipFill>
                <a:blip r:embed="rId2"/>
                <a:stretch>
                  <a:fillRect l="-1566" t="-1096" r="-58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174420" y="843557"/>
            <a:ext cx="8795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b="1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81D61F9-95C4-FD4A-8077-F3BA828461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61" t="36837" r="47338" b="17140"/>
          <a:stretch/>
        </p:blipFill>
        <p:spPr>
          <a:xfrm>
            <a:off x="6732240" y="1137359"/>
            <a:ext cx="2074458" cy="362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62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000" b="1" kern="0" dirty="0"/>
              <a:t>ВЫЧИСЛЕНИЕ ПЛОЩАДИ ТРЕУГОЛЬНИКА </a:t>
            </a:r>
          </a:p>
          <a:p>
            <a:pPr algn="ctr" defTabSz="914400"/>
            <a:r>
              <a:rPr lang="ru-RU" sz="2000" b="1" kern="0" dirty="0"/>
              <a:t>ПРИ ПОМОЩИ СИНУСА УГЛА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51520" y="946021"/>
                <a:ext cx="8718060" cy="4878049"/>
              </a:xfrm>
              <a:prstGeom prst="rect">
                <a:avLst/>
              </a:prstGeom>
            </p:spPr>
            <p:txBody>
              <a:bodyPr lIns="81643" tIns="40822" rIns="81643" bIns="40822"/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</a:rPr>
                  <a:t>Задача 1. </a:t>
                </a:r>
                <a:r>
                  <a:rPr lang="ru-RU" sz="2400" dirty="0">
                    <a:solidFill>
                      <a:schemeClr val="tx1"/>
                    </a:solidFill>
                  </a:rPr>
                  <a:t>Площадь треугольника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равна 24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 Найдите сторону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если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 см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ru-R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ru-RU" sz="2400" b="1" i="1" dirty="0">
                  <a:solidFill>
                    <a:srgbClr val="92D050"/>
                  </a:solidFill>
                </a:endParaRPr>
              </a:p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</a:rPr>
                  <a:t>Решение. </a:t>
                </a:r>
                <a:endParaRPr lang="en-US" sz="2400" b="1" i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ru-RU" sz="2400" dirty="0">
                  <a:solidFill>
                    <a:schemeClr val="tx1"/>
                  </a:solidFill>
                </a:endParaRPr>
              </a:p>
              <a:p>
                <a:endParaRPr lang="ru-RU" sz="2400" dirty="0">
                  <a:solidFill>
                    <a:schemeClr val="tx1"/>
                  </a:solidFill>
                </a:endParaRPr>
              </a:p>
              <a:p>
                <a:endParaRPr lang="ru-RU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x-non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𝐴𝐵𝐶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𝐴𝐶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𝑠𝑖𝑛𝐴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 </m:t>
                      </m:r>
                      <m:r>
                        <a:rPr lang="ru-R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см</m:t>
                      </m:r>
                    </m:oMath>
                  </m:oMathPara>
                </a14:m>
                <a:endParaRPr lang="ru-RU" sz="2400" b="0" dirty="0">
                  <a:ea typeface="Cambria Math" panose="02040503050406030204" pitchFamily="18" charset="0"/>
                </a:endParaRPr>
              </a:p>
              <a:p>
                <a:pPr algn="r"/>
                <a:endParaRPr lang="ru-RU" sz="2400" b="1" i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r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</a:rPr>
                  <a:t>Ответ: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</m:t>
                    </m:r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см</m:t>
                    </m:r>
                  </m:oMath>
                </a14:m>
                <a:endParaRPr lang="ru-RU" sz="2400" b="1" i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ru-RU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1520" y="946021"/>
                <a:ext cx="8718060" cy="4878049"/>
              </a:xfrm>
              <a:prstGeom prst="rect">
                <a:avLst/>
              </a:prstGeom>
              <a:blipFill>
                <a:blip r:embed="rId2"/>
                <a:stretch>
                  <a:fillRect l="-1163" t="-103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174420" y="843557"/>
            <a:ext cx="8795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b="1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ADD86453-1389-364E-B130-8CA7FE24BE67}"/>
                  </a:ext>
                </a:extLst>
              </p:cNvPr>
              <p:cNvSpPr txBox="1"/>
              <p:nvPr/>
            </p:nvSpPr>
            <p:spPr>
              <a:xfrm>
                <a:off x="421796" y="2480646"/>
                <a:ext cx="3637471" cy="835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non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𝑠𝑖𝑛𝐴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D86453-1389-364E-B130-8CA7FE24B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96" y="2480646"/>
                <a:ext cx="3637471" cy="835550"/>
              </a:xfrm>
              <a:prstGeom prst="rect">
                <a:avLst/>
              </a:prstGeom>
              <a:blipFill>
                <a:blip r:embed="rId3"/>
                <a:stretch>
                  <a:fillRect l="-2091" t="-2985" r="-1742" b="-1492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Треугольник 9">
            <a:extLst>
              <a:ext uri="{FF2B5EF4-FFF2-40B4-BE49-F238E27FC236}">
                <a16:creationId xmlns:a16="http://schemas.microsoft.com/office/drawing/2014/main" xmlns="" id="{F3B148B3-261A-134F-9E2C-2C6D72B96BB1}"/>
              </a:ext>
            </a:extLst>
          </p:cNvPr>
          <p:cNvSpPr/>
          <p:nvPr/>
        </p:nvSpPr>
        <p:spPr>
          <a:xfrm>
            <a:off x="5457088" y="2610640"/>
            <a:ext cx="3096344" cy="1223028"/>
          </a:xfrm>
          <a:prstGeom prst="triangle">
            <a:avLst>
              <a:gd name="adj" fmla="val 3375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BE0A26F8-64A0-2C4D-A548-B69A90CE3621}"/>
                  </a:ext>
                </a:extLst>
              </p:cNvPr>
              <p:cNvSpPr txBox="1"/>
              <p:nvPr/>
            </p:nvSpPr>
            <p:spPr>
              <a:xfrm>
                <a:off x="8411479" y="3827412"/>
                <a:ext cx="32265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E0A26F8-64A0-2C4D-A548-B69A90CE3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479" y="3827412"/>
                <a:ext cx="322652" cy="446276"/>
              </a:xfrm>
              <a:prstGeom prst="rect">
                <a:avLst/>
              </a:prstGeom>
              <a:blipFill>
                <a:blip r:embed="rId4"/>
                <a:stretch>
                  <a:fillRect l="-26923" r="-26923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27D0B9AC-52FB-824F-9AD2-4239262CEF72}"/>
                  </a:ext>
                </a:extLst>
              </p:cNvPr>
              <p:cNvSpPr txBox="1"/>
              <p:nvPr/>
            </p:nvSpPr>
            <p:spPr>
              <a:xfrm>
                <a:off x="6300192" y="2165482"/>
                <a:ext cx="337015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7D0B9AC-52FB-824F-9AD2-4239262CE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165482"/>
                <a:ext cx="337015" cy="446276"/>
              </a:xfrm>
              <a:prstGeom prst="rect">
                <a:avLst/>
              </a:prstGeom>
              <a:blipFill>
                <a:blip r:embed="rId5"/>
                <a:stretch>
                  <a:fillRect l="-21429" r="-17857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4643C8C4-3DAA-F343-BBFD-81B75C8D38C6}"/>
                  </a:ext>
                </a:extLst>
              </p:cNvPr>
              <p:cNvSpPr txBox="1"/>
              <p:nvPr/>
            </p:nvSpPr>
            <p:spPr>
              <a:xfrm>
                <a:off x="5231401" y="3833668"/>
                <a:ext cx="32092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643C8C4-3DAA-F343-BBFD-81B75C8D3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401" y="3833668"/>
                <a:ext cx="320922" cy="446276"/>
              </a:xfrm>
              <a:prstGeom prst="rect">
                <a:avLst/>
              </a:prstGeom>
              <a:blipFill>
                <a:blip r:embed="rId6"/>
                <a:stretch>
                  <a:fillRect l="-22222" r="-18519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F15FC464-1B03-C942-ADBA-1CEAFC066F98}"/>
              </a:ext>
            </a:extLst>
          </p:cNvPr>
          <p:cNvCxnSpPr>
            <a:stCxn id="10" idx="0"/>
            <a:endCxn id="10" idx="3"/>
          </p:cNvCxnSpPr>
          <p:nvPr/>
        </p:nvCxnSpPr>
        <p:spPr>
          <a:xfrm>
            <a:off x="6502321" y="2610640"/>
            <a:ext cx="0" cy="12230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>
            <a:extLst>
              <a:ext uri="{FF2B5EF4-FFF2-40B4-BE49-F238E27FC236}">
                <a16:creationId xmlns:a16="http://schemas.microsoft.com/office/drawing/2014/main" xmlns="" id="{3E27B2B3-498B-A94F-8A26-86033BA0E92F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84700" y="3662120"/>
            <a:ext cx="203751" cy="168508"/>
          </a:xfrm>
          <a:prstGeom prst="bentConnector3">
            <a:avLst>
              <a:gd name="adj1" fmla="val -38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олилиния 36">
            <a:extLst>
              <a:ext uri="{FF2B5EF4-FFF2-40B4-BE49-F238E27FC236}">
                <a16:creationId xmlns:a16="http://schemas.microsoft.com/office/drawing/2014/main" xmlns="" id="{FA86E96B-4091-C948-B343-D3668BB4AACF}"/>
              </a:ext>
            </a:extLst>
          </p:cNvPr>
          <p:cNvSpPr/>
          <p:nvPr/>
        </p:nvSpPr>
        <p:spPr>
          <a:xfrm>
            <a:off x="8135553" y="3615597"/>
            <a:ext cx="48479" cy="224564"/>
          </a:xfrm>
          <a:custGeom>
            <a:avLst/>
            <a:gdLst>
              <a:gd name="connsiteX0" fmla="*/ 119461 w 119461"/>
              <a:gd name="connsiteY0" fmla="*/ 0 h 290077"/>
              <a:gd name="connsiteX1" fmla="*/ 589 w 119461"/>
              <a:gd name="connsiteY1" fmla="*/ 109728 h 290077"/>
              <a:gd name="connsiteX2" fmla="*/ 73741 w 119461"/>
              <a:gd name="connsiteY2" fmla="*/ 274320 h 290077"/>
              <a:gd name="connsiteX3" fmla="*/ 73741 w 119461"/>
              <a:gd name="connsiteY3" fmla="*/ 283464 h 290077"/>
              <a:gd name="connsiteX4" fmla="*/ 73741 w 119461"/>
              <a:gd name="connsiteY4" fmla="*/ 283464 h 29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61" h="290077">
                <a:moveTo>
                  <a:pt x="119461" y="0"/>
                </a:moveTo>
                <a:cubicBezTo>
                  <a:pt x="63835" y="32004"/>
                  <a:pt x="8209" y="64008"/>
                  <a:pt x="589" y="109728"/>
                </a:cubicBezTo>
                <a:cubicBezTo>
                  <a:pt x="-7031" y="155448"/>
                  <a:pt x="61549" y="245364"/>
                  <a:pt x="73741" y="274320"/>
                </a:cubicBezTo>
                <a:cubicBezTo>
                  <a:pt x="85933" y="303276"/>
                  <a:pt x="73741" y="283464"/>
                  <a:pt x="73741" y="283464"/>
                </a:cubicBezTo>
                <a:lnTo>
                  <a:pt x="73741" y="28346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xmlns="" id="{867FAF27-9DEB-364F-BC41-1452CDA97FE5}"/>
                  </a:ext>
                </a:extLst>
              </p:cNvPr>
              <p:cNvSpPr/>
              <p:nvPr/>
            </p:nvSpPr>
            <p:spPr>
              <a:xfrm>
                <a:off x="7452320" y="2724575"/>
                <a:ext cx="51687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867FAF27-9DEB-364F-BC41-1452CDA97F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2724575"/>
                <a:ext cx="51687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xmlns="" id="{A3AD05B4-B36F-C941-800D-07739D1AD8D5}"/>
                  </a:ext>
                </a:extLst>
              </p:cNvPr>
              <p:cNvSpPr/>
              <p:nvPr/>
            </p:nvSpPr>
            <p:spPr>
              <a:xfrm>
                <a:off x="6636066" y="3758163"/>
                <a:ext cx="50789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A3AD05B4-B36F-C941-800D-07739D1AD8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066" y="3758163"/>
                <a:ext cx="50789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0338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000" b="1" kern="0" dirty="0"/>
              <a:t>ВЫЧИСЛЕНИЕ ПЛОЩАДИ ТРЕУГОЛЬНИКА </a:t>
            </a:r>
          </a:p>
          <a:p>
            <a:pPr algn="ctr" defTabSz="914400"/>
            <a:r>
              <a:rPr lang="ru-RU" sz="2000" b="1" kern="0" dirty="0"/>
              <a:t>ПРИ ПОМОЩИ СИНУСА УГЛА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Объект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51520" y="946021"/>
                <a:ext cx="8718060" cy="4298275"/>
              </a:xfrm>
              <a:prstGeom prst="rect">
                <a:avLst/>
              </a:prstGeom>
            </p:spPr>
            <p:txBody>
              <a:bodyPr lIns="81643" tIns="40822" rIns="81643" bIns="40822"/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</a:rPr>
                  <a:t>Задача 2. </a:t>
                </a:r>
                <a:r>
                  <a:rPr lang="ru-RU" sz="2400" dirty="0">
                    <a:solidFill>
                      <a:schemeClr val="tx1"/>
                    </a:solidFill>
                  </a:rPr>
                  <a:t>Докажите, что площадь параллелограмма равна произведению его смежных сторон на синус угла, </a:t>
                </a:r>
                <a:r>
                  <a:rPr lang="ru-RU" sz="2400" dirty="0" smtClean="0">
                    <a:solidFill>
                      <a:schemeClr val="tx1"/>
                    </a:solidFill>
                  </a:rPr>
                  <a:t>заключённого </a:t>
                </a:r>
                <a:r>
                  <a:rPr lang="ru-RU" sz="2400" dirty="0">
                    <a:solidFill>
                      <a:schemeClr val="tx1"/>
                    </a:solidFill>
                  </a:rPr>
                  <a:t>между ними. 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ru-RU" sz="2400" dirty="0">
                  <a:solidFill>
                    <a:schemeClr val="tx1"/>
                  </a:solidFill>
                </a:endParaRPr>
              </a:p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</a:rPr>
                  <a:t>Решение. </a:t>
                </a:r>
                <a:endParaRPr lang="en-US" sz="2400" b="1" i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ru-RU" sz="2400" dirty="0">
                    <a:solidFill>
                      <a:schemeClr val="tx1"/>
                    </a:solidFill>
                  </a:rPr>
                  <a:t>Опустим высоту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𝐵𝐸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. </a:t>
                </a:r>
              </a:p>
              <a:p>
                <a:r>
                  <a:rPr lang="ru-RU" sz="2400" dirty="0">
                    <a:solidFill>
                      <a:schemeClr val="tx1"/>
                    </a:solidFill>
                  </a:rPr>
                  <a:t>В треугольнике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𝐴𝐵𝐸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𝐵𝐸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𝐵𝐸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func>
                        <m:func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ru-RU" sz="2400" dirty="0">
                    <a:solidFill>
                      <a:schemeClr val="tx1"/>
                    </a:solidFill>
                  </a:rPr>
                  <a:t>Тогда,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x-non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𝐴𝐵𝐶</m:t>
                        </m:r>
                      </m:sub>
                    </m:sSub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𝑎𝑏𝑠𝑖𝑛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ru-RU" sz="2400" dirty="0">
                  <a:solidFill>
                    <a:schemeClr val="tx1"/>
                  </a:solidFill>
                </a:endParaRPr>
              </a:p>
              <a:p>
                <a:endParaRPr lang="ru-RU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1520" y="946021"/>
                <a:ext cx="8718060" cy="4298275"/>
              </a:xfrm>
              <a:prstGeom prst="rect">
                <a:avLst/>
              </a:prstGeom>
              <a:blipFill rotWithShape="0">
                <a:blip r:embed="rId2"/>
                <a:stretch>
                  <a:fillRect l="-1189" t="-1135" r="-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174420" y="843557"/>
            <a:ext cx="8795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b="1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D3BF0F9-95C5-AC41-9A35-0CD1D8D8A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384" y="2355725"/>
            <a:ext cx="2854819" cy="169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983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000" b="1" kern="0" dirty="0"/>
              <a:t>ВЫЧИСЛЕНИЕ ПЛОЩАДИ ТРЕУГОЛЬНИКА </a:t>
            </a:r>
          </a:p>
          <a:p>
            <a:pPr algn="ctr" defTabSz="914400"/>
            <a:r>
              <a:rPr lang="ru-RU" sz="2000" b="1" kern="0" dirty="0"/>
              <a:t>ПРИ ПОМОЩИ СИНУСА УГЛА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446187" y="1563638"/>
            <a:ext cx="8718060" cy="1190437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Теорема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400" dirty="0">
                <a:solidFill>
                  <a:schemeClr val="tx1"/>
                </a:solidFill>
              </a:rPr>
              <a:t>Площадь </a:t>
            </a:r>
            <a:r>
              <a:rPr lang="ru-RU" sz="2400" dirty="0" smtClean="0">
                <a:solidFill>
                  <a:schemeClr val="tx1"/>
                </a:solidFill>
              </a:rPr>
              <a:t>четырёхугольника </a:t>
            </a:r>
            <a:r>
              <a:rPr lang="ru-RU" sz="2400" dirty="0">
                <a:solidFill>
                  <a:schemeClr val="tx1"/>
                </a:solidFill>
              </a:rPr>
              <a:t>равна половине произведения его диагоналей на синус угла между ними. 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b="1" i="1" dirty="0">
              <a:solidFill>
                <a:srgbClr val="92D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4420" y="843557"/>
            <a:ext cx="8795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b="1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9FA6E33-DE5F-0244-996F-C75CAFB7E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2643758"/>
            <a:ext cx="2460269" cy="212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589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51520" y="946021"/>
                <a:ext cx="8718060" cy="3024722"/>
              </a:xfrm>
              <a:prstGeom prst="rect">
                <a:avLst/>
              </a:prstGeom>
            </p:spPr>
            <p:txBody>
              <a:bodyPr lIns="81643" tIns="40822" rIns="81643" bIns="40822"/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</a:rPr>
                  <a:t>Задача 27.2. </a:t>
                </a:r>
                <a:r>
                  <a:rPr lang="ru-RU" sz="2400" dirty="0">
                    <a:solidFill>
                      <a:schemeClr val="tx1"/>
                    </a:solidFill>
                  </a:rPr>
                  <a:t>Найдите площадь треугольника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ru-RU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 если: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 см,  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 см,</m:t>
                    </m:r>
                    <m:r>
                      <m:rPr>
                        <m:nor/>
                      </m:rPr>
                      <a: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=30°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=14 см,  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см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m:rPr>
                        <m:nor/>
                      </m:rPr>
                      <a: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=60°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endParaRPr lang="ru-RU" sz="24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ru-RU" sz="2400" dirty="0">
                  <a:solidFill>
                    <a:schemeClr val="tx1"/>
                  </a:solidFill>
                </a:endParaRPr>
              </a:p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</a:rPr>
                  <a:t>Решение. </a:t>
                </a:r>
                <a:endParaRPr lang="en-US" sz="2400" b="1" i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𝐴𝐵𝐶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∙6∙4∙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𝑠𝑖𝑛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30°=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∙6∙4∙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=6 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см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1520" y="946021"/>
                <a:ext cx="8718060" cy="3024722"/>
              </a:xfrm>
              <a:prstGeom prst="rect">
                <a:avLst/>
              </a:prstGeom>
              <a:blipFill>
                <a:blip r:embed="rId2"/>
                <a:stretch>
                  <a:fillRect l="-1163" t="-167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174420" y="843557"/>
            <a:ext cx="8795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b="1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xmlns="" id="{BC707F2C-7833-1543-85A6-6A97F39BFC88}"/>
              </a:ext>
            </a:extLst>
          </p:cNvPr>
          <p:cNvSpPr/>
          <p:nvPr/>
        </p:nvSpPr>
        <p:spPr>
          <a:xfrm>
            <a:off x="6372200" y="3350809"/>
            <a:ext cx="1939637" cy="1025236"/>
          </a:xfrm>
          <a:prstGeom prst="triangle">
            <a:avLst>
              <a:gd name="adj" fmla="val 8571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36D119-0FD4-D441-A7EF-5F56AB0BB09F}"/>
              </a:ext>
            </a:extLst>
          </p:cNvPr>
          <p:cNvSpPr txBox="1"/>
          <p:nvPr/>
        </p:nvSpPr>
        <p:spPr>
          <a:xfrm>
            <a:off x="7896339" y="2962882"/>
            <a:ext cx="4154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9A067DF-E76A-3040-83B7-0938BEAE9886}"/>
              </a:ext>
            </a:extLst>
          </p:cNvPr>
          <p:cNvSpPr/>
          <p:nvPr/>
        </p:nvSpPr>
        <p:spPr>
          <a:xfrm>
            <a:off x="8194280" y="4286918"/>
            <a:ext cx="41549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7E6F100-94A3-5E4B-810F-8C9918829132}"/>
              </a:ext>
            </a:extLst>
          </p:cNvPr>
          <p:cNvSpPr/>
          <p:nvPr/>
        </p:nvSpPr>
        <p:spPr>
          <a:xfrm>
            <a:off x="6057966" y="4286918"/>
            <a:ext cx="41549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Дуга 11">
            <a:extLst>
              <a:ext uri="{FF2B5EF4-FFF2-40B4-BE49-F238E27FC236}">
                <a16:creationId xmlns:a16="http://schemas.microsoft.com/office/drawing/2014/main" xmlns="" id="{8E3FECDC-8F14-474F-B6F0-A5C8A1E52F17}"/>
              </a:ext>
            </a:extLst>
          </p:cNvPr>
          <p:cNvSpPr/>
          <p:nvPr/>
        </p:nvSpPr>
        <p:spPr>
          <a:xfrm>
            <a:off x="6579880" y="4195936"/>
            <a:ext cx="207818" cy="360218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325E0103-28B6-7842-8050-EFB4312EF855}"/>
                  </a:ext>
                </a:extLst>
              </p:cNvPr>
              <p:cNvSpPr txBox="1"/>
              <p:nvPr/>
            </p:nvSpPr>
            <p:spPr>
              <a:xfrm>
                <a:off x="6810048" y="3914104"/>
                <a:ext cx="611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5E0103-28B6-7842-8050-EFB4312EF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048" y="3914104"/>
                <a:ext cx="611065" cy="369332"/>
              </a:xfrm>
              <a:prstGeom prst="rect">
                <a:avLst/>
              </a:prstGeom>
              <a:blipFill>
                <a:blip r:embed="rId3"/>
                <a:stretch>
                  <a:fillRect l="-6122" r="-30612" b="-40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E8A0987-F4CB-3A42-AF4D-BC3AEF0C2EBB}"/>
              </a:ext>
            </a:extLst>
          </p:cNvPr>
          <p:cNvSpPr txBox="1"/>
          <p:nvPr/>
        </p:nvSpPr>
        <p:spPr>
          <a:xfrm>
            <a:off x="6935337" y="3350809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D9DE32C-44AA-8147-B4D1-B240E6567AC9}"/>
              </a:ext>
            </a:extLst>
          </p:cNvPr>
          <p:cNvSpPr txBox="1"/>
          <p:nvPr/>
        </p:nvSpPr>
        <p:spPr>
          <a:xfrm>
            <a:off x="7303231" y="427915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4216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 animBg="1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8eaf9c589ad97c42ec81cdaddbcb70e516a3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15595</TotalTime>
  <Words>358</Words>
  <Application>Microsoft Office PowerPoint</Application>
  <PresentationFormat>Экран (16:9)</PresentationFormat>
  <Paragraphs>144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Закирова Ф.М</cp:lastModifiedBy>
  <cp:revision>1306</cp:revision>
  <dcterms:created xsi:type="dcterms:W3CDTF">2020-04-09T07:32:19Z</dcterms:created>
  <dcterms:modified xsi:type="dcterms:W3CDTF">2021-01-14T07:53:06Z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