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  <p:sldMasterId id="2147483673" r:id="rId3"/>
  </p:sldMasterIdLst>
  <p:notesMasterIdLst>
    <p:notesMasterId r:id="rId23"/>
  </p:notesMasterIdLst>
  <p:sldIdLst>
    <p:sldId id="413" r:id="rId4"/>
    <p:sldId id="501" r:id="rId5"/>
    <p:sldId id="502" r:id="rId6"/>
    <p:sldId id="509" r:id="rId7"/>
    <p:sldId id="503" r:id="rId8"/>
    <p:sldId id="453" r:id="rId9"/>
    <p:sldId id="471" r:id="rId10"/>
    <p:sldId id="496" r:id="rId11"/>
    <p:sldId id="497" r:id="rId12"/>
    <p:sldId id="472" r:id="rId13"/>
    <p:sldId id="473" r:id="rId14"/>
    <p:sldId id="498" r:id="rId15"/>
    <p:sldId id="462" r:id="rId16"/>
    <p:sldId id="491" r:id="rId17"/>
    <p:sldId id="504" r:id="rId18"/>
    <p:sldId id="505" r:id="rId19"/>
    <p:sldId id="506" r:id="rId20"/>
    <p:sldId id="507" r:id="rId21"/>
    <p:sldId id="495" r:id="rId22"/>
  </p:sldIdLst>
  <p:sldSz cx="5765800" cy="3244850"/>
  <p:notesSz cx="5765800" cy="3244850"/>
  <p:custDataLst>
    <p:tags r:id="rId2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E4DC"/>
    <a:srgbClr val="FEF5D2"/>
    <a:srgbClr val="70B09B"/>
    <a:srgbClr val="7EA297"/>
    <a:srgbClr val="26D2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26" autoAdjust="0"/>
    <p:restoredTop sz="99388" autoAdjust="0"/>
  </p:normalViewPr>
  <p:slideViewPr>
    <p:cSldViewPr>
      <p:cViewPr varScale="1">
        <p:scale>
          <a:sx n="110" d="100"/>
          <a:sy n="110" d="100"/>
        </p:scale>
        <p:origin x="739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gs" Target="tags/tag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C903E-0B20-4990-A751-066104FC4E7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E726F-7830-4022-9DAB-C72A275E26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848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446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6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9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3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6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9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3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69" indent="-72069">
              <a:buFont typeface="Arial" panose="020B0604020202020204" pitchFamily="34" charset="0"/>
              <a:buChar char="•"/>
              <a:defRPr sz="700"/>
            </a:lvl2pPr>
            <a:lvl3pPr marL="144139" indent="-72069">
              <a:defRPr sz="700"/>
            </a:lvl3pPr>
            <a:lvl4pPr marL="252244" indent="-108104">
              <a:defRPr sz="700"/>
            </a:lvl4pPr>
            <a:lvl5pPr marL="360348" indent="-108104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832073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937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3217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9755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39980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574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6" y="1005902"/>
            <a:ext cx="490093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1" y="1817115"/>
            <a:ext cx="403606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119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9052"/>
          </a:xfrm>
        </p:spPr>
        <p:txBody>
          <a:bodyPr lIns="0" tIns="0" rIns="0" bIns="0"/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681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59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8112" y="720763"/>
            <a:ext cx="1824355" cy="2157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5"/>
            <a:ext cx="25081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450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1520" y="1056311"/>
            <a:ext cx="2621914" cy="1034415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1"/>
            <a:ext cx="1611071" cy="400698"/>
          </a:xfrm>
        </p:spPr>
        <p:txBody>
          <a:bodyPr lIns="0" tIns="0" rIns="0" bIns="0"/>
          <a:lstStyle>
            <a:lvl1pPr>
              <a:defRPr sz="2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3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9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22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7365" y="1342200"/>
            <a:ext cx="161107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3490" y="982370"/>
            <a:ext cx="3978823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1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1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defTabSz="914224"/>
              <a:t>12/11/2020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1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224"/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 defTabSz="914224"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155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11">
        <a:defRPr>
          <a:latin typeface="+mn-lt"/>
          <a:ea typeface="+mn-ea"/>
          <a:cs typeface="+mn-cs"/>
        </a:defRPr>
      </a:lvl2pPr>
      <a:lvl3pPr marL="914224">
        <a:defRPr>
          <a:latin typeface="+mn-lt"/>
          <a:ea typeface="+mn-ea"/>
          <a:cs typeface="+mn-cs"/>
        </a:defRPr>
      </a:lvl3pPr>
      <a:lvl4pPr marL="1371336">
        <a:defRPr>
          <a:latin typeface="+mn-lt"/>
          <a:ea typeface="+mn-ea"/>
          <a:cs typeface="+mn-cs"/>
        </a:defRPr>
      </a:lvl4pPr>
      <a:lvl5pPr marL="1828448">
        <a:defRPr>
          <a:latin typeface="+mn-lt"/>
          <a:ea typeface="+mn-ea"/>
          <a:cs typeface="+mn-cs"/>
        </a:defRPr>
      </a:lvl5pPr>
      <a:lvl6pPr marL="2285561">
        <a:defRPr>
          <a:latin typeface="+mn-lt"/>
          <a:ea typeface="+mn-ea"/>
          <a:cs typeface="+mn-cs"/>
        </a:defRPr>
      </a:lvl6pPr>
      <a:lvl7pPr marL="2742672">
        <a:defRPr>
          <a:latin typeface="+mn-lt"/>
          <a:ea typeface="+mn-ea"/>
          <a:cs typeface="+mn-cs"/>
        </a:defRPr>
      </a:lvl7pPr>
      <a:lvl8pPr marL="3199784">
        <a:defRPr>
          <a:latin typeface="+mn-lt"/>
          <a:ea typeface="+mn-ea"/>
          <a:cs typeface="+mn-cs"/>
        </a:defRPr>
      </a:lvl8pPr>
      <a:lvl9pPr marL="3656896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284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32.png"/><Relationship Id="rId3" Type="http://schemas.openxmlformats.org/officeDocument/2006/relationships/image" Target="../media/image190.png"/><Relationship Id="rId7" Type="http://schemas.openxmlformats.org/officeDocument/2006/relationships/image" Target="../media/image26.png"/><Relationship Id="rId12" Type="http://schemas.openxmlformats.org/officeDocument/2006/relationships/image" Target="../media/image31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15" Type="http://schemas.openxmlformats.org/officeDocument/2006/relationships/image" Target="../media/image34.png"/><Relationship Id="rId10" Type="http://schemas.openxmlformats.org/officeDocument/2006/relationships/image" Target="../media/image29.png"/><Relationship Id="rId4" Type="http://schemas.openxmlformats.org/officeDocument/2006/relationships/image" Target="../media/image24.png"/><Relationship Id="rId9" Type="http://schemas.openxmlformats.org/officeDocument/2006/relationships/image" Target="../media/image28.png"/><Relationship Id="rId14" Type="http://schemas.openxmlformats.org/officeDocument/2006/relationships/image" Target="../media/image3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0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0.png"/><Relationship Id="rId4" Type="http://schemas.openxmlformats.org/officeDocument/2006/relationships/image" Target="../media/image26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7" Type="http://schemas.openxmlformats.org/officeDocument/2006/relationships/image" Target="../media/image320.png"/><Relationship Id="rId2" Type="http://schemas.openxmlformats.org/officeDocument/2006/relationships/image" Target="../media/image2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0.png"/><Relationship Id="rId5" Type="http://schemas.openxmlformats.org/officeDocument/2006/relationships/image" Target="../media/image300.png"/><Relationship Id="rId4" Type="http://schemas.openxmlformats.org/officeDocument/2006/relationships/image" Target="../media/image290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0.png"/><Relationship Id="rId7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0.png"/><Relationship Id="rId5" Type="http://schemas.openxmlformats.org/officeDocument/2006/relationships/image" Target="../media/image350.png"/><Relationship Id="rId4" Type="http://schemas.openxmlformats.org/officeDocument/2006/relationships/image" Target="../media/image340.png"/><Relationship Id="rId9" Type="http://schemas.openxmlformats.org/officeDocument/2006/relationships/image" Target="../media/image39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36.png"/><Relationship Id="rId7" Type="http://schemas.openxmlformats.org/officeDocument/2006/relationships/image" Target="../media/image44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11" Type="http://schemas.openxmlformats.org/officeDocument/2006/relationships/image" Target="../media/image48.png"/><Relationship Id="rId5" Type="http://schemas.openxmlformats.org/officeDocument/2006/relationships/image" Target="../media/image42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6.jpg"/><Relationship Id="rId7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1.png"/><Relationship Id="rId7" Type="http://schemas.openxmlformats.org/officeDocument/2006/relationships/image" Target="../media/image10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413" y="1537"/>
            <a:ext cx="5757267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847627" y="1184158"/>
            <a:ext cx="4271472" cy="1552980"/>
          </a:xfrm>
          <a:prstGeom prst="rect">
            <a:avLst/>
          </a:prstGeom>
        </p:spPr>
        <p:txBody>
          <a:bodyPr vert="horz" wrap="square" lIns="0" tIns="13961" rIns="0" bIns="0" rtlCol="0">
            <a:spAutoFit/>
          </a:bodyPr>
          <a:lstStyle/>
          <a:p>
            <a:pPr marL="18405" defTabSz="914114">
              <a:spcBef>
                <a:spcPts val="110"/>
              </a:spcBef>
            </a:pPr>
            <a:r>
              <a:rPr lang="uz-Cyrl-UZ" sz="2500" b="1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sz="25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25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</a:p>
          <a:p>
            <a:pPr marL="18405" defTabSz="914114">
              <a:spcBef>
                <a:spcPts val="110"/>
              </a:spcBef>
            </a:pPr>
            <a:r>
              <a:rPr lang="ru-RU" sz="25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Построение подобных многоугольников</a:t>
            </a:r>
            <a:r>
              <a:rPr lang="uz-Latn-UZ" sz="2800" dirty="0"/>
              <a:t/>
            </a:r>
            <a:br>
              <a:rPr lang="uz-Latn-UZ" sz="2800" dirty="0"/>
            </a:br>
            <a:endParaRPr sz="25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77837" y="1213579"/>
            <a:ext cx="344001" cy="78984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4524923" y="228106"/>
            <a:ext cx="1082279" cy="48577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4542357" y="228106"/>
            <a:ext cx="1082280" cy="48577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4570329" y="249022"/>
            <a:ext cx="1082280" cy="354575"/>
          </a:xfrm>
          <a:prstGeom prst="rect">
            <a:avLst/>
          </a:prstGeom>
        </p:spPr>
        <p:txBody>
          <a:bodyPr vert="horz" wrap="square" lIns="0" tIns="15866" rIns="0" bIns="0" rtlCol="0">
            <a:spAutoFit/>
          </a:bodyPr>
          <a:lstStyle/>
          <a:p>
            <a:pPr defTabSz="914114">
              <a:spcBef>
                <a:spcPts val="125"/>
              </a:spcBef>
            </a:pPr>
            <a:r>
              <a:rPr lang="en-US" sz="2200" b="1" spc="10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uz-Cyrl-UZ" sz="2200" b="1" spc="10" dirty="0">
                <a:solidFill>
                  <a:srgbClr val="FEFEFE"/>
                </a:solidFill>
                <a:latin typeface="Arial"/>
                <a:cs typeface="Arial"/>
              </a:rPr>
              <a:t> класс</a:t>
            </a:r>
            <a:endParaRPr sz="22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xmlns="" id="{7ACFEF22-C515-49A9-B292-25C68E4AC8DC}"/>
              </a:ext>
            </a:extLst>
          </p:cNvPr>
          <p:cNvSpPr txBox="1">
            <a:spLocks/>
          </p:cNvSpPr>
          <p:nvPr/>
        </p:nvSpPr>
        <p:spPr>
          <a:xfrm>
            <a:off x="839258" y="208424"/>
            <a:ext cx="3360388" cy="537980"/>
          </a:xfrm>
          <a:prstGeom prst="rect">
            <a:avLst/>
          </a:prstGeom>
        </p:spPr>
        <p:txBody>
          <a:bodyPr vert="horz" wrap="square" lIns="0" tIns="14617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2" algn="ctr" defTabSz="915274">
              <a:spcBef>
                <a:spcPts val="114"/>
              </a:spcBef>
              <a:defRPr/>
            </a:pPr>
            <a:r>
              <a:rPr lang="uz-Cyrl-UZ" kern="0" spc="10" dirty="0">
                <a:solidFill>
                  <a:sysClr val="window" lastClr="FFFFFF"/>
                </a:solidFill>
              </a:rPr>
              <a:t>ГЕОМЕТРИЯ</a:t>
            </a:r>
            <a:endParaRPr lang="en-US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18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349838" y="240781"/>
            <a:ext cx="364211" cy="502387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274"/>
            <a:endParaRPr>
              <a:solidFill>
                <a:prstClr val="black"/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500" y="1987550"/>
            <a:ext cx="1498367" cy="97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177837" y="2275063"/>
            <a:ext cx="344001" cy="78984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41244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18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ПОСТРОЕНИЕ ПОДОБНЫХ МНОГОУГОЛЬНИКОВ</a:t>
            </a:r>
            <a:endParaRPr lang="en-US" sz="18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77800" y="631824"/>
                <a:ext cx="3314700" cy="2554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Пропорциональность остальных сходственных сторон доказывается аналогично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en-US" sz="1600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2. </a:t>
                </a:r>
                <a:r>
                  <a:rPr lang="ru-RU" sz="1600" i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Равенство соответствующих углов</a:t>
                </a:r>
                <a:r>
                  <a:rPr lang="en-US" sz="1600" i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algn="just"/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Так как у подобных треугольников соответствующие углы равны</a:t>
                </a:r>
                <a:r>
                  <a:rPr 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то </a:t>
                </a:r>
                <a:endParaRPr lang="en-US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en-US" sz="1600" dirty="0">
                    <a:latin typeface="Cambria Math"/>
                    <a:ea typeface="Cambria Math"/>
                    <a:cs typeface="Arial" panose="020B0604020202020204" pitchFamily="34" charset="0"/>
                  </a:rPr>
                  <a:t>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600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𝐷</m:t>
                        </m:r>
                      </m:e>
                      <m:sub>
                        <m:r>
                          <a:rPr lang="en-US" sz="1600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1600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𝑂</m:t>
                    </m:r>
                    <m:r>
                      <a:rPr lang="en-US" sz="1600" b="0" i="0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sz="1600" dirty="0">
                    <a:latin typeface="Cambria Math"/>
                    <a:ea typeface="Cambria Math"/>
                    <a:cs typeface="Arial" panose="020B0604020202020204" pitchFamily="34" charset="0"/>
                  </a:rPr>
                  <a:t> ∠</a:t>
                </a:r>
                <a:r>
                  <a:rPr lang="en-US" sz="1600" i="1" dirty="0">
                    <a:latin typeface="Cambria Math"/>
                    <a:ea typeface="Cambria Math"/>
                    <a:cs typeface="Arial" panose="020B0604020202020204" pitchFamily="34" charset="0"/>
                  </a:rPr>
                  <a:t>ADO, </a:t>
                </a:r>
              </a:p>
              <a:p>
                <a:pPr algn="just"/>
                <a:r>
                  <a:rPr lang="en-US" sz="1600" dirty="0">
                    <a:latin typeface="Cambria Math"/>
                    <a:ea typeface="Cambria Math"/>
                    <a:cs typeface="Arial" panose="020B0604020202020204" pitchFamily="34" charset="0"/>
                  </a:rPr>
                  <a:t>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1600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𝐷</m:t>
                        </m:r>
                      </m:e>
                      <m:sub>
                        <m:r>
                          <a:rPr lang="en-US" sz="1600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1600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𝑂</m:t>
                    </m:r>
                    <m:r>
                      <a:rPr lang="en-US" sz="160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sz="1600" dirty="0">
                    <a:latin typeface="Cambria Math"/>
                    <a:ea typeface="Cambria Math"/>
                    <a:cs typeface="Arial" panose="020B0604020202020204" pitchFamily="34" charset="0"/>
                  </a:rPr>
                  <a:t> ∠</a:t>
                </a:r>
                <a:r>
                  <a:rPr lang="en-US" sz="1600" i="1" dirty="0">
                    <a:latin typeface="Cambria Math"/>
                    <a:ea typeface="Cambria Math"/>
                    <a:cs typeface="Arial" panose="020B0604020202020204" pitchFamily="34" charset="0"/>
                  </a:rPr>
                  <a:t>CDO.</a:t>
                </a:r>
                <a:endParaRPr lang="en-US" sz="16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00" y="631824"/>
                <a:ext cx="3314700" cy="2554545"/>
              </a:xfrm>
              <a:prstGeom prst="rect">
                <a:avLst/>
              </a:prstGeom>
              <a:blipFill rotWithShape="0">
                <a:blip r:embed="rId2"/>
                <a:stretch>
                  <a:fillRect l="-919" t="-716" r="-1103" b="-19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5806" y="989539"/>
            <a:ext cx="1600200" cy="1710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5103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18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ПОСТРОЕНИЕ ПОДОБНЫХ МНОГОУГОЛЬНИКОВ</a:t>
            </a:r>
            <a:endParaRPr lang="en-US" sz="18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11249" y="555625"/>
                <a:ext cx="3597413" cy="30008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ru-RU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 этом случае</a:t>
                </a:r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Cambria Math"/>
                    <a:ea typeface="Cambria Math"/>
                    <a:cs typeface="Arial" panose="020B0604020202020204" pitchFamily="34" charset="0"/>
                  </a:rPr>
                  <a:t>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𝐷</m:t>
                        </m:r>
                      </m:e>
                      <m:sub>
                        <m:r>
                          <a:rPr lang="en-US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dirty="0">
                    <a:latin typeface="Cambria Math"/>
                    <a:ea typeface="Cambria Math"/>
                    <a:cs typeface="Arial" panose="020B0604020202020204" pitchFamily="34" charset="0"/>
                  </a:rPr>
                  <a:t> ∠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𝐷</m:t>
                        </m:r>
                      </m:e>
                      <m:sub>
                        <m:r>
                          <a:rPr lang="en-US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𝑂</m:t>
                    </m:r>
                    <m:r>
                      <m:rPr>
                        <m:nor/>
                      </m:rPr>
                      <a:rPr lang="en-US" b="0" i="0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+</m:t>
                    </m:r>
                    <m:r>
                      <m:rPr>
                        <m:nor/>
                      </m:rPr>
                      <a:rPr lang="en-US" dirty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𝐷</m:t>
                        </m:r>
                      </m:e>
                      <m:sub>
                        <m:r>
                          <a:rPr lang="en-US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𝑂</m:t>
                    </m:r>
                    <m:r>
                      <a:rPr lang="en-US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en-US" dirty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∠</m:t>
                    </m:r>
                    <m:r>
                      <a:rPr lang="en-US" b="0" i="1" dirty="0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𝐴𝐷</m:t>
                    </m:r>
                    <m:r>
                      <a:rPr lang="en-US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𝑂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+</m:t>
                    </m:r>
                    <m:r>
                      <m:rPr>
                        <m:nor/>
                      </m:rPr>
                      <a:rPr lang="en-US" dirty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∠</m:t>
                    </m:r>
                    <m:r>
                      <a:rPr lang="en-US" b="0" i="1" dirty="0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𝐶</m:t>
                    </m:r>
                    <m:r>
                      <a:rPr lang="en-US" i="1" dirty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𝐷</m:t>
                    </m:r>
                    <m:r>
                      <a:rPr lang="en-US" i="1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𝑂</m:t>
                    </m:r>
                    <m:r>
                      <a:rPr lang="en-US" b="0" i="1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en-US" dirty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∠</m:t>
                    </m:r>
                    <m:r>
                      <a:rPr lang="en-US" i="1" dirty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𝐴𝐷</m:t>
                    </m:r>
                    <m:r>
                      <a:rPr lang="en-US" b="0" i="1" dirty="0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𝐶</m:t>
                    </m:r>
                    <m:r>
                      <a:rPr lang="en-US" b="0" i="1" dirty="0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,</m:t>
                    </m:r>
                  </m:oMath>
                </a14:m>
                <a:endParaRPr lang="en-US" b="0" dirty="0">
                  <a:latin typeface="Cambria Math"/>
                  <a:ea typeface="Cambria Math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ru-RU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то есть соответствующие углы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𝐷</m:t>
                        </m:r>
                      </m:e>
                      <m:sub>
                        <m:r>
                          <a:rPr lang="en-US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i="1"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и</a:t>
                </a:r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𝐴𝐷</m:t>
                    </m:r>
                    <m:r>
                      <a:rPr lang="en-US" b="0" i="1" dirty="0" smtClean="0"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𝐶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четырёхугольников </a:t>
                </a:r>
                <a:r>
                  <a:rPr lang="ru-RU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равны</a:t>
                </a:r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249" y="555625"/>
                <a:ext cx="3597413" cy="3000821"/>
              </a:xfrm>
              <a:prstGeom prst="rect">
                <a:avLst/>
              </a:prstGeom>
              <a:blipFill rotWithShape="0">
                <a:blip r:embed="rId2"/>
                <a:stretch>
                  <a:fillRect l="-13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4862" y="954509"/>
            <a:ext cx="1765038" cy="1887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932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18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ПОСТРОЕНИЕ ПОДОБНЫХ МНОГОУГОЛЬНИКОВ</a:t>
            </a:r>
            <a:endParaRPr lang="en-US" sz="18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4862" y="954509"/>
            <a:ext cx="1765038" cy="1887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39700" y="631824"/>
                <a:ext cx="3581400" cy="23544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Аналогично доказывается равенство остальных соответствующих углов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Итак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ru-RU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четырёхугольники</a:t>
                </a:r>
                <a:r>
                  <a:rPr lang="en-US" sz="14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 dirty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𝐴𝐵𝐶𝐷</m:t>
                    </m:r>
                  </m:oMath>
                </a14:m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va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anose="020B0604020202020204" pitchFamily="34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𝐷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подобны.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Многоугольник, подобный многоугольнику с произвольным числом сторон, строится совершенно аналогично. </a:t>
                </a:r>
                <a:endParaRPr lang="en-US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631824"/>
                <a:ext cx="3581400" cy="2354491"/>
              </a:xfrm>
              <a:prstGeom prst="rect">
                <a:avLst/>
              </a:prstGeom>
              <a:blipFill rotWithShape="0">
                <a:blip r:embed="rId3"/>
                <a:stretch>
                  <a:fillRect l="-511" r="-5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3698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00607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38600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ЗАДАЧА </a:t>
            </a:r>
            <a:r>
              <a:rPr lang="en-US" sz="24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21.1</a:t>
            </a:r>
            <a:endParaRPr lang="en-US" sz="24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4027" y="545902"/>
            <a:ext cx="541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Назовите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последовательность построения многоугольника, подобного данному</a:t>
            </a:r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55" y="992178"/>
            <a:ext cx="33400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Отмечаем произвольную точку </a:t>
            </a:r>
            <a:r>
              <a:rPr lang="en-US" sz="1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635500" y="1146066"/>
                <a:ext cx="533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𝑂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5500" y="1146066"/>
                <a:ext cx="533400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483100" y="1146066"/>
                <a:ext cx="5334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⋅</m:t>
                      </m:r>
                    </m:oMath>
                  </m:oMathPara>
                </a14:m>
                <a:endParaRPr lang="ru-RU" sz="3200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3100" y="1146066"/>
                <a:ext cx="533400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авильный пятиугольник 7"/>
          <p:cNvSpPr/>
          <p:nvPr/>
        </p:nvSpPr>
        <p:spPr>
          <a:xfrm rot="19511547">
            <a:off x="4219932" y="1592024"/>
            <a:ext cx="526334" cy="532743"/>
          </a:xfrm>
          <a:custGeom>
            <a:avLst/>
            <a:gdLst>
              <a:gd name="connsiteX0" fmla="*/ 0 w 457200"/>
              <a:gd name="connsiteY0" fmla="*/ 127914 h 334883"/>
              <a:gd name="connsiteX1" fmla="*/ 228600 w 457200"/>
              <a:gd name="connsiteY1" fmla="*/ 0 h 334883"/>
              <a:gd name="connsiteX2" fmla="*/ 457200 w 457200"/>
              <a:gd name="connsiteY2" fmla="*/ 127914 h 334883"/>
              <a:gd name="connsiteX3" fmla="*/ 369882 w 457200"/>
              <a:gd name="connsiteY3" fmla="*/ 334882 h 334883"/>
              <a:gd name="connsiteX4" fmla="*/ 87318 w 457200"/>
              <a:gd name="connsiteY4" fmla="*/ 334882 h 334883"/>
              <a:gd name="connsiteX5" fmla="*/ 0 w 457200"/>
              <a:gd name="connsiteY5" fmla="*/ 127914 h 334883"/>
              <a:gd name="connsiteX0" fmla="*/ 0 w 526334"/>
              <a:gd name="connsiteY0" fmla="*/ 127914 h 532743"/>
              <a:gd name="connsiteX1" fmla="*/ 228600 w 526334"/>
              <a:gd name="connsiteY1" fmla="*/ 0 h 532743"/>
              <a:gd name="connsiteX2" fmla="*/ 457200 w 526334"/>
              <a:gd name="connsiteY2" fmla="*/ 127914 h 532743"/>
              <a:gd name="connsiteX3" fmla="*/ 526334 w 526334"/>
              <a:gd name="connsiteY3" fmla="*/ 532743 h 532743"/>
              <a:gd name="connsiteX4" fmla="*/ 87318 w 526334"/>
              <a:gd name="connsiteY4" fmla="*/ 334882 h 532743"/>
              <a:gd name="connsiteX5" fmla="*/ 0 w 526334"/>
              <a:gd name="connsiteY5" fmla="*/ 127914 h 532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6334" h="532743">
                <a:moveTo>
                  <a:pt x="0" y="127914"/>
                </a:moveTo>
                <a:lnTo>
                  <a:pt x="228600" y="0"/>
                </a:lnTo>
                <a:lnTo>
                  <a:pt x="457200" y="127914"/>
                </a:lnTo>
                <a:lnTo>
                  <a:pt x="526334" y="532743"/>
                </a:lnTo>
                <a:lnTo>
                  <a:pt x="87318" y="334882"/>
                </a:lnTo>
                <a:lnTo>
                  <a:pt x="0" y="127914"/>
                </a:lnTo>
                <a:close/>
              </a:path>
            </a:pathLst>
          </a:cu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55216" y="1281917"/>
            <a:ext cx="3124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Проводим лучи от точки О</a:t>
            </a:r>
            <a:endParaRPr lang="ru-RU" sz="1400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H="1">
            <a:off x="4584530" y="1452880"/>
            <a:ext cx="161809" cy="1890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endCxn id="19" idx="1"/>
          </p:cNvCxnSpPr>
          <p:nvPr/>
        </p:nvCxnSpPr>
        <p:spPr>
          <a:xfrm flipH="1">
            <a:off x="3579775" y="1438453"/>
            <a:ext cx="1170025" cy="5700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3340100" y="1438453"/>
            <a:ext cx="1409700" cy="10983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3797300" y="1438453"/>
            <a:ext cx="952500" cy="14793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endCxn id="19" idx="3"/>
          </p:cNvCxnSpPr>
          <p:nvPr/>
        </p:nvCxnSpPr>
        <p:spPr>
          <a:xfrm>
            <a:off x="4749800" y="1438453"/>
            <a:ext cx="295022" cy="13867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143341" y="1756815"/>
                <a:ext cx="3019115" cy="7386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b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3. </a:t>
                </a:r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Проводим отрезки</a:t>
                </a:r>
                <a:endParaRPr lang="en-US" sz="1400" i="1" dirty="0">
                  <a:solidFill>
                    <a:prstClr val="black"/>
                  </a:solidFill>
                  <a:latin typeface="Cambria Math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𝑂</m:t>
                      </m:r>
                      <m:sSubSup>
                        <m:sSubSupPr>
                          <m:ctrlP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SupPr>
                        <m:e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  <m:sup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bSup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𝑘</m:t>
                      </m:r>
                      <m:sSub>
                        <m:sSub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𝑂𝐴</m:t>
                          </m:r>
                        </m:e>
                        <m:sub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𝑂</m:t>
                      </m:r>
                      <m:sSubSup>
                        <m:sSubSup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Sup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  <m:sup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bSup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𝑘</m:t>
                      </m:r>
                      <m:sSub>
                        <m:sSub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𝑂𝐴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</m:oMath>
                  </m:oMathPara>
                </a14:m>
                <a:endParaRPr lang="en-US" sz="1400" b="0" i="1" dirty="0">
                  <a:solidFill>
                    <a:prstClr val="black"/>
                  </a:solidFill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𝑂</m:t>
                      </m:r>
                      <m:sSubSup>
                        <m:sSubSup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Sup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b>
                        <m:sup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bSup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𝑘</m:t>
                      </m:r>
                      <m:sSub>
                        <m:sSub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𝑂𝐴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b>
                      </m:sSub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,…,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𝑂</m:t>
                      </m:r>
                      <m:sSubSup>
                        <m:sSubSup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Sup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b>
                        <m:sup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bSup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𝑘</m:t>
                      </m:r>
                      <m:sSub>
                        <m:sSub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𝑂𝐴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b>
                      </m:sSub>
                      <m:r>
                        <m:rPr>
                          <m:nor/>
                        </m:rPr>
                        <a:rPr lang="en-US" sz="1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en-US" sz="1400" b="0" i="0" dirty="0">
                  <a:solidFill>
                    <a:prstClr val="black"/>
                  </a:solidFill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341" y="1756815"/>
                <a:ext cx="3019115" cy="738664"/>
              </a:xfrm>
              <a:prstGeom prst="rect">
                <a:avLst/>
              </a:prstGeom>
              <a:blipFill>
                <a:blip r:embed="rId4"/>
                <a:stretch>
                  <a:fillRect l="-606" t="-16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Правильный пятиугольник 7"/>
          <p:cNvSpPr/>
          <p:nvPr/>
        </p:nvSpPr>
        <p:spPr>
          <a:xfrm rot="19511547">
            <a:off x="3479444" y="1809034"/>
            <a:ext cx="1246868" cy="1506805"/>
          </a:xfrm>
          <a:custGeom>
            <a:avLst/>
            <a:gdLst>
              <a:gd name="connsiteX0" fmla="*/ 0 w 457200"/>
              <a:gd name="connsiteY0" fmla="*/ 127914 h 334883"/>
              <a:gd name="connsiteX1" fmla="*/ 228600 w 457200"/>
              <a:gd name="connsiteY1" fmla="*/ 0 h 334883"/>
              <a:gd name="connsiteX2" fmla="*/ 457200 w 457200"/>
              <a:gd name="connsiteY2" fmla="*/ 127914 h 334883"/>
              <a:gd name="connsiteX3" fmla="*/ 369882 w 457200"/>
              <a:gd name="connsiteY3" fmla="*/ 334882 h 334883"/>
              <a:gd name="connsiteX4" fmla="*/ 87318 w 457200"/>
              <a:gd name="connsiteY4" fmla="*/ 334882 h 334883"/>
              <a:gd name="connsiteX5" fmla="*/ 0 w 457200"/>
              <a:gd name="connsiteY5" fmla="*/ 127914 h 334883"/>
              <a:gd name="connsiteX0" fmla="*/ 0 w 526334"/>
              <a:gd name="connsiteY0" fmla="*/ 127914 h 532743"/>
              <a:gd name="connsiteX1" fmla="*/ 228600 w 526334"/>
              <a:gd name="connsiteY1" fmla="*/ 0 h 532743"/>
              <a:gd name="connsiteX2" fmla="*/ 457200 w 526334"/>
              <a:gd name="connsiteY2" fmla="*/ 127914 h 532743"/>
              <a:gd name="connsiteX3" fmla="*/ 526334 w 526334"/>
              <a:gd name="connsiteY3" fmla="*/ 532743 h 532743"/>
              <a:gd name="connsiteX4" fmla="*/ 87318 w 526334"/>
              <a:gd name="connsiteY4" fmla="*/ 334882 h 532743"/>
              <a:gd name="connsiteX5" fmla="*/ 0 w 526334"/>
              <a:gd name="connsiteY5" fmla="*/ 127914 h 532743"/>
              <a:gd name="connsiteX0" fmla="*/ 0 w 511288"/>
              <a:gd name="connsiteY0" fmla="*/ 106952 h 532743"/>
              <a:gd name="connsiteX1" fmla="*/ 213554 w 511288"/>
              <a:gd name="connsiteY1" fmla="*/ 0 h 532743"/>
              <a:gd name="connsiteX2" fmla="*/ 442154 w 511288"/>
              <a:gd name="connsiteY2" fmla="*/ 127914 h 532743"/>
              <a:gd name="connsiteX3" fmla="*/ 511288 w 511288"/>
              <a:gd name="connsiteY3" fmla="*/ 532743 h 532743"/>
              <a:gd name="connsiteX4" fmla="*/ 72272 w 511288"/>
              <a:gd name="connsiteY4" fmla="*/ 334882 h 532743"/>
              <a:gd name="connsiteX5" fmla="*/ 0 w 511288"/>
              <a:gd name="connsiteY5" fmla="*/ 106952 h 532743"/>
              <a:gd name="connsiteX0" fmla="*/ 0 w 511288"/>
              <a:gd name="connsiteY0" fmla="*/ 106952 h 532743"/>
              <a:gd name="connsiteX1" fmla="*/ 213554 w 511288"/>
              <a:gd name="connsiteY1" fmla="*/ 0 h 532743"/>
              <a:gd name="connsiteX2" fmla="*/ 442154 w 511288"/>
              <a:gd name="connsiteY2" fmla="*/ 127914 h 532743"/>
              <a:gd name="connsiteX3" fmla="*/ 511288 w 511288"/>
              <a:gd name="connsiteY3" fmla="*/ 532743 h 532743"/>
              <a:gd name="connsiteX4" fmla="*/ 66642 w 511288"/>
              <a:gd name="connsiteY4" fmla="*/ 313976 h 532743"/>
              <a:gd name="connsiteX5" fmla="*/ 0 w 511288"/>
              <a:gd name="connsiteY5" fmla="*/ 106952 h 532743"/>
              <a:gd name="connsiteX0" fmla="*/ 0 w 521990"/>
              <a:gd name="connsiteY0" fmla="*/ 106952 h 537324"/>
              <a:gd name="connsiteX1" fmla="*/ 213554 w 521990"/>
              <a:gd name="connsiteY1" fmla="*/ 0 h 537324"/>
              <a:gd name="connsiteX2" fmla="*/ 442154 w 521990"/>
              <a:gd name="connsiteY2" fmla="*/ 127914 h 537324"/>
              <a:gd name="connsiteX3" fmla="*/ 521990 w 521990"/>
              <a:gd name="connsiteY3" fmla="*/ 537324 h 537324"/>
              <a:gd name="connsiteX4" fmla="*/ 66642 w 521990"/>
              <a:gd name="connsiteY4" fmla="*/ 313976 h 537324"/>
              <a:gd name="connsiteX5" fmla="*/ 0 w 521990"/>
              <a:gd name="connsiteY5" fmla="*/ 106952 h 537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1990" h="537324">
                <a:moveTo>
                  <a:pt x="0" y="106952"/>
                </a:moveTo>
                <a:lnTo>
                  <a:pt x="213554" y="0"/>
                </a:lnTo>
                <a:lnTo>
                  <a:pt x="442154" y="127914"/>
                </a:lnTo>
                <a:lnTo>
                  <a:pt x="521990" y="537324"/>
                </a:lnTo>
                <a:lnTo>
                  <a:pt x="66642" y="313976"/>
                </a:lnTo>
                <a:lnTo>
                  <a:pt x="0" y="106952"/>
                </a:lnTo>
                <a:close/>
              </a:path>
            </a:pathLst>
          </a:cu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flipH="1">
            <a:off x="4236009" y="1902164"/>
            <a:ext cx="75082" cy="854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4314663" y="1600279"/>
            <a:ext cx="304800" cy="29999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4075618" y="1435703"/>
                <a:ext cx="276478" cy="2616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1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1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1100" i="1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ru-RU" sz="11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5618" y="1435703"/>
                <a:ext cx="276478" cy="26161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4455848" y="1446694"/>
                <a:ext cx="276478" cy="2616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1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1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11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ru-RU" sz="1100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5848" y="1446694"/>
                <a:ext cx="276478" cy="261610"/>
              </a:xfrm>
              <a:prstGeom prst="rect">
                <a:avLst/>
              </a:prstGeom>
              <a:blipFill rotWithShape="1">
                <a:blip r:embed="rId7"/>
                <a:stretch>
                  <a:fillRect r="-22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4765270" y="1755993"/>
                <a:ext cx="276478" cy="2616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1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1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11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ru-RU" sz="1100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5270" y="1755993"/>
                <a:ext cx="276478" cy="261610"/>
              </a:xfrm>
              <a:prstGeom prst="rect">
                <a:avLst/>
              </a:prstGeom>
              <a:blipFill rotWithShape="1">
                <a:blip r:embed="rId8"/>
                <a:stretch>
                  <a:fillRect r="-22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4273550" y="1944901"/>
                <a:ext cx="276478" cy="2616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1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1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11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ru-RU" sz="1100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3550" y="1944901"/>
                <a:ext cx="276478" cy="261610"/>
              </a:xfrm>
              <a:prstGeom prst="rect">
                <a:avLst/>
              </a:prstGeom>
              <a:blipFill rotWithShape="1">
                <a:blip r:embed="rId9"/>
                <a:stretch>
                  <a:fillRect r="-44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3964639" y="1723488"/>
                <a:ext cx="276478" cy="2616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1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11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11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ru-RU" sz="1100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4639" y="1723488"/>
                <a:ext cx="276478" cy="26161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3342051" y="1772893"/>
                <a:ext cx="368370" cy="261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1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SupPr>
                        <m:e>
                          <m:r>
                            <a:rPr lang="en-US" sz="11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11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  <m:sup>
                          <m:r>
                            <a:rPr lang="en-US" sz="11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bSup>
                    </m:oMath>
                  </m:oMathPara>
                </a14:m>
                <a:endParaRPr lang="ru-RU" sz="11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2051" y="1772893"/>
                <a:ext cx="368370" cy="26161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4128843" y="1813760"/>
                <a:ext cx="371640" cy="261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1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SupPr>
                        <m:e>
                          <m:r>
                            <a:rPr lang="en-US" sz="11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11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  <m:sup>
                          <m:r>
                            <a:rPr lang="en-US" sz="11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bSup>
                    </m:oMath>
                  </m:oMathPara>
                </a14:m>
                <a:endParaRPr lang="ru-RU" sz="1100" dirty="0"/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8843" y="1813760"/>
                <a:ext cx="371640" cy="26161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4903509" y="2731158"/>
                <a:ext cx="371640" cy="261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1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SupPr>
                        <m:e>
                          <m:r>
                            <a:rPr lang="en-US" sz="11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11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3</m:t>
                          </m:r>
                        </m:sub>
                        <m:sup>
                          <m:r>
                            <a:rPr lang="en-US" sz="11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bSup>
                    </m:oMath>
                  </m:oMathPara>
                </a14:m>
                <a:endParaRPr lang="ru-RU" sz="1100" dirty="0"/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3509" y="2731158"/>
                <a:ext cx="371640" cy="26161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3613115" y="2889397"/>
                <a:ext cx="371640" cy="261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1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SupPr>
                        <m:e>
                          <m:r>
                            <a:rPr lang="en-US" sz="11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11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4</m:t>
                          </m:r>
                        </m:sub>
                        <m:sup>
                          <m:r>
                            <a:rPr lang="en-US" sz="11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bSup>
                    </m:oMath>
                  </m:oMathPara>
                </a14:m>
                <a:endParaRPr lang="ru-RU" sz="1100" dirty="0"/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3115" y="2889397"/>
                <a:ext cx="371640" cy="261610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3035300" y="2374657"/>
                <a:ext cx="381386" cy="2616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1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SupPr>
                        <m:e>
                          <m:r>
                            <a:rPr lang="en-US" sz="11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  <m:sub>
                          <m:r>
                            <a:rPr lang="en-US" sz="1100" b="0" i="1" smtClean="0">
                              <a:solidFill>
                                <a:prstClr val="black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𝑛</m:t>
                          </m:r>
                        </m:sub>
                        <m:sup>
                          <m:r>
                            <a:rPr lang="en-US" sz="11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bSup>
                    </m:oMath>
                  </m:oMathPara>
                </a14:m>
                <a:endParaRPr lang="ru-RU" sz="1100" dirty="0"/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5300" y="2374657"/>
                <a:ext cx="381386" cy="261610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5078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8" grpId="0" animBg="1"/>
      <p:bldP spid="9" grpId="0"/>
      <p:bldP spid="21" grpId="0"/>
      <p:bldP spid="19" grpId="0" animBg="1"/>
      <p:bldP spid="12" grpId="0"/>
      <p:bldP spid="22" grpId="0"/>
      <p:bldP spid="23" grpId="0"/>
      <p:bldP spid="24" grpId="0"/>
      <p:bldP spid="26" grpId="0"/>
      <p:bldP spid="13" grpId="0"/>
      <p:bldP spid="27" grpId="0"/>
      <p:bldP spid="30" grpId="0"/>
      <p:bldP spid="31" grpId="0"/>
      <p:bldP spid="3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07777"/>
          </a:xfrm>
        </p:spPr>
        <p:txBody>
          <a:bodyPr/>
          <a:lstStyle/>
          <a:p>
            <a:pPr algn="ctr"/>
            <a:r>
              <a:rPr lang="ru-RU" sz="20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ЗАДАЧА </a:t>
            </a:r>
            <a:r>
              <a:rPr lang="en-US" sz="20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21.</a:t>
            </a:r>
            <a:r>
              <a:rPr lang="ru-RU" sz="20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</a:t>
            </a:r>
            <a:endParaRPr lang="uz-Latn-U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Текст 2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139700" y="555625"/>
                <a:ext cx="5486400" cy="861774"/>
              </a:xfrm>
            </p:spPr>
            <p:txBody>
              <a:bodyPr/>
              <a:lstStyle/>
              <a:p>
                <a:pPr algn="just"/>
                <a:r>
                  <a:rPr lang="en-US" dirty="0"/>
                  <a:t>      </a:t>
                </a:r>
                <a:r>
                  <a:rPr lang="ru-RU" i="0" dirty="0"/>
                  <a:t>Многогранник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i="0" dirty="0"/>
                  <a:t> </a:t>
                </a:r>
                <a:r>
                  <a:rPr lang="ru-RU" i="0" dirty="0"/>
                  <a:t>п</a:t>
                </a:r>
                <a14:m>
                  <m:oMath xmlns:m="http://schemas.openxmlformats.org/officeDocument/2006/math">
                    <m:r>
                      <a:rPr lang="ru-RU" b="0" i="0" smtClean="0">
                        <a:latin typeface="Cambria Math" panose="02040503050406030204" pitchFamily="18" charset="0"/>
                      </a:rPr>
                      <m:t>одобен многограннику </m:t>
                    </m:r>
                    <m:sSub>
                      <m:sSubPr>
                        <m:ctrlPr>
                          <a:rPr lang="uz-Latn-U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i="0" dirty="0"/>
                  <a:t> </a:t>
                </a:r>
                <a:r>
                  <a:rPr lang="ru-RU" i="0" dirty="0"/>
                  <a:t>с коэффициентом подобия </a:t>
                </a:r>
                <a:r>
                  <a:rPr lang="en-US" dirty="0"/>
                  <a:t>k</a:t>
                </a:r>
                <a:r>
                  <a:rPr lang="ru-RU" dirty="0"/>
                  <a:t>. </a:t>
                </a:r>
                <a:r>
                  <a:rPr lang="ru-RU" i="0" dirty="0"/>
                  <a:t>Буквами</a:t>
                </a:r>
                <a:r>
                  <a:rPr lang="en-US" i="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i="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i="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i="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i="0" dirty="0"/>
                  <a:t> </a:t>
                </a:r>
                <a:r>
                  <a:rPr lang="ru-RU" i="0" dirty="0"/>
                  <a:t>обозначены периметры и площади этих многогранников соответственно. Перепишите в тетрадь  и заполните  следующую таблицу. </a:t>
                </a:r>
                <a:endParaRPr lang="uz-Latn-UZ" i="0" dirty="0"/>
              </a:p>
            </p:txBody>
          </p:sp>
        </mc:Choice>
        <mc:Fallback xmlns="">
          <p:sp>
            <p:nvSpPr>
              <p:cNvPr id="3" name="Текс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39700" y="555625"/>
                <a:ext cx="5486400" cy="861774"/>
              </a:xfrm>
              <a:blipFill>
                <a:blip r:embed="rId2"/>
                <a:stretch>
                  <a:fillRect l="-2000" t="-6338" r="-2000" b="-112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500" y="1470025"/>
            <a:ext cx="4079875" cy="1596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540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07777"/>
          </a:xfrm>
        </p:spPr>
        <p:txBody>
          <a:bodyPr/>
          <a:lstStyle/>
          <a:p>
            <a:pPr algn="ctr"/>
            <a:r>
              <a:rPr lang="ru-RU" sz="20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ЗАДАЧА </a:t>
            </a:r>
            <a:r>
              <a:rPr lang="en-US" sz="20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21.</a:t>
            </a:r>
            <a:r>
              <a:rPr lang="ru-RU" sz="20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</a:t>
            </a:r>
            <a:endParaRPr lang="uz-Latn-U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856" b="57053"/>
          <a:stretch/>
        </p:blipFill>
        <p:spPr bwMode="auto">
          <a:xfrm>
            <a:off x="825500" y="631825"/>
            <a:ext cx="4114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49300" y="1470025"/>
                <a:ext cx="4267200" cy="15002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 </m:t>
                    </m:r>
                    <m:r>
                      <m:rPr>
                        <m:nor/>
                      </m:rPr>
                      <a:rPr lang="en-US" dirty="0">
                        <a:solidFill>
                          <a:prstClr val="black"/>
                        </a:solidFill>
                      </a:rPr>
                      <m:t>⇒</m:t>
                    </m:r>
                    <m:r>
                      <m:rPr>
                        <m:nor/>
                      </m:rPr>
                      <a:rPr lang="en-US" b="0" i="0" dirty="0" smtClean="0">
                        <a:solidFill>
                          <a:prstClr val="black"/>
                        </a:solidFill>
                      </a:rPr>
                      <m:t>  </m:t>
                    </m:r>
                    <m:f>
                      <m:f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100</m:t>
                        </m:r>
                      </m:num>
                      <m:den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  <m:r>
                      <a:rPr lang="en-US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</a:rPr>
                  <a:t>   ⇒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endParaRPr lang="en-US" dirty="0">
                  <a:solidFill>
                    <a:prstClr val="black"/>
                  </a:solidFill>
                </a:endParaRPr>
              </a:p>
              <a:p>
                <a:pPr lvl="0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</a:rPr>
                  <a:t> </a:t>
                </a:r>
              </a:p>
              <a:p>
                <a:pPr lvl="0"/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</a:rPr>
                  <a:t>     </a:t>
                </a:r>
                <a:r>
                  <a:rPr lang="en-US" dirty="0">
                    <a:solidFill>
                      <a:prstClr val="black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⇒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84</m:t>
                        </m:r>
                      </m:num>
                      <m:den>
                        <m:sSub>
                          <m:sSubPr>
                            <m:ctrlPr>
                              <a:rPr lang="en-US" i="1" dirty="0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=2</m:t>
                    </m:r>
                    <m:r>
                      <m:rPr>
                        <m:nor/>
                      </m:rPr>
                      <a:rPr lang="en-US" b="0" i="0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r>
                      <m:rPr>
                        <m:nor/>
                      </m:rPr>
                      <a:rPr lang="en-US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  <m:r>
                      <m:rPr>
                        <m:nor/>
                      </m:rPr>
                      <a:rPr lang="en-US" b="0" i="0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sSub>
                      <m:sSubPr>
                        <m:ctrlPr>
                          <a:rPr lang="en-US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=42.</m:t>
                    </m:r>
                  </m:oMath>
                </a14:m>
                <a:endParaRPr lang="ru-RU" dirty="0">
                  <a:solidFill>
                    <a:prstClr val="black"/>
                  </a:solidFill>
                </a:endParaRPr>
              </a:p>
              <a:p>
                <a:pPr lvl="0"/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300" y="1470025"/>
                <a:ext cx="4267200" cy="150021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2273300" y="936625"/>
                <a:ext cx="4940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42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3300" y="936625"/>
                <a:ext cx="494046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172780" y="948293"/>
                <a:ext cx="8005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2780" y="948293"/>
                <a:ext cx="80054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6286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07777"/>
          </a:xfrm>
        </p:spPr>
        <p:txBody>
          <a:bodyPr/>
          <a:lstStyle/>
          <a:p>
            <a:pPr algn="ctr"/>
            <a:r>
              <a:rPr lang="ru-RU" sz="20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ЗАДАЧА </a:t>
            </a:r>
            <a:r>
              <a:rPr lang="en-US" sz="20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21.</a:t>
            </a:r>
            <a:r>
              <a:rPr lang="ru-RU" sz="20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</a:t>
            </a:r>
            <a:endParaRPr lang="uz-Latn-U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82700" y="1647269"/>
                <a:ext cx="4267200" cy="15002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</a:rPr>
                  <a:t>     </a:t>
                </a:r>
                <a:r>
                  <a:rPr lang="en-US" dirty="0">
                    <a:solidFill>
                      <a:prstClr val="black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⇒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28</m:t>
                        </m:r>
                      </m:den>
                    </m:f>
                    <m:r>
                      <a:rPr lang="en-US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b="0" i="0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r>
                      <m:rPr>
                        <m:nor/>
                      </m:rPr>
                      <a:rPr lang="en-US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  </m:t>
                    </m:r>
                    <m:r>
                      <a:rPr lang="en-US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</m:t>
                    </m:r>
                    <m:r>
                      <a:rPr lang="en-US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ru-RU" dirty="0">
                  <a:solidFill>
                    <a:prstClr val="black"/>
                  </a:solidFill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 Math" panose="02040503050406030204" pitchFamily="18" charset="0"/>
                  <a:ea typeface="+mn-ea"/>
                  <a:cs typeface="+mn-cs"/>
                </a:endParaRPr>
              </a:p>
              <a:p>
                <a:pPr lvl="0"/>
                <a14:m>
                  <m:oMath xmlns:m="http://schemas.openxmlformats.org/officeDocument/2006/math">
                    <m:f>
                      <m:f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𝑆</m:t>
                            </m:r>
                          </m:e>
                          <m:sub>
                            <m: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𝑆</m:t>
                            </m:r>
                          </m:e>
                          <m:sub>
                            <m: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sSup>
                      <m:sSupPr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pPr>
                      <m:e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𝑘</m:t>
                        </m:r>
                      </m:e>
                      <m:sup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</m:t>
                        </m:r>
                      </m:sup>
                    </m:sSup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</m:t>
                    </m:r>
                    <m:r>
                      <m:rPr>
                        <m:nor/>
                      </m:rPr>
                      <a: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⇒</m:t>
                    </m:r>
                    <m:r>
                      <m:rPr>
                        <m:nor/>
                      </m:rPr>
                      <a: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  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48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sSup>
                      <m:sSupPr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p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(</m:t>
                        </m:r>
                        <m:f>
                          <m:fPr>
                            <m:ctrlPr>
                              <a:rPr kumimoji="0" lang="en-US" sz="18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fPr>
                          <m:num>
                            <m:r>
                              <a:rPr kumimoji="0" lang="en-US" sz="18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1</m:t>
                            </m:r>
                          </m:num>
                          <m:den>
                            <m:r>
                              <a:rPr kumimoji="0" lang="en-US" sz="18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</m:t>
                            </m:r>
                          </m:den>
                        </m:f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)</m:t>
                        </m:r>
                      </m:e>
                      <m:sup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</m:t>
                        </m:r>
                      </m:sup>
                    </m:sSup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  ⇒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=48:4=12</m:t>
                    </m:r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=12</m:t>
                      </m:r>
                    </m:oMath>
                  </m:oMathPara>
                </a14:m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2700" y="1647269"/>
                <a:ext cx="4267200" cy="150021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856" b="42738"/>
          <a:stretch/>
        </p:blipFill>
        <p:spPr bwMode="auto">
          <a:xfrm>
            <a:off x="895459" y="621085"/>
            <a:ext cx="4114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2355833" y="936402"/>
                <a:ext cx="4940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42</m:t>
                      </m:r>
                    </m:oMath>
                  </m:oMathPara>
                </a14:m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5833" y="936402"/>
                <a:ext cx="494046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453995" y="936402"/>
                <a:ext cx="36580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2</m:t>
                      </m:r>
                    </m:oMath>
                  </m:oMathPara>
                </a14:m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3995" y="936402"/>
                <a:ext cx="365805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4474833" y="1223394"/>
                <a:ext cx="324127" cy="4956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400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14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4833" y="1223394"/>
                <a:ext cx="324127" cy="495649"/>
              </a:xfrm>
              <a:prstGeom prst="rect">
                <a:avLst/>
              </a:prstGeom>
              <a:blipFill>
                <a:blip r:embed="rId6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3030830" y="1222045"/>
                <a:ext cx="49404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12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0830" y="1222045"/>
                <a:ext cx="494045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3675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07777"/>
          </a:xfrm>
        </p:spPr>
        <p:txBody>
          <a:bodyPr/>
          <a:lstStyle/>
          <a:p>
            <a:pPr algn="ctr"/>
            <a:r>
              <a:rPr lang="ru-RU" sz="20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ЗАДАЧА </a:t>
            </a:r>
            <a:r>
              <a:rPr lang="en-US" sz="20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21.</a:t>
            </a:r>
            <a:r>
              <a:rPr lang="ru-RU" sz="20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</a:t>
            </a:r>
            <a:endParaRPr lang="uz-Latn-UZ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856" b="18879"/>
          <a:stretch/>
        </p:blipFill>
        <p:spPr bwMode="auto">
          <a:xfrm>
            <a:off x="876562" y="695746"/>
            <a:ext cx="4114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2273300" y="970350"/>
                <a:ext cx="4940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42</m:t>
                      </m:r>
                    </m:oMath>
                  </m:oMathPara>
                </a14:m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3300" y="970350"/>
                <a:ext cx="494046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406900" y="927824"/>
                <a:ext cx="36580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2</m:t>
                      </m:r>
                    </m:oMath>
                  </m:oMathPara>
                </a14:m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6900" y="927824"/>
                <a:ext cx="365805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933962" y="1241425"/>
                <a:ext cx="49404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12</m:t>
                      </m:r>
                    </m:oMath>
                  </m:oMathPara>
                </a14:m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3962" y="1241425"/>
                <a:ext cx="494045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4406900" y="1241425"/>
                <a:ext cx="295273" cy="4092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1100" b="0" i="1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1100" b="0" i="1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a:rPr kumimoji="0" lang="en-US" sz="1100" b="0" i="1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kumimoji="0" lang="ru-RU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cs typeface="+mn-cs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6900" y="1241425"/>
                <a:ext cx="295273" cy="40921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800362" y="1964241"/>
                <a:ext cx="4267200" cy="15391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 </m:t>
                    </m:r>
                    <m:r>
                      <m:rPr>
                        <m:nor/>
                      </m:rPr>
                      <a:rPr lang="en-US" dirty="0">
                        <a:solidFill>
                          <a:prstClr val="black"/>
                        </a:solidFill>
                      </a:rPr>
                      <m:t>⇒</m:t>
                    </m:r>
                    <m:r>
                      <m:rPr>
                        <m:nor/>
                      </m:rPr>
                      <a:rPr lang="en-US" b="0" i="0" dirty="0" smtClean="0">
                        <a:solidFill>
                          <a:prstClr val="black"/>
                        </a:solidFill>
                      </a:rPr>
                      <m:t>  </m:t>
                    </m:r>
                    <m:f>
                      <m:f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200</m:t>
                        </m:r>
                      </m:num>
                      <m:den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en-US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</a:rPr>
                  <a:t>   ⇒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p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endParaRPr lang="en-US" dirty="0">
                  <a:solidFill>
                    <a:prstClr val="black"/>
                  </a:solidFill>
                </a:endParaRPr>
              </a:p>
              <a:p>
                <a:pPr lvl="0"/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dirty="0">
                    <a:solidFill>
                      <a:prstClr val="black"/>
                    </a:solidFill>
                  </a:rPr>
                  <a:t> </a:t>
                </a:r>
              </a:p>
              <a:p>
                <a:pPr lvl="0"/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ru-RU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</a:rPr>
                  <a:t>     </a:t>
                </a:r>
                <a:r>
                  <a:rPr lang="en-US" dirty="0">
                    <a:solidFill>
                      <a:prstClr val="black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⇒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b="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150</m:t>
                        </m:r>
                      </m:den>
                    </m:f>
                    <m:r>
                      <a:rPr lang="en-US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m:rPr>
                        <m:nor/>
                      </m:rPr>
                      <a:rPr lang="en-US" b="0" i="0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r>
                      <m:rPr>
                        <m:nor/>
                      </m:rPr>
                      <a:rPr lang="en-US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  <m:r>
                      <m:rPr>
                        <m:nor/>
                      </m:rPr>
                      <a:rPr lang="en-US" b="0" i="0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sSub>
                      <m:sSubPr>
                        <m:ctrlPr>
                          <a:rPr lang="en-US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=150</m:t>
                    </m:r>
                    <m:rad>
                      <m:radPr>
                        <m:degHide m:val="on"/>
                        <m:ctrlPr>
                          <a:rPr lang="en-US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dirty="0">
                    <a:solidFill>
                      <a:prstClr val="black"/>
                    </a:solidFill>
                  </a:rPr>
                  <a:t>.</a:t>
                </a:r>
                <a:endParaRPr lang="ru-RU" dirty="0">
                  <a:solidFill>
                    <a:prstClr val="black"/>
                  </a:solidFill>
                </a:endParaRPr>
              </a:p>
              <a:p>
                <a:pPr lvl="0"/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362" y="1964241"/>
                <a:ext cx="4267200" cy="153913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255319" y="1589176"/>
                <a:ext cx="517386" cy="4019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5319" y="1589176"/>
                <a:ext cx="517386" cy="40197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454209" y="1614286"/>
                <a:ext cx="902106" cy="4019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150</m:t>
                      </m:r>
                      <m:rad>
                        <m:radPr>
                          <m:degHide m:val="on"/>
                          <m:ctrlPr>
                            <a:rPr lang="en-US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4209" y="1614286"/>
                <a:ext cx="902106" cy="40197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8041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07777"/>
          </a:xfrm>
        </p:spPr>
        <p:txBody>
          <a:bodyPr/>
          <a:lstStyle/>
          <a:p>
            <a:pPr algn="ctr"/>
            <a:r>
              <a:rPr lang="ru-RU" sz="20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ЗАДАЧА </a:t>
            </a:r>
            <a:r>
              <a:rPr lang="en-US" sz="20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21.</a:t>
            </a:r>
            <a:r>
              <a:rPr lang="ru-RU" sz="2000" kern="1200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4</a:t>
            </a:r>
            <a:endParaRPr lang="uz-Latn-U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49300" y="2228689"/>
                <a:ext cx="4526515" cy="12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f>
                      <m:f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𝑆</m:t>
                            </m:r>
                          </m:e>
                          <m:sub>
                            <m: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𝑆</m:t>
                            </m:r>
                          </m:e>
                          <m:sub>
                            <m: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sSup>
                      <m:sSupPr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pPr>
                      <m:e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𝑘</m:t>
                        </m:r>
                      </m:e>
                      <m:sup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</m:t>
                        </m:r>
                      </m:sup>
                    </m:sSup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</m:t>
                    </m:r>
                    <m:r>
                      <m:rPr>
                        <m:nor/>
                      </m:rPr>
                      <a: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⇒</m:t>
                    </m:r>
                    <m:r>
                      <m:rPr>
                        <m:nor/>
                      </m:rPr>
                      <a: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m:t>  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24</m:t>
                        </m:r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sSup>
                      <m:sSupPr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pPr>
                      <m:e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3</m:t>
                        </m:r>
                      </m:e>
                      <m:sup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2</m:t>
                        </m:r>
                      </m:sup>
                    </m:sSup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  ⇒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=24:9=</m:t>
                    </m:r>
                    <m:f>
                      <m:fPr>
                        <m:ctrlP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8</m:t>
                        </m:r>
                      </m:num>
                      <m:den>
                        <m:r>
                          <a:rPr kumimoji="0" lang="en-US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3</m:t>
                        </m:r>
                      </m:den>
                    </m:f>
                  </m:oMath>
                </a14:m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ru-RU" sz="18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kumimoji="0" lang="ru-RU" sz="18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8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𝑃</m:t>
                            </m:r>
                          </m:e>
                          <m:sub>
                            <m:r>
                              <a:rPr kumimoji="0" lang="en-US" sz="18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kumimoji="0" lang="ru-RU" sz="18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8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𝑃</m:t>
                            </m:r>
                          </m:e>
                          <m:sub>
                            <m:r>
                              <a:rPr kumimoji="0" lang="en-US" sz="18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𝑘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    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⇒ 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kumimoji="0" lang="ru-RU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</m:ctrlPr>
                          </m:sSubPr>
                          <m:e>
                            <m: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𝑃</m:t>
                            </m:r>
                          </m:e>
                          <m:sub>
                            <m:r>
                              <a:rPr kumimoji="0" lang="en-US" sz="18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+mn-cs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  <m:t>30</m:t>
                        </m:r>
                      </m:den>
                    </m:f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=</m:t>
                    </m:r>
                    <m:r>
                      <m:rPr>
                        <m:nor/>
                      </m:rPr>
                      <a: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3   </m:t>
                    </m:r>
                    <m:r>
                      <m:rPr>
                        <m:nor/>
                      </m:rPr>
                      <a: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⇒</m:t>
                    </m:r>
                    <m:r>
                      <m:rPr>
                        <m:nor/>
                      </m:rPr>
                      <a: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  </m:t>
                    </m:r>
                    <m:sSub>
                      <m:sSubPr>
                        <m:ctrlP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</m:ctrlPr>
                      </m:sSubPr>
                      <m:e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  <m:t>𝑃</m:t>
                        </m:r>
                      </m:e>
                      <m:sub>
                        <m:r>
                          <a:rPr kumimoji="0" lang="en-US" sz="1800" b="0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  <m:t>1</m:t>
                        </m:r>
                      </m:sub>
                    </m:sSub>
                    <m:r>
                      <a:rPr kumimoji="0" lang="en-US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=90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.</a:t>
                </a:r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300" y="2228689"/>
                <a:ext cx="4526515" cy="12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961" y="631825"/>
            <a:ext cx="4079875" cy="1596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2294231" y="950113"/>
                <a:ext cx="4940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42</m:t>
                      </m:r>
                    </m:oMath>
                  </m:oMathPara>
                </a14:m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4231" y="950113"/>
                <a:ext cx="494046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406900" y="950113"/>
                <a:ext cx="36580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2</m:t>
                      </m:r>
                    </m:oMath>
                  </m:oMathPara>
                </a14:m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6900" y="950113"/>
                <a:ext cx="365805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4442165" y="1257440"/>
                <a:ext cx="295273" cy="4092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1100" b="0" i="1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sz="1100" b="0" i="1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1</m:t>
                          </m:r>
                        </m:num>
                        <m:den>
                          <m:r>
                            <a:rPr kumimoji="0" lang="en-US" sz="1100" b="0" i="1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kumimoji="0" lang="ru-RU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2165" y="1257440"/>
                <a:ext cx="295273" cy="40921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959100" y="1243231"/>
                <a:ext cx="49404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12</m:t>
                      </m:r>
                    </m:oMath>
                  </m:oMathPara>
                </a14:m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9100" y="1243231"/>
                <a:ext cx="494045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290462" y="1573082"/>
                <a:ext cx="517386" cy="4019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radPr>
                        <m:deg/>
                        <m:e>
                          <m:r>
                            <a:rPr kumimoji="0" lang="en-US" sz="1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0462" y="1573082"/>
                <a:ext cx="517386" cy="40197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383176" y="1558753"/>
                <a:ext cx="923755" cy="40197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150</m:t>
                      </m:r>
                      <m:rad>
                        <m:radPr>
                          <m:degHide m:val="on"/>
                          <m:ctrlPr>
                            <a:rPr kumimoji="0" lang="en-US" sz="1800" b="0" i="1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</m:ctrlPr>
                        </m:radPr>
                        <m:deg/>
                        <m:e>
                          <m:r>
                            <a:rPr kumimoji="0" lang="en-US" sz="1800" b="0" i="1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3176" y="1558753"/>
                <a:ext cx="923755" cy="40197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724167" y="1889522"/>
                <a:ext cx="295273" cy="4103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1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1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num>
                        <m:den>
                          <m:r>
                            <a:rPr lang="en-US" sz="11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ru-RU" sz="11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4167" y="1889522"/>
                <a:ext cx="295273" cy="41036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1623356" y="1874440"/>
                <a:ext cx="4940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90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3356" y="1874440"/>
                <a:ext cx="494046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4578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858" y="102424"/>
            <a:ext cx="5723641" cy="561692"/>
          </a:xfrm>
        </p:spPr>
        <p:txBody>
          <a:bodyPr/>
          <a:lstStyle/>
          <a:p>
            <a:r>
              <a:rPr lang="en-US" dirty="0"/>
              <a:t>       </a:t>
            </a:r>
            <a:r>
              <a:rPr lang="ru-RU" sz="1600" dirty="0"/>
              <a:t>ЗАДАНИЯ ДЛЯ САМОСТОЯТЕЛЬНОГО РЕШЕНИЯ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5486399" cy="1846659"/>
          </a:xfrm>
        </p:spPr>
        <p:txBody>
          <a:bodyPr/>
          <a:lstStyle/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400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341" y="860425"/>
            <a:ext cx="541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kern="0" dirty="0">
                <a:solidFill>
                  <a:srgbClr val="1F497D"/>
                </a:solidFill>
                <a:latin typeface="Arial"/>
                <a:cs typeface="Arial"/>
              </a:rPr>
              <a:t>Стр.</a:t>
            </a:r>
            <a:r>
              <a:rPr lang="en-US" sz="2000" b="1" kern="0" dirty="0">
                <a:solidFill>
                  <a:srgbClr val="1F497D"/>
                </a:solidFill>
                <a:latin typeface="Arial"/>
                <a:cs typeface="Arial"/>
              </a:rPr>
              <a:t> 71</a:t>
            </a:r>
            <a:r>
              <a:rPr lang="ru-RU" sz="2000" b="1" kern="0" dirty="0">
                <a:solidFill>
                  <a:srgbClr val="1F497D"/>
                </a:solidFill>
                <a:latin typeface="Arial"/>
                <a:cs typeface="Arial"/>
              </a:rPr>
              <a:t> </a:t>
            </a:r>
            <a:br>
              <a:rPr lang="ru-RU" sz="2000" b="1" kern="0" dirty="0">
                <a:solidFill>
                  <a:srgbClr val="1F497D"/>
                </a:solidFill>
                <a:latin typeface="Arial"/>
                <a:cs typeface="Arial"/>
              </a:rPr>
            </a:br>
            <a:r>
              <a:rPr lang="ru-RU" sz="2000" b="1" kern="0" dirty="0">
                <a:solidFill>
                  <a:srgbClr val="1F497D"/>
                </a:solidFill>
                <a:latin typeface="Arial"/>
                <a:cs typeface="Arial"/>
              </a:rPr>
              <a:t>№ </a:t>
            </a:r>
            <a:r>
              <a:rPr lang="en-US" sz="2000" b="1" kern="0" smtClean="0">
                <a:solidFill>
                  <a:srgbClr val="1F497D"/>
                </a:solidFill>
                <a:latin typeface="Arial"/>
                <a:cs typeface="Arial"/>
              </a:rPr>
              <a:t>21.2-21.3</a:t>
            </a:r>
            <a:endParaRPr lang="ru-RU" sz="3200" b="1" kern="0" dirty="0">
              <a:solidFill>
                <a:srgbClr val="1F497D"/>
              </a:solidFill>
              <a:latin typeface="Arial"/>
              <a:cs typeface="Arial"/>
            </a:endParaRPr>
          </a:p>
        </p:txBody>
      </p:sp>
      <p:pic>
        <p:nvPicPr>
          <p:cNvPr id="1028" name="Picture 4" descr="Пишите, Поэты! Пишите! (Алевтина Кочеткова) / Проза.р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300" y="1877732"/>
            <a:ext cx="1370337" cy="1170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3428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18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ПРОВЕРКА САМОСТОЯТЕЛЬНОЙ РАБОТЫ</a:t>
            </a:r>
            <a:endParaRPr lang="en-US" sz="18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39700" y="555625"/>
                <a:ext cx="5581810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just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1F497D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24</a:t>
                </a:r>
                <a:r>
                  <a:rPr kumimoji="0" lang="ru-RU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1F497D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.</a:t>
                </a: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1F497D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4. </a:t>
                </a:r>
                <a:r>
                  <a:rPr kumimoji="0" lang="ru-RU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При гомотетии с коэффициентом </a:t>
                </a:r>
                <a14:m>
                  <m:oMath xmlns:m="http://schemas.openxmlformats.org/officeDocument/2006/math">
                    <m:r>
                      <a:rPr kumimoji="0" lang="en-US" sz="1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𝑘</m:t>
                    </m:r>
                    <m:r>
                      <a:rPr kumimoji="0" lang="en-US" sz="1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=3</m:t>
                    </m:r>
                  </m:oMath>
                </a14:m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:r>
                  <a:rPr kumimoji="0" lang="ru-RU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многоугольник </a:t>
                </a:r>
                <a:r>
                  <a:rPr kumimoji="0" lang="ru-RU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1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𝐹</m:t>
                    </m:r>
                  </m:oMath>
                </a14:m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kumimoji="0" lang="ru-RU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переходит во многоугольник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Arial" pitchFamily="34" charset="0"/>
                          </a:rPr>
                          <m:t>𝐹</m:t>
                        </m:r>
                      </m:e>
                      <m:sub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Arial" pitchFamily="34" charset="0"/>
                          </a:rPr>
                          <m:t>1</m:t>
                        </m:r>
                      </m:sub>
                    </m:sSub>
                    <m:r>
                      <a:rPr kumimoji="0" lang="ru-RU" sz="1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itchFamily="34" charset="0"/>
                      </a:rPr>
                      <m:t>.</m:t>
                    </m:r>
                  </m:oMath>
                </a14:m>
                <a:r>
                  <a:rPr kumimoji="0" lang="ru-RU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 Пусть периметр многоугольника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Arial" pitchFamily="34" charset="0"/>
                          </a:rPr>
                          <m:t>𝐹</m:t>
                        </m:r>
                      </m:e>
                      <m:sub>
                        <m:r>
                          <a:rPr kumimoji="0" lang="en-US" sz="14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Arial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kumimoji="0" lang="ru-RU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равен</a:t>
                </a:r>
                <a:r>
                  <a:rPr kumimoji="0" lang="ru-RU" sz="1400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1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12 </m:t>
                    </m:r>
                    <m:r>
                      <a:rPr kumimoji="0" lang="ru-RU" sz="1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itchFamily="34" charset="0"/>
                      </a:rPr>
                      <m:t>см</m:t>
                    </m:r>
                    <m:r>
                      <a:rPr kumimoji="0" lang="ru-RU" sz="1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itchFamily="34" charset="0"/>
                      </a:rPr>
                      <m:t>,</m:t>
                    </m:r>
                  </m:oMath>
                </a14:m>
                <a:r>
                  <a:rPr kumimoji="0" lang="ru-RU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 а</a:t>
                </a:r>
                <a:r>
                  <a:rPr kumimoji="0" lang="ru-RU" sz="1400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:r>
                  <a:rPr kumimoji="0" lang="ru-RU" sz="1400" b="0" i="0" u="none" strike="noStrike" kern="1200" cap="none" spc="0" normalizeH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площадь - </a:t>
                </a:r>
                <a14:m>
                  <m:oMath xmlns:m="http://schemas.openxmlformats.org/officeDocument/2006/math">
                    <m:r>
                      <a:rPr kumimoji="0" lang="en-US" sz="1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4,5</m:t>
                    </m:r>
                    <m:r>
                      <a:rPr kumimoji="0" lang="en-US" sz="1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 </m:t>
                    </m:r>
                    <m:sSup>
                      <m:sSupPr>
                        <m:ctrlP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kumimoji="0" lang="ru-RU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itchFamily="34" charset="0"/>
                          </a:rPr>
                          <m:t>см</m:t>
                        </m:r>
                      </m:e>
                      <m:sup>
                        <m:r>
                          <a:rPr kumimoji="0" lang="en-US" sz="1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Arial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kumimoji="0" lang="ru-RU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. Найдите периметр</a:t>
                </a:r>
                <a:r>
                  <a:rPr kumimoji="0" lang="ru-RU" sz="1400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 и площадь многоугольника </a:t>
                </a: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14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𝐹</m:t>
                    </m:r>
                  </m:oMath>
                </a14:m>
                <a:r>
                  <a:rPr kumimoji="0" lang="ru-RU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.</a:t>
                </a:r>
                <a:endPara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" y="555625"/>
                <a:ext cx="5581810" cy="1015663"/>
              </a:xfrm>
              <a:prstGeom prst="rect">
                <a:avLst/>
              </a:prstGeom>
              <a:blipFill rotWithShape="0">
                <a:blip r:embed="rId2"/>
                <a:stretch>
                  <a:fillRect l="-983" t="-2994" r="-218" b="-53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15900" y="1571288"/>
                <a:ext cx="3962400" cy="13746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ru-RU" b="1" dirty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Решение</a:t>
                </a: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1F497D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kumimoji="0" lang="en-US" sz="16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𝑘</m:t>
                    </m:r>
                    <m:r>
                      <a:rPr kumimoji="0" lang="en-US" sz="16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=3</m:t>
                    </m:r>
                  </m:oMath>
                </a14:m>
                <a:endParaRPr kumimoji="0" lang="en-US" sz="1600" b="1" i="1" u="none" strike="noStrike" kern="120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Arial" pitchFamily="34" charset="0"/>
                          </a:rPr>
                          <m:t>𝑃</m:t>
                        </m:r>
                      </m:num>
                      <m:den>
                        <m:sSub>
                          <m:sSubPr>
                            <m:ctrlPr>
                              <a:rPr kumimoji="0" lang="en-US" sz="16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kumimoji="0" lang="en-US" sz="16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  <a:ea typeface="+mn-ea"/>
                                <a:cs typeface="Arial" pitchFamily="34" charset="0"/>
                              </a:rPr>
                              <m:t>𝑃</m:t>
                            </m:r>
                          </m:e>
                          <m:sub>
                            <m:r>
                              <a:rPr kumimoji="0" lang="en-US" sz="16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  <a:ea typeface="+mn-ea"/>
                                <a:cs typeface="Arial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=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𝑘</m:t>
                    </m:r>
                  </m:oMath>
                </a14:m>
                <a:r>
                  <a:rPr kumimoji="0" lang="en-US" sz="16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  </a:t>
                </a:r>
                <a:r>
                  <a:rPr kumimoji="0" lang="en-US" sz="16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 Math"/>
                    <a:ea typeface="Cambria Math"/>
                    <a:cs typeface="Arial" pitchFamily="34" charset="0"/>
                  </a:rPr>
                  <a:t>⇒ </a:t>
                </a:r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16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kumimoji="0" lang="en-US" sz="16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Arial" pitchFamily="34" charset="0"/>
                          </a:rPr>
                          <m:t>𝑃</m:t>
                        </m:r>
                      </m:num>
                      <m:den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Arial" pitchFamily="34" charset="0"/>
                          </a:rPr>
                          <m:t>12</m:t>
                        </m:r>
                      </m:den>
                    </m:f>
                    <m:r>
                      <a:rPr kumimoji="0" lang="en-US" sz="16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=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3  </m:t>
                    </m:r>
                    <m:r>
                      <m:rPr>
                        <m:nor/>
                      </m:rPr>
                      <a:rPr kumimoji="0" lang="en-US" sz="16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Cambria Math"/>
                        <a:cs typeface="Arial" pitchFamily="34" charset="0"/>
                      </a:rPr>
                      <m:t>⇒</m:t>
                    </m:r>
                    <m:r>
                      <a:rPr kumimoji="0" lang="en-US" sz="16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Cambria Math"/>
                        <a:cs typeface="Arial" pitchFamily="34" charset="0"/>
                      </a:rPr>
                      <m:t>  </m:t>
                    </m:r>
                    <m:r>
                      <a:rPr kumimoji="0" lang="en-US" sz="16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𝑃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=36 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𝑐𝑚</m:t>
                    </m:r>
                  </m:oMath>
                </a14:m>
                <a:endPara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kumimoji="0" lang="en-US" sz="16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Arial" pitchFamily="34" charset="0"/>
                          </a:rPr>
                          <m:t>𝑆</m:t>
                        </m:r>
                      </m:num>
                      <m:den>
                        <m:sSub>
                          <m:sSubPr>
                            <m:ctrlP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+mn-ea"/>
                                <a:cs typeface="Arial" pitchFamily="34" charset="0"/>
                              </a:rPr>
                            </m:ctrlPr>
                          </m:sSubPr>
                          <m:e>
                            <m:r>
                              <a:rPr kumimoji="0" lang="en-US" sz="16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  <a:ea typeface="+mn-ea"/>
                                <a:cs typeface="Arial" pitchFamily="34" charset="0"/>
                              </a:rPr>
                              <m:t>𝑆</m:t>
                            </m:r>
                          </m:e>
                          <m:sub>
                            <m:r>
                              <a:rPr kumimoji="0" lang="en-US" sz="1600" b="0" i="1" u="none" strike="noStrike" kern="1200" cap="none" spc="0" normalizeH="0" baseline="0" noProof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  <a:ea typeface="+mn-ea"/>
                                <a:cs typeface="Arial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kumimoji="0" lang="en-US" sz="16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Arial" pitchFamily="34" charset="0"/>
                          </a:rPr>
                          <m:t>𝑘</m:t>
                        </m:r>
                      </m:e>
                      <m:sup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Arial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kumimoji="0" lang="en-US" sz="1600" b="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 Math"/>
                    <a:ea typeface="Cambria Math"/>
                    <a:cs typeface="Arial" pitchFamily="34" charset="0"/>
                  </a:rPr>
                  <a:t>⇒ </a:t>
                </a:r>
                <a:r>
                  <a:rPr kumimoji="0" lang="en-US" sz="16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sz="16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Arial" pitchFamily="34" charset="0"/>
                          </a:rPr>
                          <m:t>𝑆</m:t>
                        </m:r>
                      </m:num>
                      <m:den>
                        <m:r>
                          <a:rPr kumimoji="0" lang="en-US" sz="16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Arial" pitchFamily="34" charset="0"/>
                          </a:rPr>
                          <m:t>4,5</m:t>
                        </m:r>
                      </m:den>
                    </m:f>
                    <m:r>
                      <a:rPr kumimoji="0" lang="en-US" sz="16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=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9</m:t>
                    </m:r>
                    <m:r>
                      <a:rPr kumimoji="0" lang="en-US" sz="16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  </m:t>
                    </m:r>
                    <m:r>
                      <m:rPr>
                        <m:nor/>
                      </m:rPr>
                      <a:rPr kumimoji="0" lang="en-US" sz="16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Cambria Math"/>
                        <a:cs typeface="Arial" pitchFamily="34" charset="0"/>
                      </a:rPr>
                      <m:t>⇒</m:t>
                    </m:r>
                    <m:r>
                      <a:rPr kumimoji="0" lang="en-US" sz="16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Cambria Math"/>
                        <a:cs typeface="Arial" pitchFamily="34" charset="0"/>
                      </a:rPr>
                      <m:t>  </m:t>
                    </m:r>
                    <m:r>
                      <a:rPr kumimoji="0" lang="en-US" sz="16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Cambria Math"/>
                        <a:cs typeface="Arial" pitchFamily="34" charset="0"/>
                      </a:rPr>
                      <m:t>𝑆</m:t>
                    </m:r>
                    <m:r>
                      <a:rPr kumimoji="0" lang="en-US" sz="16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=</m:t>
                    </m:r>
                    <m:r>
                      <a:rPr kumimoji="0" lang="en-US" sz="16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40</m:t>
                    </m:r>
                    <m:r>
                      <a:rPr kumimoji="0" lang="en-US" sz="16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,5 </m:t>
                    </m:r>
                    <m:sSup>
                      <m:sSupPr>
                        <m:ctrlP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Arial" pitchFamily="34" charset="0"/>
                          </a:rPr>
                          <m:t>𝑐𝑚</m:t>
                        </m:r>
                      </m:e>
                      <m:sup>
                        <m:r>
                          <a:rPr kumimoji="0" lang="en-US" sz="16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Arial" pitchFamily="34" charset="0"/>
                          </a:rPr>
                          <m:t>2</m:t>
                        </m:r>
                      </m:sup>
                    </m:sSup>
                  </m:oMath>
                </a14:m>
                <a:endPara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1571288"/>
                <a:ext cx="3962400" cy="1374607"/>
              </a:xfrm>
              <a:prstGeom prst="rect">
                <a:avLst/>
              </a:prstGeom>
              <a:blipFill>
                <a:blip r:embed="rId3"/>
                <a:stretch>
                  <a:fillRect l="-1231" t="-2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92100" y="2630442"/>
                <a:ext cx="494938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1F497D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Ответ</a:t>
                </a: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1F497D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:</a:t>
                </a:r>
                <a14:m>
                  <m:oMath xmlns:m="http://schemas.openxmlformats.org/officeDocument/2006/math">
                    <m:r>
                      <a:rPr kumimoji="0" lang="en-US" sz="18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 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𝑃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=36 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𝑐𝑚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pitchFamily="34" charset="0"/>
                  </a:rPr>
                  <a:t> va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Cambria Math"/>
                        <a:cs typeface="Arial" pitchFamily="34" charset="0"/>
                      </a:rPr>
                      <m:t>𝑆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=40,5 </m:t>
                    </m:r>
                    <m:sSup>
                      <m:sSupPr>
                        <m:ctrlP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Arial" pitchFamily="34" charset="0"/>
                          </a:rPr>
                          <m:t>𝑐𝑚</m:t>
                        </m:r>
                      </m:e>
                      <m:sup>
                        <m:r>
                          <a:rPr kumimoji="0" lang="en-US" sz="1800" b="0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Arial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pitchFamily="34" charset="0"/>
                  </a:rPr>
                  <a:t>. 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100" y="2630442"/>
                <a:ext cx="4949384" cy="646331"/>
              </a:xfrm>
              <a:prstGeom prst="rect">
                <a:avLst/>
              </a:prstGeom>
              <a:blipFill>
                <a:blip r:embed="rId4"/>
                <a:stretch>
                  <a:fillRect l="-1108" t="-66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06462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18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ПРОВЕРКА САМОСТОЯТЕЛЬНОЙ РАБОТЫ</a:t>
            </a:r>
            <a:endParaRPr lang="en-US" sz="18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83990" y="555625"/>
                <a:ext cx="551831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just">
                  <a:defRPr/>
                </a:pPr>
                <a:r>
                  <a:rPr kumimoji="0" lang="en-US" sz="1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1F497D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24</a:t>
                </a:r>
                <a:r>
                  <a:rPr kumimoji="0" lang="ru-RU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1F497D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.</a:t>
                </a: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1F497D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5. </a:t>
                </a:r>
                <a:r>
                  <a:rPr lang="ru-RU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Найдите высоту телеграфного столба, когда отбрасываемая им тень имеет длину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4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  <m:r>
                      <a:rPr lang="ru-RU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м</m:t>
                    </m:r>
                  </m:oMath>
                </a14:m>
                <a:r>
                  <a:rPr lang="ru-RU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, а человек ростом </a:t>
                </a:r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180 </m:t>
                    </m:r>
                    <m:r>
                      <a:rPr kumimoji="0" lang="ru-RU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itchFamily="34" charset="0"/>
                      </a:rPr>
                      <m:t>см</m:t>
                    </m:r>
                  </m:oMath>
                </a14:m>
                <a:r>
                  <a:rPr kumimoji="0" lang="ru-RU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 в этот момент времени отбрасывает тень длинной</a:t>
                </a: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18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2,4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 </m:t>
                    </m:r>
                    <m:r>
                      <a:rPr kumimoji="0" lang="ru-RU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itchFamily="34" charset="0"/>
                      </a:rPr>
                      <m:t>м</m:t>
                    </m:r>
                  </m:oMath>
                </a14:m>
                <a:endParaRPr kumimoji="0" lang="ru-RU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990" y="555625"/>
                <a:ext cx="5518310" cy="1200329"/>
              </a:xfrm>
              <a:prstGeom prst="rect">
                <a:avLst/>
              </a:prstGeom>
              <a:blipFill rotWithShape="0">
                <a:blip r:embed="rId2"/>
                <a:stretch>
                  <a:fillRect l="-884" t="-2538" r="-994" b="-71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3100" y="1534519"/>
            <a:ext cx="1051539" cy="158782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 flipV="1">
            <a:off x="3313208" y="1622425"/>
            <a:ext cx="1679913" cy="1412013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974759" y="1616519"/>
            <a:ext cx="28387" cy="1423823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313208" y="3030794"/>
            <a:ext cx="1704144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 rot="-5400000">
                <a:off x="4970302" y="2548876"/>
                <a:ext cx="717889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200" i="1" smtClean="0">
                        <a:solidFill>
                          <a:schemeClr val="bg1"/>
                        </a:solidFill>
                        <a:latin typeface="Cambria Math"/>
                        <a:cs typeface="Arial" panose="020B0604020202020204" pitchFamily="34" charset="0"/>
                      </a:rPr>
                      <m:t>1</m:t>
                    </m:r>
                    <m:r>
                      <a:rPr lang="en-US" sz="1200" b="0" i="1" smtClean="0">
                        <a:solidFill>
                          <a:schemeClr val="bg1"/>
                        </a:solidFill>
                        <a:latin typeface="Cambria Math"/>
                        <a:cs typeface="Arial" panose="020B0604020202020204" pitchFamily="34" charset="0"/>
                      </a:rPr>
                      <m:t>8</m:t>
                    </m:r>
                    <m:r>
                      <a:rPr lang="en-US" sz="1200" i="1" smtClean="0">
                        <a:solidFill>
                          <a:schemeClr val="bg1"/>
                        </a:solidFill>
                        <a:latin typeface="Cambria Math"/>
                        <a:cs typeface="Arial" panose="020B0604020202020204" pitchFamily="34" charset="0"/>
                      </a:rPr>
                      <m:t>0 </m:t>
                    </m:r>
                    <m:r>
                      <a:rPr lang="en-US" sz="1200" i="1" smtClean="0">
                        <a:solidFill>
                          <a:schemeClr val="bg1"/>
                        </a:solidFill>
                        <a:latin typeface="Cambria Math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en-US" sz="12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2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-5400000">
                <a:off x="4970302" y="2548876"/>
                <a:ext cx="717889" cy="2769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Рисунок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7869" y="2528651"/>
            <a:ext cx="145466" cy="52109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5020218" y="1927225"/>
                <a:ext cx="434009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200" smtClean="0">
                        <a:solidFill>
                          <a:schemeClr val="bg1"/>
                        </a:solidFill>
                        <a:latin typeface="Cambria Math"/>
                        <a:cs typeface="Arial" panose="020B0604020202020204" pitchFamily="34" charset="0"/>
                      </a:rPr>
                      <m:t>4 </m:t>
                    </m:r>
                    <m:r>
                      <a:rPr lang="en-US" sz="1200" i="1">
                        <a:solidFill>
                          <a:schemeClr val="bg1"/>
                        </a:solidFill>
                        <a:latin typeface="Cambria Math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2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0218" y="1927225"/>
                <a:ext cx="434009" cy="27699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873500" y="2425363"/>
                <a:ext cx="685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3500" y="2425363"/>
                <a:ext cx="68580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Правая фигурная скобка 17"/>
          <p:cNvSpPr/>
          <p:nvPr/>
        </p:nvSpPr>
        <p:spPr>
          <a:xfrm rot="16200000">
            <a:off x="4009904" y="2020699"/>
            <a:ext cx="304800" cy="169516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flipV="1">
            <a:off x="4254188" y="2499584"/>
            <a:ext cx="720571" cy="534854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441000" y="2789199"/>
                <a:ext cx="45466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200" i="1" smtClean="0">
                        <a:solidFill>
                          <a:schemeClr val="bg1"/>
                        </a:solidFill>
                        <a:latin typeface="Cambria Math"/>
                        <a:cs typeface="Arial" panose="020B0604020202020204" pitchFamily="34" charset="0"/>
                      </a:rPr>
                      <m:t>2</m:t>
                    </m:r>
                    <m:r>
                      <a:rPr lang="en-US" sz="1200" b="0" i="1" smtClean="0">
                        <a:solidFill>
                          <a:schemeClr val="bg1"/>
                        </a:solidFill>
                        <a:latin typeface="Cambria Math"/>
                        <a:cs typeface="Arial" panose="020B0604020202020204" pitchFamily="34" charset="0"/>
                      </a:rPr>
                      <m:t>,4 </m:t>
                    </m:r>
                    <m:r>
                      <a:rPr lang="en-US" sz="1200" i="1">
                        <a:solidFill>
                          <a:schemeClr val="bg1"/>
                        </a:solidFill>
                        <a:latin typeface="Cambria Math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12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1000" y="2789199"/>
                <a:ext cx="454665" cy="276999"/>
              </a:xfrm>
              <a:prstGeom prst="rect">
                <a:avLst/>
              </a:prstGeom>
              <a:blipFill rotWithShape="1">
                <a:blip r:embed="rId8"/>
                <a:stretch>
                  <a:fillRect r="-94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0468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5" grpId="0"/>
      <p:bldP spid="18" grpId="0" animBg="1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18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ПРОВЕРКА САМОСТОЯТЕЛЬНОЙ РАБОТЫ</a:t>
            </a:r>
            <a:endParaRPr lang="en-US" sz="18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3100" y="1534519"/>
            <a:ext cx="1051539" cy="158782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 flipV="1">
            <a:off x="3313208" y="1622425"/>
            <a:ext cx="1679913" cy="1412013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974759" y="1616519"/>
            <a:ext cx="28387" cy="1423823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313208" y="3030794"/>
            <a:ext cx="1704144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 rot="-5400000">
                <a:off x="4970302" y="2548876"/>
                <a:ext cx="717889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200" i="1" smtClean="0">
                        <a:solidFill>
                          <a:prstClr val="white"/>
                        </a:solidFill>
                        <a:latin typeface="Cambria Math"/>
                        <a:cs typeface="Arial" panose="020B0604020202020204" pitchFamily="34" charset="0"/>
                      </a:rPr>
                      <m:t>180 </m:t>
                    </m:r>
                    <m:r>
                      <a:rPr lang="en-US" sz="1200" i="1" smtClean="0">
                        <a:solidFill>
                          <a:prstClr val="white"/>
                        </a:solidFill>
                        <a:latin typeface="Cambria Math"/>
                        <a:cs typeface="Arial" panose="020B0604020202020204" pitchFamily="34" charset="0"/>
                      </a:rPr>
                      <m:t>𝑐𝑚</m:t>
                    </m:r>
                  </m:oMath>
                </a14:m>
                <a:r>
                  <a:rPr lang="en-US" sz="120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200" dirty="0">
                  <a:solidFill>
                    <a:prstClr val="white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-5400000">
                <a:off x="4970302" y="2548876"/>
                <a:ext cx="717889" cy="27699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7869" y="2528651"/>
            <a:ext cx="145466" cy="52109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5020218" y="1927225"/>
                <a:ext cx="434009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200" smtClean="0">
                        <a:solidFill>
                          <a:prstClr val="white"/>
                        </a:solidFill>
                        <a:latin typeface="Cambria Math"/>
                        <a:cs typeface="Arial" panose="020B0604020202020204" pitchFamily="34" charset="0"/>
                      </a:rPr>
                      <m:t>4 </m:t>
                    </m:r>
                    <m:r>
                      <a:rPr lang="en-US" sz="1200" i="1">
                        <a:solidFill>
                          <a:prstClr val="white"/>
                        </a:solidFill>
                        <a:latin typeface="Cambria Math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12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2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0218" y="1927225"/>
                <a:ext cx="434009" cy="2769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873500" y="2425363"/>
                <a:ext cx="685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3500" y="2425363"/>
                <a:ext cx="68580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Правая фигурная скобка 17"/>
          <p:cNvSpPr/>
          <p:nvPr/>
        </p:nvSpPr>
        <p:spPr>
          <a:xfrm rot="16200000">
            <a:off x="4009904" y="2020699"/>
            <a:ext cx="304800" cy="169516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black"/>
              </a:solidFill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flipV="1">
            <a:off x="4254188" y="2499584"/>
            <a:ext cx="720571" cy="534854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441000" y="2789199"/>
                <a:ext cx="45466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200" i="1" smtClean="0">
                        <a:solidFill>
                          <a:prstClr val="white"/>
                        </a:solidFill>
                        <a:latin typeface="Cambria Math"/>
                        <a:cs typeface="Arial" panose="020B0604020202020204" pitchFamily="34" charset="0"/>
                      </a:rPr>
                      <m:t>2,4 </m:t>
                    </m:r>
                    <m:r>
                      <a:rPr lang="en-US" sz="1200" i="1">
                        <a:solidFill>
                          <a:prstClr val="white"/>
                        </a:solidFill>
                        <a:latin typeface="Cambria Math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en-US" sz="120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1200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1000" y="2789199"/>
                <a:ext cx="454665" cy="276999"/>
              </a:xfrm>
              <a:prstGeom prst="rect">
                <a:avLst/>
              </a:prstGeom>
              <a:blipFill rotWithShape="1">
                <a:blip r:embed="rId7"/>
                <a:stretch>
                  <a:fillRect r="-94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182560" y="708025"/>
                <a:ext cx="3962400" cy="7837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ru-RU" b="1" dirty="0" smtClean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Решение</a:t>
                </a:r>
                <a:r>
                  <a:rPr lang="en-US" b="1" dirty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180 </m:t>
                    </m:r>
                    <m:r>
                      <a:rPr lang="ru-RU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см</m:t>
                    </m:r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=1,8 </m:t>
                    </m:r>
                    <m:r>
                      <a:rPr lang="ru-RU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м</m:t>
                    </m:r>
                  </m:oMath>
                </a14:m>
                <a:endParaRPr lang="en-US" sz="1600" i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  <a:p>
                <a:pPr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1,8</m:t>
                        </m:r>
                      </m:num>
                      <m:den>
                        <m:r>
                          <a:rPr lang="en-US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2,4</m:t>
                        </m:r>
                      </m:den>
                    </m:f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i="1" smtClean="0">
                            <a:solidFill>
                              <a:prstClr val="black"/>
                            </a:solidFill>
                            <a:latin typeface="Cambria Math"/>
                            <a:cs typeface="Arial" pitchFamily="34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i="1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i="1" dirty="0">
                    <a:solidFill>
                      <a:prstClr val="black"/>
                    </a:solidFill>
                    <a:latin typeface="Cambria Math"/>
                    <a:ea typeface="Cambria Math"/>
                    <a:cs typeface="Arial" pitchFamily="34" charset="0"/>
                  </a:rPr>
                  <a:t>⇒ 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𝑥</m:t>
                    </m:r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4∙2,4</m:t>
                        </m:r>
                      </m:num>
                      <m:den>
                        <m:r>
                          <a:rPr lang="en-US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1,8</m:t>
                        </m:r>
                      </m:den>
                    </m:f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16</m:t>
                        </m:r>
                      </m:num>
                      <m:den>
                        <m:r>
                          <a:rPr lang="en-US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3</m:t>
                        </m:r>
                      </m:den>
                    </m:f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=5</m:t>
                    </m:r>
                    <m:f>
                      <m:fPr>
                        <m:ctrlPr>
                          <a:rPr lang="en-US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3</m:t>
                        </m:r>
                      </m:den>
                    </m:f>
                    <m:r>
                      <a:rPr lang="en-US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 </m:t>
                    </m:r>
                    <m:r>
                      <a:rPr lang="ru-RU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/>
                        <a:cs typeface="Arial" pitchFamily="34" charset="0"/>
                      </a:rPr>
                      <m:t>м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560" y="708025"/>
                <a:ext cx="3962400" cy="783741"/>
              </a:xfrm>
              <a:prstGeom prst="rect">
                <a:avLst/>
              </a:prstGeom>
              <a:blipFill rotWithShape="0">
                <a:blip r:embed="rId8"/>
                <a:stretch>
                  <a:fillRect l="-1385" t="-38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2702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18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ПРОВЕРКА САМОСТОЯТЕЛЬНОЙ РАБОТЫ</a:t>
            </a:r>
            <a:endParaRPr lang="en-US" sz="18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83990" y="555625"/>
                <a:ext cx="544211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just">
                  <a:defRPr/>
                </a:pPr>
                <a:r>
                  <a:rPr kumimoji="0" lang="en-US" sz="1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1F497D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24</a:t>
                </a:r>
                <a:r>
                  <a:rPr kumimoji="0" lang="ru-RU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1F497D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.</a:t>
                </a: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1F497D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6. </a:t>
                </a:r>
                <a:r>
                  <a:rPr lang="ru-RU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Расстояние от Ташкента до Ургенча на карте масштаба</a:t>
                </a:r>
                <a14:m>
                  <m:oMath xmlns:m="http://schemas.openxmlformats.org/officeDocument/2006/math">
                    <m:r>
                      <a:rPr lang="ru-RU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1:10 000 000</m:t>
                    </m:r>
                  </m:oMath>
                </a14:m>
                <a:r>
                  <a:rPr lang="en-US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равно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8,67 </m:t>
                    </m:r>
                    <m:r>
                      <a:rPr lang="ru-RU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см</m:t>
                    </m:r>
                    <m:r>
                      <a:rPr lang="ru-RU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.</m:t>
                    </m:r>
                  </m:oMath>
                </a14:m>
                <a:r>
                  <a:rPr lang="ru-RU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Чему равно истинное расстояние от Ташкента до Ургенча? </a:t>
                </a:r>
                <a:endParaRPr kumimoji="0" lang="ru-RU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990" y="555625"/>
                <a:ext cx="5442110" cy="1200329"/>
              </a:xfrm>
              <a:prstGeom prst="rect">
                <a:avLst/>
              </a:prstGeom>
              <a:blipFill rotWithShape="0">
                <a:blip r:embed="rId2"/>
                <a:stretch>
                  <a:fillRect l="-896" t="-2538" r="-1008" b="-71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183990" y="1722761"/>
                <a:ext cx="544211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1F497D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Решение</a:t>
                </a: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1F497D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kumimoji="0" lang="en-US" sz="16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𝑘</m:t>
                    </m:r>
                    <m:r>
                      <a:rPr kumimoji="0" lang="en-US" sz="16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=</m:t>
                    </m:r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10 000 000</m:t>
                    </m:r>
                  </m:oMath>
                </a14:m>
                <a:endParaRPr kumimoji="0" lang="en-US" sz="1600" b="1" i="1" u="none" strike="noStrike" kern="120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Arial" pitchFamily="34" charset="0"/>
                        </a:rPr>
                        <m:t>8,67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Cambria Math"/>
                          <a:cs typeface="Arial" pitchFamily="34" charset="0"/>
                        </a:rPr>
                        <m:t>∙</m:t>
                      </m:r>
                      <m:r>
                        <a:rPr kumimoji="0" lang="en-US" sz="1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Arial" pitchFamily="34" charset="0"/>
                        </a:rPr>
                        <m:t>10 000 000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Arial" pitchFamily="34" charset="0"/>
                        </a:rPr>
                        <m:t>=86 700 000 </m:t>
                      </m:r>
                      <m:r>
                        <a:rPr kumimoji="0" lang="ru-RU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Arial" pitchFamily="34" charset="0"/>
                        </a:rPr>
                        <m:t>см</m:t>
                      </m:r>
                      <m:r>
                        <a:rPr kumimoji="0" lang="en-US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Arial" pitchFamily="34" charset="0"/>
                        </a:rPr>
                        <m:t>=867 </m:t>
                      </m:r>
                      <m:r>
                        <a:rPr kumimoji="0" lang="ru-RU" sz="1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Arial" pitchFamily="34" charset="0"/>
                        </a:rPr>
                        <m:t>км</m:t>
                      </m:r>
                    </m:oMath>
                  </m:oMathPara>
                </a14:m>
                <a:endParaRPr kumimoji="0" lang="ru-RU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990" y="1722761"/>
                <a:ext cx="5442110" cy="646331"/>
              </a:xfrm>
              <a:prstGeom prst="rect">
                <a:avLst/>
              </a:prstGeom>
              <a:blipFill rotWithShape="0">
                <a:blip r:embed="rId3"/>
                <a:stretch>
                  <a:fillRect l="-896" t="-56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215900" y="2460625"/>
                <a:ext cx="494938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just">
                  <a:defRPr/>
                </a:pPr>
                <a:r>
                  <a:rPr kumimoji="0" lang="ru-RU" sz="18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1F497D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Ответ</a:t>
                </a: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1F497D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: </a:t>
                </a:r>
                <a:r>
                  <a:rPr lang="ru-RU" noProof="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И</a:t>
                </a:r>
                <a:r>
                  <a:rPr lang="ru-RU" dirty="0" err="1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стинное</a:t>
                </a:r>
                <a:r>
                  <a:rPr lang="ru-RU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расстояние от Ташкента до Ургенча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Arial" pitchFamily="34" charset="0"/>
                      </a:rPr>
                      <m:t>867 </m:t>
                    </m:r>
                    <m:r>
                      <a:rPr kumimoji="0" lang="ru-RU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Arial" pitchFamily="34" charset="0"/>
                      </a:rPr>
                      <m:t>км</m:t>
                    </m:r>
                  </m:oMath>
                </a14:m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.</a:t>
                </a:r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2460625"/>
                <a:ext cx="4949384" cy="646331"/>
              </a:xfrm>
              <a:prstGeom prst="rect">
                <a:avLst/>
              </a:prstGeom>
              <a:blipFill rotWithShape="0">
                <a:blip r:embed="rId4"/>
                <a:stretch>
                  <a:fillRect l="-985" t="-5660" r="-1108" b="-132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8134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18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ПОСТРОЕНИЕ ПОДОБНЫХ МНОГОУГОЛЬНИКОВ</a:t>
            </a:r>
            <a:endParaRPr lang="en-US" sz="18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77800" y="799723"/>
                <a:ext cx="53721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i="1" dirty="0" smtClean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</a:t>
                </a:r>
                <a:r>
                  <a:rPr lang="en-US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Постройте </a:t>
                </a:r>
                <a:r>
                  <a:rPr lang="ru-RU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четырёхугольник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𝐷</m:t>
                        </m:r>
                      </m:e>
                      <m:sub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ru-RU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ru-RU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подобный данному </a:t>
                </a:r>
                <a:r>
                  <a:rPr lang="ru-RU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четырёхугольнику </a:t>
                </a:r>
                <a:r>
                  <a:rPr lang="en-US" i="1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ABCD</a:t>
                </a:r>
                <a:r>
                  <a:rPr lang="ru-RU" i="1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ru-RU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если коэффициент подобия равен </a:t>
                </a:r>
                <a:r>
                  <a:rPr lang="ru-RU" i="1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endParaRPr lang="en-US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800" y="799723"/>
                <a:ext cx="5372100" cy="923330"/>
              </a:xfrm>
              <a:prstGeom prst="rect">
                <a:avLst/>
              </a:prstGeom>
              <a:blipFill rotWithShape="0">
                <a:blip r:embed="rId2"/>
                <a:stretch>
                  <a:fillRect l="-908" t="-3289" b="-92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584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18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ПОСТРОЕНИЕ ПОДОБНЫХ МНОГОУГОЛЬНИКОВ</a:t>
            </a:r>
            <a:endParaRPr lang="en-US" sz="18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9700" y="924511"/>
            <a:ext cx="30861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Построение</a:t>
            </a:r>
            <a:r>
              <a:rPr lang="en-US" sz="16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16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Отметим на плоскости произвольную точку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ru-RU" sz="16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Проведём 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лучи </a:t>
            </a:r>
            <a:r>
              <a:rPr lang="ru-RU" sz="16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OA, OB, OC 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</a:t>
            </a:r>
            <a:r>
              <a:rPr lang="ru-RU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исходящие из этой точки и проходящие через вершины заданного </a:t>
            </a:r>
            <a:r>
              <a:rPr lang="ru-RU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четырёхугольника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Latn-UZ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0100" y="752509"/>
            <a:ext cx="2095906" cy="2240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863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18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ПОСТРОЕНИЕ ПОДОБНЫХ МНОГОУГОЛЬНИКОВ</a:t>
            </a:r>
            <a:endParaRPr lang="en-US" sz="18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194" y="806014"/>
            <a:ext cx="1943506" cy="2077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35223" y="649477"/>
                <a:ext cx="3124200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ru-RU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На этих лучах отложим отрезки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𝑂𝐴</m:t>
                        </m:r>
                      </m:e>
                      <m:sub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=3</m:t>
                    </m:r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𝑂𝐴</m:t>
                    </m:r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,  </m:t>
                    </m:r>
                    <m:sSub>
                      <m:sSubPr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𝑂𝐵</m:t>
                        </m:r>
                      </m:e>
                      <m:sub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=3</m:t>
                    </m:r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𝑂𝐵</m:t>
                    </m:r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,  </m:t>
                    </m:r>
                    <m:sSub>
                      <m:sSubPr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𝑂𝐶</m:t>
                        </m:r>
                      </m:e>
                      <m:sub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=3</m:t>
                    </m:r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𝑂𝐶</m:t>
                    </m:r>
                  </m:oMath>
                </a14:m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va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𝑂𝐷</m:t>
                        </m:r>
                      </m:e>
                      <m:sub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=3</m:t>
                    </m:r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cs typeface="Arial" panose="020B0604020202020204" pitchFamily="34" charset="0"/>
                      </a:rPr>
                      <m:t>𝑂𝐷</m:t>
                    </m:r>
                  </m:oMath>
                </a14:m>
                <a:r>
                  <a:rPr lang="ru-RU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algn="just"/>
                <a:r>
                  <a:rPr lang="en-US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223" y="649477"/>
                <a:ext cx="3124200" cy="1631216"/>
              </a:xfrm>
              <a:prstGeom prst="rect">
                <a:avLst/>
              </a:prstGeom>
              <a:blipFill>
                <a:blip r:embed="rId3"/>
                <a:stretch>
                  <a:fillRect l="-2148" t="-1873" r="-19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215900" y="1927225"/>
                <a:ext cx="3134646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just"/>
                <a:r>
                  <a:rPr lang="ru-RU" sz="2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Полученный </a:t>
                </a:r>
                <a:r>
                  <a:rPr lang="ru-RU" sz="2000" dirty="0" smtClean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четырёхугольник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𝐷</m:t>
                        </m:r>
                      </m:e>
                      <m:sub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ru-RU" sz="20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−искомый</m:t>
                    </m:r>
                  </m:oMath>
                </a14:m>
                <a:endParaRPr lang="en-US" sz="2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" y="1927225"/>
                <a:ext cx="3134646" cy="1015663"/>
              </a:xfrm>
              <a:prstGeom prst="rect">
                <a:avLst/>
              </a:prstGeom>
              <a:blipFill rotWithShape="0">
                <a:blip r:embed="rId4"/>
                <a:stretch>
                  <a:fillRect l="-1942" t="-2395" b="-5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146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292100" y="631824"/>
            <a:ext cx="5181600" cy="121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endParaRPr lang="en-US" sz="1400" i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12700" marR="5080">
              <a:defRPr/>
            </a:pPr>
            <a:r>
              <a:rPr lang="en-US" sz="1400" i="1" dirty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                </a:t>
            </a: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endParaRPr lang="en-US" dirty="0">
              <a:solidFill>
                <a:srgbClr val="231F2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5080">
              <a:defRPr/>
            </a:pPr>
            <a:r>
              <a:rPr lang="en-US" dirty="0">
                <a:solidFill>
                  <a:srgbClr val="231F2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500" y="92527"/>
            <a:ext cx="5638800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144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lang="ru-RU" sz="1800" kern="1200" dirty="0">
                <a:solidFill>
                  <a:prstClr val="white"/>
                </a:solidFill>
                <a:latin typeface="Arial" pitchFamily="34" charset="0"/>
                <a:ea typeface="+mn-ea"/>
                <a:cs typeface="Arial" pitchFamily="34" charset="0"/>
              </a:rPr>
              <a:t>ПОСТРОЕНИЕ ПОДОБНЫХ МНОГОУГОЛЬНИКОВ</a:t>
            </a:r>
            <a:endParaRPr lang="en-US" sz="1800" kern="1200" dirty="0">
              <a:solidFill>
                <a:prstClr val="white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5806" y="989539"/>
            <a:ext cx="1600200" cy="1710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41733" y="555625"/>
                <a:ext cx="3576524" cy="27174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just"/>
                <a:r>
                  <a:rPr lang="ru-RU" sz="1400" i="1" dirty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Обоснование</a:t>
                </a:r>
                <a:r>
                  <a:rPr lang="en-US" sz="1400" i="1" dirty="0">
                    <a:solidFill>
                      <a:srgbClr val="1F497D"/>
                    </a:solidFill>
                    <a:latin typeface="Arial" pitchFamily="34" charset="0"/>
                    <a:cs typeface="Arial" pitchFamily="34" charset="0"/>
                  </a:rPr>
                  <a:t>.</a:t>
                </a:r>
                <a:endParaRPr lang="ru-RU" sz="1400" i="1" dirty="0">
                  <a:solidFill>
                    <a:srgbClr val="1F497D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lvl="0" algn="just"/>
                <a:r>
                  <a:rPr lang="ru-RU" sz="1400" dirty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Докажем, что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𝐴𝐵𝐶𝐷</m:t>
                    </m:r>
                    <m:r>
                      <m:rPr>
                        <m:nor/>
                      </m:rPr>
                      <a:rPr lang="en-US" sz="1400" dirty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∾</m:t>
                    </m:r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𝐴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𝐵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𝐶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𝐷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</m:oMath>
                </a14:m>
                <a:endParaRPr lang="en-US" sz="1400" dirty="0">
                  <a:solidFill>
                    <a:srgbClr val="1F497D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342900" lvl="0" indent="-342900" algn="just">
                  <a:buAutoNum type="arabicPeriod"/>
                </a:pPr>
                <a:r>
                  <a:rPr lang="ru-RU" sz="1400" i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Пропорциональность сходственных сторон</a:t>
                </a:r>
                <a:r>
                  <a:rPr lang="en-US" sz="1400" i="1" dirty="0">
                    <a:solidFill>
                      <a:srgbClr val="1F497D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lvl="0" algn="just"/>
                <a:r>
                  <a:rPr lang="en-US" sz="1400" dirty="0">
                    <a:solidFill>
                      <a:prstClr val="black"/>
                    </a:solidFill>
                    <a:ea typeface="Cambria Math"/>
                    <a:cs typeface="Arial" panose="020B0604020202020204" pitchFamily="34" charset="0"/>
                  </a:rPr>
                  <a:t>a)    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∆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𝐴𝑂𝐷</m:t>
                    </m:r>
                    <m:r>
                      <m:rPr>
                        <m:nor/>
                      </m:rPr>
                      <a:rPr lang="en-US" sz="140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US" sz="1400" dirty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∾</m:t>
                    </m:r>
                    <m:r>
                      <a:rPr lang="en-US" sz="1400" i="1" dirty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∆</m:t>
                    </m:r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𝐴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𝑂</m:t>
                    </m:r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𝐷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⇒</m:t>
                    </m:r>
                  </m:oMath>
                </a14:m>
                <a:endParaRPr lang="en-US" sz="1400" i="1" dirty="0">
                  <a:solidFill>
                    <a:prstClr val="black"/>
                  </a:solidFill>
                  <a:latin typeface="Cambria Math"/>
                  <a:ea typeface="Cambria Math"/>
                  <a:cs typeface="Arial" panose="020B0604020202020204" pitchFamily="34" charset="0"/>
                </a:endParaRPr>
              </a:p>
              <a:p>
                <a:pPr lvl="0"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𝐴𝐷</m:t>
                          </m:r>
                        </m:den>
                      </m:f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𝑂𝐷</m:t>
                          </m:r>
                        </m:den>
                      </m:f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𝑂𝐴</m:t>
                              </m:r>
                            </m:e>
                            <m:sub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𝑂𝐴</m:t>
                          </m:r>
                        </m:den>
                      </m:f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=3;  </m:t>
                      </m:r>
                      <m:d>
                        <m:d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1</m:t>
                          </m:r>
                        </m:e>
                      </m:d>
                    </m:oMath>
                  </m:oMathPara>
                </a14:m>
                <a:endParaRPr lang="en-US" sz="1400" dirty="0">
                  <a:solidFill>
                    <a:prstClr val="black"/>
                  </a:solidFill>
                  <a:latin typeface="Arial" panose="020B0604020202020204" pitchFamily="34" charset="0"/>
                  <a:ea typeface="Cambria Math"/>
                  <a:cs typeface="Arial" panose="020B0604020202020204" pitchFamily="34" charset="0"/>
                </a:endParaRPr>
              </a:p>
              <a:p>
                <a:pPr lvl="0" algn="just"/>
                <a:r>
                  <a:rPr lang="en-US" sz="1400" dirty="0">
                    <a:solidFill>
                      <a:prstClr val="black"/>
                    </a:solidFill>
                    <a:ea typeface="Cambria Math"/>
                    <a:cs typeface="Arial" panose="020B0604020202020204" pitchFamily="34" charset="0"/>
                  </a:rPr>
                  <a:t>b)     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∆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𝐷𝑂</m:t>
                    </m:r>
                    <m:r>
                      <m:rPr>
                        <m:nor/>
                      </m:rPr>
                      <a:rPr lang="en-US" sz="140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C</m:t>
                    </m:r>
                    <m:r>
                      <m:rPr>
                        <m:nor/>
                      </m:rPr>
                      <a:rPr lang="en-US" sz="140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∾</m:t>
                    </m:r>
                    <m:r>
                      <a:rPr lang="en-US" sz="1400" i="1" dirty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∆</m:t>
                    </m:r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𝐷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𝑂</m:t>
                    </m:r>
                    <m:sSub>
                      <m:sSub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𝐶</m:t>
                        </m:r>
                      </m:e>
                      <m: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 ⇒</m:t>
                    </m:r>
                  </m:oMath>
                </a14:m>
                <a:endParaRPr lang="en-US" sz="1400" i="1" dirty="0">
                  <a:solidFill>
                    <a:prstClr val="black"/>
                  </a:solidFill>
                  <a:latin typeface="Cambria Math"/>
                  <a:ea typeface="Cambria Math"/>
                  <a:cs typeface="Arial" panose="020B0604020202020204" pitchFamily="34" charset="0"/>
                </a:endParaRPr>
              </a:p>
              <a:p>
                <a:pPr lvl="0"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𝑂</m:t>
                          </m:r>
                          <m:sSub>
                            <m:sSubPr>
                              <m:ctrlP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𝑂𝐷</m:t>
                          </m:r>
                        </m:den>
                      </m:f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𝐷𝐶</m:t>
                          </m:r>
                        </m:den>
                      </m:f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𝑂𝐶</m:t>
                              </m:r>
                            </m:e>
                            <m:sub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𝑂𝐶</m:t>
                          </m:r>
                        </m:den>
                      </m:f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=3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. 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  </m:t>
                      </m:r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Arial" panose="020B0604020202020204" pitchFamily="34" charset="0"/>
                        </a:rPr>
                        <m:t>  </m:t>
                      </m:r>
                      <m:d>
                        <m:d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Arial" panose="020B0604020202020204" pitchFamily="34" charset="0"/>
                            </a:rPr>
                            <m:t>2</m:t>
                          </m:r>
                        </m:e>
                      </m:d>
                    </m:oMath>
                  </m:oMathPara>
                </a14:m>
                <a:endParaRPr lang="en-US" sz="1400" dirty="0">
                  <a:solidFill>
                    <a:prstClr val="black"/>
                  </a:solidFill>
                  <a:latin typeface="Arial" panose="020B0604020202020204" pitchFamily="34" charset="0"/>
                  <a:ea typeface="Cambria Math"/>
                  <a:cs typeface="Arial" panose="020B0604020202020204" pitchFamily="34" charset="0"/>
                </a:endParaRPr>
              </a:p>
              <a:p>
                <a:pPr lvl="0" algn="just"/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Из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(1) </a:t>
                </a:r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и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(2) </a:t>
                </a:r>
                <a:r>
                  <a:rPr lang="ru-RU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получим</a:t>
                </a:r>
                <a:r>
                  <a:rPr lang="en-US" sz="14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anose="020B0604020202020204" pitchFamily="34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𝐴𝐷</m:t>
                        </m:r>
                      </m:den>
                    </m:f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anose="020B0604020202020204" pitchFamily="34" charset="0"/>
                              </a:rPr>
                              <m:t>𝐷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anose="020B0604020202020204" pitchFamily="34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  <a:cs typeface="Arial" panose="020B0604020202020204" pitchFamily="34" charset="0"/>
                          </a:rPr>
                          <m:t>𝐷𝐶</m:t>
                        </m:r>
                      </m:den>
                    </m:f>
                  </m:oMath>
                </a14:m>
                <a:endParaRPr lang="en-US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uz-Latn-UZ" sz="14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733" y="555625"/>
                <a:ext cx="3576524" cy="2717411"/>
              </a:xfrm>
              <a:prstGeom prst="rect">
                <a:avLst/>
              </a:prstGeom>
              <a:blipFill>
                <a:blip r:embed="rId3"/>
                <a:stretch>
                  <a:fillRect l="-511" t="-4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8491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48cbffe57f3738c486ab4121cb15989a269d5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10479</TotalTime>
  <Words>359</Words>
  <Application>Microsoft Office PowerPoint</Application>
  <PresentationFormat>Произвольный</PresentationFormat>
  <Paragraphs>161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Arial</vt:lpstr>
      <vt:lpstr>Calibri</vt:lpstr>
      <vt:lpstr>Cambria Math</vt:lpstr>
      <vt:lpstr>Times New Roman</vt:lpstr>
      <vt:lpstr>Office Theme</vt:lpstr>
      <vt:lpstr>1_Office Theme</vt:lpstr>
      <vt:lpstr>2_Office Theme</vt:lpstr>
      <vt:lpstr>Презентация PowerPoint</vt:lpstr>
      <vt:lpstr>ПРОВЕРКА САМОСТОЯТЕЛЬНОЙ РАБОТЫ</vt:lpstr>
      <vt:lpstr>ПРОВЕРКА САМОСТОЯТЕЛЬНОЙ РАБОТЫ</vt:lpstr>
      <vt:lpstr>ПРОВЕРКА САМОСТОЯТЕЛЬНОЙ РАБОТЫ</vt:lpstr>
      <vt:lpstr>ПРОВЕРКА САМОСТОЯТЕЛЬНОЙ РАБОТЫ</vt:lpstr>
      <vt:lpstr>ПОСТРОЕНИЕ ПОДОБНЫХ МНОГОУГОЛЬНИКОВ</vt:lpstr>
      <vt:lpstr>ПОСТРОЕНИЕ ПОДОБНЫХ МНОГОУГОЛЬНИКОВ</vt:lpstr>
      <vt:lpstr>ПОСТРОЕНИЕ ПОДОБНЫХ МНОГОУГОЛЬНИКОВ</vt:lpstr>
      <vt:lpstr>ПОСТРОЕНИЕ ПОДОБНЫХ МНОГОУГОЛЬНИКОВ</vt:lpstr>
      <vt:lpstr>ПОСТРОЕНИЕ ПОДОБНЫХ МНОГОУГОЛЬНИКОВ</vt:lpstr>
      <vt:lpstr>ПОСТРОЕНИЕ ПОДОБНЫХ МНОГОУГОЛЬНИКОВ</vt:lpstr>
      <vt:lpstr>ПОСТРОЕНИЕ ПОДОБНЫХ МНОГОУГОЛЬНИКОВ</vt:lpstr>
      <vt:lpstr>ЗАДАЧА 21.1</vt:lpstr>
      <vt:lpstr>ЗАДАЧА 21.4</vt:lpstr>
      <vt:lpstr>ЗАДАЧА 21.4</vt:lpstr>
      <vt:lpstr>ЗАДАЧА 21.4</vt:lpstr>
      <vt:lpstr>ЗАДАЧА 21.4</vt:lpstr>
      <vt:lpstr>ЗАДАЧА 21.4</vt:lpstr>
      <vt:lpstr>       ЗАДАНИЯ ДЛЯ САМОСТОЯТЕЛЬНОГО РЕШЕНИЯ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Закирова Ф.М</cp:lastModifiedBy>
  <cp:revision>932</cp:revision>
  <dcterms:created xsi:type="dcterms:W3CDTF">2020-04-13T08:05:16Z</dcterms:created>
  <dcterms:modified xsi:type="dcterms:W3CDTF">2020-12-11T05:35:17Z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