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3" r:id="rId3"/>
  </p:sldMasterIdLst>
  <p:notesMasterIdLst>
    <p:notesMasterId r:id="rId23"/>
  </p:notesMasterIdLst>
  <p:sldIdLst>
    <p:sldId id="413" r:id="rId4"/>
    <p:sldId id="501" r:id="rId5"/>
    <p:sldId id="502" r:id="rId6"/>
    <p:sldId id="509" r:id="rId7"/>
    <p:sldId id="503" r:id="rId8"/>
    <p:sldId id="453" r:id="rId9"/>
    <p:sldId id="471" r:id="rId10"/>
    <p:sldId id="496" r:id="rId11"/>
    <p:sldId id="497" r:id="rId12"/>
    <p:sldId id="472" r:id="rId13"/>
    <p:sldId id="473" r:id="rId14"/>
    <p:sldId id="498" r:id="rId15"/>
    <p:sldId id="462" r:id="rId16"/>
    <p:sldId id="491" r:id="rId17"/>
    <p:sldId id="504" r:id="rId18"/>
    <p:sldId id="505" r:id="rId19"/>
    <p:sldId id="506" r:id="rId20"/>
    <p:sldId id="507" r:id="rId21"/>
    <p:sldId id="495" r:id="rId22"/>
  </p:sldIdLst>
  <p:sldSz cx="5765800" cy="3244850"/>
  <p:notesSz cx="5765800" cy="324485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4DC"/>
    <a:srgbClr val="FEF5D2"/>
    <a:srgbClr val="70B09B"/>
    <a:srgbClr val="7EA297"/>
    <a:srgbClr val="26D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9388" autoAdjust="0"/>
  </p:normalViewPr>
  <p:slideViewPr>
    <p:cSldViewPr>
      <p:cViewPr varScale="1">
        <p:scale>
          <a:sx n="110" d="100"/>
          <a:sy n="110" d="100"/>
        </p:scale>
        <p:origin x="73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3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2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75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98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7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19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0.png"/><Relationship Id="rId4" Type="http://schemas.openxmlformats.org/officeDocument/2006/relationships/image" Target="../media/image26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32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5" Type="http://schemas.openxmlformats.org/officeDocument/2006/relationships/image" Target="../media/image300.png"/><Relationship Id="rId4" Type="http://schemas.openxmlformats.org/officeDocument/2006/relationships/image" Target="../media/image29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0.png"/><Relationship Id="rId7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4" Type="http://schemas.openxmlformats.org/officeDocument/2006/relationships/image" Target="../media/image340.png"/><Relationship Id="rId9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6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847627" y="1184158"/>
            <a:ext cx="4271472" cy="1552980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uz-Cyrl-UZ" sz="25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25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5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18405" defTabSz="914114">
              <a:spcBef>
                <a:spcPts val="110"/>
              </a:spcBef>
            </a:pPr>
            <a:r>
              <a:rPr lang="ru-RU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Построение подобных многоугольников</a:t>
            </a:r>
            <a:r>
              <a:rPr lang="uz-Latn-UZ" sz="2800" dirty="0"/>
              <a:t/>
            </a:r>
            <a:br>
              <a:rPr lang="uz-Latn-UZ" sz="2800" dirty="0"/>
            </a:br>
            <a:endParaRPr sz="25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524923" y="228106"/>
            <a:ext cx="1082279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542357" y="228106"/>
            <a:ext cx="1082280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570329" y="249022"/>
            <a:ext cx="1082280" cy="354575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Cyrl-UZ" sz="2200" b="1" spc="10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uz-Cyrl-UZ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987550"/>
            <a:ext cx="1498367" cy="97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2275063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ПОСТРОЕНИЕ ПОДОБНЫХ МНОГОУГОЛЬНИКОВ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7800" y="631824"/>
                <a:ext cx="33147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Пропорциональность остальных сходственных сторон доказывается аналогично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16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ru-RU" sz="1600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Равенство соответствующих углов</a:t>
                </a:r>
                <a:r>
                  <a:rPr lang="en-US" sz="1600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Так как у подобных треугольников соответствующие углы равны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то </a:t>
                </a:r>
                <a:endParaRPr 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1600" dirty="0">
                    <a:latin typeface="Cambria Math"/>
                    <a:ea typeface="Cambria Math"/>
                    <a:cs typeface="Arial" panose="020B0604020202020204" pitchFamily="34" charset="0"/>
                  </a:rPr>
                  <a:t>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6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6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𝑂</m:t>
                    </m:r>
                    <m:r>
                      <a:rPr lang="en-US" sz="1600" b="0" i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Cambria Math"/>
                    <a:ea typeface="Cambria Math"/>
                    <a:cs typeface="Arial" panose="020B0604020202020204" pitchFamily="34" charset="0"/>
                  </a:rPr>
                  <a:t> ∠</a:t>
                </a:r>
                <a:r>
                  <a:rPr lang="en-US" sz="1600" i="1" dirty="0">
                    <a:latin typeface="Cambria Math"/>
                    <a:ea typeface="Cambria Math"/>
                    <a:cs typeface="Arial" panose="020B0604020202020204" pitchFamily="34" charset="0"/>
                  </a:rPr>
                  <a:t>ADO, </a:t>
                </a:r>
              </a:p>
              <a:p>
                <a:pPr algn="just"/>
                <a:r>
                  <a:rPr lang="en-US" sz="1600" dirty="0">
                    <a:latin typeface="Cambria Math"/>
                    <a:ea typeface="Cambria Math"/>
                    <a:cs typeface="Arial" panose="020B0604020202020204" pitchFamily="34" charset="0"/>
                  </a:rPr>
                  <a:t>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6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6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𝑂</m:t>
                    </m:r>
                    <m:r>
                      <a:rPr lang="en-US" sz="160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Cambria Math"/>
                    <a:ea typeface="Cambria Math"/>
                    <a:cs typeface="Arial" panose="020B0604020202020204" pitchFamily="34" charset="0"/>
                  </a:rPr>
                  <a:t> ∠</a:t>
                </a:r>
                <a:r>
                  <a:rPr lang="en-US" sz="1600" i="1" dirty="0">
                    <a:latin typeface="Cambria Math"/>
                    <a:ea typeface="Cambria Math"/>
                    <a:cs typeface="Arial" panose="020B0604020202020204" pitchFamily="34" charset="0"/>
                  </a:rPr>
                  <a:t>CDO.</a:t>
                </a:r>
                <a:endParaRPr lang="en-US" sz="1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631824"/>
                <a:ext cx="3314700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919" t="-716" r="-1103" b="-1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806" y="989539"/>
            <a:ext cx="1600200" cy="171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10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ПОСТРОЕНИЕ ПОДОБНЫХ МНОГОУГОЛЬНИКОВ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1249" y="555625"/>
                <a:ext cx="3597413" cy="3000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этом случае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  <a:cs typeface="Arial" panose="020B0604020202020204" pitchFamily="34" charset="0"/>
                  </a:rPr>
                  <a:t>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dirty="0">
                    <a:latin typeface="Cambria Math"/>
                    <a:ea typeface="Cambria Math"/>
                    <a:cs typeface="Arial" panose="020B0604020202020204" pitchFamily="34" charset="0"/>
                  </a:rPr>
                  <a:t> 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𝑂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𝑂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∠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𝑂</m:t>
                    </m:r>
                    <m:r>
                      <a:rPr lang="en-US" b="0" i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∠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𝐶</m:t>
                    </m:r>
                    <m:r>
                      <a:rPr lang="en-US" i="1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𝐷</m:t>
                    </m:r>
                    <m:r>
                      <a:rPr lang="en-US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𝑂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∠</m:t>
                    </m:r>
                    <m:r>
                      <a:rPr lang="en-US" i="1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𝐶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endParaRPr lang="en-US" b="0" dirty="0"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 есть соответствующие углы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четырёхугольников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равны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49" y="555625"/>
                <a:ext cx="3597413" cy="3000821"/>
              </a:xfrm>
              <a:prstGeom prst="rect">
                <a:avLst/>
              </a:prstGeom>
              <a:blipFill rotWithShape="0">
                <a:blip r:embed="rId2"/>
                <a:stretch>
                  <a:fillRect l="-1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862" y="954509"/>
            <a:ext cx="1765038" cy="188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3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ПОСТРОЕНИЕ ПОДОБНЫХ МНОГОУГОЛЬНИКОВ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862" y="954509"/>
            <a:ext cx="1765038" cy="188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9700" y="631824"/>
                <a:ext cx="3581400" cy="2354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Аналогично доказывается равенство остальных соответствующих углов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Итак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четырёхугольники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подобны.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Многоугольник, подобный многоугольнику с произвольным числом сторон, строится совершенно аналогично. </a:t>
                </a:r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1824"/>
                <a:ext cx="3581400" cy="2354491"/>
              </a:xfrm>
              <a:prstGeom prst="rect">
                <a:avLst/>
              </a:prstGeom>
              <a:blipFill rotWithShape="0">
                <a:blip r:embed="rId3"/>
                <a:stretch>
                  <a:fillRect l="-511" r="-5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69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00607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21.1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027" y="545902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построения многоугольника, подобного данному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55" y="992178"/>
            <a:ext cx="3340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Отмечаем произвольную точку </a:t>
            </a:r>
            <a:r>
              <a:rPr lang="en-US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35500" y="1146066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500" y="1146066"/>
                <a:ext cx="5334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83100" y="1146066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100" y="1146066"/>
                <a:ext cx="5334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авильный пятиугольник 7"/>
          <p:cNvSpPr/>
          <p:nvPr/>
        </p:nvSpPr>
        <p:spPr>
          <a:xfrm rot="19511547">
            <a:off x="4219932" y="1592024"/>
            <a:ext cx="526334" cy="532743"/>
          </a:xfrm>
          <a:custGeom>
            <a:avLst/>
            <a:gdLst>
              <a:gd name="connsiteX0" fmla="*/ 0 w 457200"/>
              <a:gd name="connsiteY0" fmla="*/ 127914 h 334883"/>
              <a:gd name="connsiteX1" fmla="*/ 228600 w 457200"/>
              <a:gd name="connsiteY1" fmla="*/ 0 h 334883"/>
              <a:gd name="connsiteX2" fmla="*/ 457200 w 457200"/>
              <a:gd name="connsiteY2" fmla="*/ 127914 h 334883"/>
              <a:gd name="connsiteX3" fmla="*/ 369882 w 457200"/>
              <a:gd name="connsiteY3" fmla="*/ 334882 h 334883"/>
              <a:gd name="connsiteX4" fmla="*/ 87318 w 457200"/>
              <a:gd name="connsiteY4" fmla="*/ 334882 h 334883"/>
              <a:gd name="connsiteX5" fmla="*/ 0 w 457200"/>
              <a:gd name="connsiteY5" fmla="*/ 127914 h 334883"/>
              <a:gd name="connsiteX0" fmla="*/ 0 w 526334"/>
              <a:gd name="connsiteY0" fmla="*/ 127914 h 532743"/>
              <a:gd name="connsiteX1" fmla="*/ 228600 w 526334"/>
              <a:gd name="connsiteY1" fmla="*/ 0 h 532743"/>
              <a:gd name="connsiteX2" fmla="*/ 457200 w 526334"/>
              <a:gd name="connsiteY2" fmla="*/ 127914 h 532743"/>
              <a:gd name="connsiteX3" fmla="*/ 526334 w 526334"/>
              <a:gd name="connsiteY3" fmla="*/ 532743 h 532743"/>
              <a:gd name="connsiteX4" fmla="*/ 87318 w 526334"/>
              <a:gd name="connsiteY4" fmla="*/ 334882 h 532743"/>
              <a:gd name="connsiteX5" fmla="*/ 0 w 526334"/>
              <a:gd name="connsiteY5" fmla="*/ 127914 h 53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334" h="532743">
                <a:moveTo>
                  <a:pt x="0" y="127914"/>
                </a:moveTo>
                <a:lnTo>
                  <a:pt x="228600" y="0"/>
                </a:lnTo>
                <a:lnTo>
                  <a:pt x="457200" y="127914"/>
                </a:lnTo>
                <a:lnTo>
                  <a:pt x="526334" y="532743"/>
                </a:lnTo>
                <a:lnTo>
                  <a:pt x="87318" y="334882"/>
                </a:lnTo>
                <a:lnTo>
                  <a:pt x="0" y="127914"/>
                </a:lnTo>
                <a:close/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5216" y="1281917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Проводим лучи от точки О</a:t>
            </a:r>
            <a:endParaRPr lang="ru-RU" sz="14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4584530" y="1452880"/>
            <a:ext cx="161809" cy="189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19" idx="1"/>
          </p:cNvCxnSpPr>
          <p:nvPr/>
        </p:nvCxnSpPr>
        <p:spPr>
          <a:xfrm flipH="1">
            <a:off x="3579775" y="1438453"/>
            <a:ext cx="1170025" cy="570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340100" y="1438453"/>
            <a:ext cx="1409700" cy="1098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797300" y="1438453"/>
            <a:ext cx="952500" cy="1479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9" idx="3"/>
          </p:cNvCxnSpPr>
          <p:nvPr/>
        </p:nvCxnSpPr>
        <p:spPr>
          <a:xfrm>
            <a:off x="4749800" y="1438453"/>
            <a:ext cx="295022" cy="1386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43341" y="1756815"/>
                <a:ext cx="3019115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Проводим отрезки</a:t>
                </a:r>
                <a:endParaRPr lang="en-US" sz="1400" i="1" dirty="0">
                  <a:solidFill>
                    <a:prstClr val="black"/>
                  </a:solidFill>
                  <a:latin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  <m:sSubSup>
                        <m:sSubSupPr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𝑘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𝑂𝐴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  <m:sSubSup>
                        <m:sSub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𝑘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𝑂𝐴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</m:oMath>
                  </m:oMathPara>
                </a14:m>
                <a:endParaRPr lang="en-US" sz="1400" b="0" i="1" dirty="0">
                  <a:solidFill>
                    <a:prstClr val="black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  <m:sSubSup>
                        <m:sSub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𝑘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𝑂𝐴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,…,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  <m:sSubSup>
                        <m:sSub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𝑘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𝑂𝐴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1400" b="0" i="0" dirty="0">
                  <a:solidFill>
                    <a:prstClr val="black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41" y="1756815"/>
                <a:ext cx="3019115" cy="738664"/>
              </a:xfrm>
              <a:prstGeom prst="rect">
                <a:avLst/>
              </a:prstGeom>
              <a:blipFill>
                <a:blip r:embed="rId4"/>
                <a:stretch>
                  <a:fillRect l="-606" t="-1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авильный пятиугольник 7"/>
          <p:cNvSpPr/>
          <p:nvPr/>
        </p:nvSpPr>
        <p:spPr>
          <a:xfrm rot="19511547">
            <a:off x="3479444" y="1809034"/>
            <a:ext cx="1246868" cy="1506805"/>
          </a:xfrm>
          <a:custGeom>
            <a:avLst/>
            <a:gdLst>
              <a:gd name="connsiteX0" fmla="*/ 0 w 457200"/>
              <a:gd name="connsiteY0" fmla="*/ 127914 h 334883"/>
              <a:gd name="connsiteX1" fmla="*/ 228600 w 457200"/>
              <a:gd name="connsiteY1" fmla="*/ 0 h 334883"/>
              <a:gd name="connsiteX2" fmla="*/ 457200 w 457200"/>
              <a:gd name="connsiteY2" fmla="*/ 127914 h 334883"/>
              <a:gd name="connsiteX3" fmla="*/ 369882 w 457200"/>
              <a:gd name="connsiteY3" fmla="*/ 334882 h 334883"/>
              <a:gd name="connsiteX4" fmla="*/ 87318 w 457200"/>
              <a:gd name="connsiteY4" fmla="*/ 334882 h 334883"/>
              <a:gd name="connsiteX5" fmla="*/ 0 w 457200"/>
              <a:gd name="connsiteY5" fmla="*/ 127914 h 334883"/>
              <a:gd name="connsiteX0" fmla="*/ 0 w 526334"/>
              <a:gd name="connsiteY0" fmla="*/ 127914 h 532743"/>
              <a:gd name="connsiteX1" fmla="*/ 228600 w 526334"/>
              <a:gd name="connsiteY1" fmla="*/ 0 h 532743"/>
              <a:gd name="connsiteX2" fmla="*/ 457200 w 526334"/>
              <a:gd name="connsiteY2" fmla="*/ 127914 h 532743"/>
              <a:gd name="connsiteX3" fmla="*/ 526334 w 526334"/>
              <a:gd name="connsiteY3" fmla="*/ 532743 h 532743"/>
              <a:gd name="connsiteX4" fmla="*/ 87318 w 526334"/>
              <a:gd name="connsiteY4" fmla="*/ 334882 h 532743"/>
              <a:gd name="connsiteX5" fmla="*/ 0 w 526334"/>
              <a:gd name="connsiteY5" fmla="*/ 127914 h 532743"/>
              <a:gd name="connsiteX0" fmla="*/ 0 w 511288"/>
              <a:gd name="connsiteY0" fmla="*/ 106952 h 532743"/>
              <a:gd name="connsiteX1" fmla="*/ 213554 w 511288"/>
              <a:gd name="connsiteY1" fmla="*/ 0 h 532743"/>
              <a:gd name="connsiteX2" fmla="*/ 442154 w 511288"/>
              <a:gd name="connsiteY2" fmla="*/ 127914 h 532743"/>
              <a:gd name="connsiteX3" fmla="*/ 511288 w 511288"/>
              <a:gd name="connsiteY3" fmla="*/ 532743 h 532743"/>
              <a:gd name="connsiteX4" fmla="*/ 72272 w 511288"/>
              <a:gd name="connsiteY4" fmla="*/ 334882 h 532743"/>
              <a:gd name="connsiteX5" fmla="*/ 0 w 511288"/>
              <a:gd name="connsiteY5" fmla="*/ 106952 h 532743"/>
              <a:gd name="connsiteX0" fmla="*/ 0 w 511288"/>
              <a:gd name="connsiteY0" fmla="*/ 106952 h 532743"/>
              <a:gd name="connsiteX1" fmla="*/ 213554 w 511288"/>
              <a:gd name="connsiteY1" fmla="*/ 0 h 532743"/>
              <a:gd name="connsiteX2" fmla="*/ 442154 w 511288"/>
              <a:gd name="connsiteY2" fmla="*/ 127914 h 532743"/>
              <a:gd name="connsiteX3" fmla="*/ 511288 w 511288"/>
              <a:gd name="connsiteY3" fmla="*/ 532743 h 532743"/>
              <a:gd name="connsiteX4" fmla="*/ 66642 w 511288"/>
              <a:gd name="connsiteY4" fmla="*/ 313976 h 532743"/>
              <a:gd name="connsiteX5" fmla="*/ 0 w 511288"/>
              <a:gd name="connsiteY5" fmla="*/ 106952 h 532743"/>
              <a:gd name="connsiteX0" fmla="*/ 0 w 521990"/>
              <a:gd name="connsiteY0" fmla="*/ 106952 h 537324"/>
              <a:gd name="connsiteX1" fmla="*/ 213554 w 521990"/>
              <a:gd name="connsiteY1" fmla="*/ 0 h 537324"/>
              <a:gd name="connsiteX2" fmla="*/ 442154 w 521990"/>
              <a:gd name="connsiteY2" fmla="*/ 127914 h 537324"/>
              <a:gd name="connsiteX3" fmla="*/ 521990 w 521990"/>
              <a:gd name="connsiteY3" fmla="*/ 537324 h 537324"/>
              <a:gd name="connsiteX4" fmla="*/ 66642 w 521990"/>
              <a:gd name="connsiteY4" fmla="*/ 313976 h 537324"/>
              <a:gd name="connsiteX5" fmla="*/ 0 w 521990"/>
              <a:gd name="connsiteY5" fmla="*/ 106952 h 53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990" h="537324">
                <a:moveTo>
                  <a:pt x="0" y="106952"/>
                </a:moveTo>
                <a:lnTo>
                  <a:pt x="213554" y="0"/>
                </a:lnTo>
                <a:lnTo>
                  <a:pt x="442154" y="127914"/>
                </a:lnTo>
                <a:lnTo>
                  <a:pt x="521990" y="537324"/>
                </a:lnTo>
                <a:lnTo>
                  <a:pt x="66642" y="313976"/>
                </a:lnTo>
                <a:lnTo>
                  <a:pt x="0" y="106952"/>
                </a:lnTo>
                <a:close/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4236009" y="1902164"/>
            <a:ext cx="75082" cy="85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4314663" y="1600279"/>
            <a:ext cx="304800" cy="2999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075618" y="1435703"/>
                <a:ext cx="276478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18" y="1435703"/>
                <a:ext cx="276478" cy="2616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455848" y="1446694"/>
                <a:ext cx="276478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848" y="1446694"/>
                <a:ext cx="276478" cy="261610"/>
              </a:xfrm>
              <a:prstGeom prst="rect">
                <a:avLst/>
              </a:prstGeom>
              <a:blipFill rotWithShape="1">
                <a:blip r:embed="rId7"/>
                <a:stretch>
                  <a:fillRect r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765270" y="1755993"/>
                <a:ext cx="276478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270" y="1755993"/>
                <a:ext cx="276478" cy="261610"/>
              </a:xfrm>
              <a:prstGeom prst="rect">
                <a:avLst/>
              </a:prstGeom>
              <a:blipFill rotWithShape="1">
                <a:blip r:embed="rId8"/>
                <a:stretch>
                  <a:fillRect r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273550" y="1944901"/>
                <a:ext cx="276478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550" y="1944901"/>
                <a:ext cx="276478" cy="261610"/>
              </a:xfrm>
              <a:prstGeom prst="rect">
                <a:avLst/>
              </a:prstGeom>
              <a:blipFill rotWithShape="1">
                <a:blip r:embed="rId9"/>
                <a:stretch>
                  <a:fillRect r="-4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964639" y="1723488"/>
                <a:ext cx="276478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639" y="1723488"/>
                <a:ext cx="276478" cy="2616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342051" y="1772893"/>
                <a:ext cx="36837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  <m:sup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051" y="1772893"/>
                <a:ext cx="368370" cy="2616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128843" y="1813760"/>
                <a:ext cx="37164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  <m:sup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43" y="1813760"/>
                <a:ext cx="371640" cy="2616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903509" y="2731158"/>
                <a:ext cx="37164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  <m:sup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509" y="2731158"/>
                <a:ext cx="371640" cy="2616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613115" y="2889397"/>
                <a:ext cx="37164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  <m:sup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115" y="2889397"/>
                <a:ext cx="371640" cy="2616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035300" y="2374657"/>
                <a:ext cx="38138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300" y="2374657"/>
                <a:ext cx="381386" cy="2616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0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 animBg="1"/>
      <p:bldP spid="9" grpId="0"/>
      <p:bldP spid="21" grpId="0"/>
      <p:bldP spid="19" grpId="0" animBg="1"/>
      <p:bldP spid="12" grpId="0"/>
      <p:bldP spid="22" grpId="0"/>
      <p:bldP spid="23" grpId="0"/>
      <p:bldP spid="24" grpId="0"/>
      <p:bldP spid="26" grpId="0"/>
      <p:bldP spid="13" grpId="0"/>
      <p:bldP spid="27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21.</a:t>
            </a:r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555625"/>
                <a:ext cx="5486400" cy="861774"/>
              </a:xfrm>
            </p:spPr>
            <p:txBody>
              <a:bodyPr/>
              <a:lstStyle/>
              <a:p>
                <a:pPr algn="just"/>
                <a:r>
                  <a:rPr lang="en-US" dirty="0"/>
                  <a:t>      </a:t>
                </a:r>
                <a:r>
                  <a:rPr lang="ru-RU" i="0" dirty="0"/>
                  <a:t>Многогранник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0" dirty="0"/>
                  <a:t> </a:t>
                </a:r>
                <a:r>
                  <a:rPr lang="ru-RU" i="0" dirty="0"/>
                  <a:t>п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одобен многограннику </m:t>
                    </m:r>
                    <m:sSub>
                      <m:sSubPr>
                        <m:ctrlPr>
                          <a:rPr lang="uz-Latn-U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i="0" dirty="0"/>
                  <a:t> </a:t>
                </a:r>
                <a:r>
                  <a:rPr lang="ru-RU" i="0" dirty="0"/>
                  <a:t>с коэффициентом подобия </a:t>
                </a:r>
                <a:r>
                  <a:rPr lang="en-US" dirty="0"/>
                  <a:t>k</a:t>
                </a:r>
                <a:r>
                  <a:rPr lang="ru-RU" dirty="0"/>
                  <a:t>. </a:t>
                </a:r>
                <a:r>
                  <a:rPr lang="ru-RU" i="0" dirty="0"/>
                  <a:t>Буквами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i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i="0" dirty="0"/>
                  <a:t> </a:t>
                </a:r>
                <a:r>
                  <a:rPr lang="ru-RU" i="0" dirty="0"/>
                  <a:t>обозначены периметры и площади этих многогранников соответственно. Перепишите в тетрадь  и заполните  следующую таблицу. </a:t>
                </a:r>
                <a:endParaRPr lang="uz-Latn-UZ" i="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555625"/>
                <a:ext cx="5486400" cy="861774"/>
              </a:xfrm>
              <a:blipFill>
                <a:blip r:embed="rId2"/>
                <a:stretch>
                  <a:fillRect l="-2000" t="-6338" r="-2000"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470025"/>
            <a:ext cx="4079875" cy="159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4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21.</a:t>
            </a:r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56" b="57053"/>
          <a:stretch/>
        </p:blipFill>
        <p:spPr bwMode="auto">
          <a:xfrm>
            <a:off x="825500" y="631825"/>
            <a:ext cx="411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9300" y="1470025"/>
                <a:ext cx="4267200" cy="15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en-US" dirty="0">
                        <a:solidFill>
                          <a:prstClr val="black"/>
                        </a:solidFill>
                      </a:rPr>
                      <m:t>⇒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prstClr val="black"/>
                        </a:solidFill>
                      </a:rPr>
                      <m:t>  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  ⇒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    </a:t>
                </a:r>
                <a:r>
                  <a:rPr lang="en-US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84</m:t>
                        </m:r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en-US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=42.</m:t>
                    </m:r>
                  </m:oMath>
                </a14:m>
                <a:endParaRPr lang="ru-RU" dirty="0">
                  <a:solidFill>
                    <a:prstClr val="black"/>
                  </a:solidFill>
                </a:endParaRPr>
              </a:p>
              <a:p>
                <a:pPr lvl="0"/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1470025"/>
                <a:ext cx="4267200" cy="1500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273300" y="936625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00" y="936625"/>
                <a:ext cx="4940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172780" y="948293"/>
                <a:ext cx="800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780" y="948293"/>
                <a:ext cx="80054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628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21.</a:t>
            </a:r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82700" y="1647269"/>
                <a:ext cx="4267200" cy="15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    </a:t>
                </a:r>
                <a:r>
                  <a:rPr lang="en-US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en-US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 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dirty="0">
                  <a:solidFill>
                    <a:prstClr val="black"/>
                  </a:solidFill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𝑆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𝑆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m:t>⇒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m:t>  </m:t>
                    </m:r>
                    <m:f>
                      <m:f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48</m:t>
                        </m:r>
                      </m:den>
                    </m:f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 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=48:4=12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700" y="1647269"/>
                <a:ext cx="4267200" cy="15002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56" b="42738"/>
          <a:stretch/>
        </p:blipFill>
        <p:spPr bwMode="auto">
          <a:xfrm>
            <a:off x="895459" y="621085"/>
            <a:ext cx="411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355833" y="936402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42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833" y="936402"/>
                <a:ext cx="4940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453995" y="936402"/>
                <a:ext cx="365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3995" y="936402"/>
                <a:ext cx="36580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474833" y="1223394"/>
                <a:ext cx="324127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833" y="1223394"/>
                <a:ext cx="324127" cy="495649"/>
              </a:xfrm>
              <a:prstGeom prst="rect">
                <a:avLst/>
              </a:prstGeom>
              <a:blipFill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030830" y="1222045"/>
                <a:ext cx="4940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830" y="1222045"/>
                <a:ext cx="49404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367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21.</a:t>
            </a:r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56" b="18879"/>
          <a:stretch/>
        </p:blipFill>
        <p:spPr bwMode="auto">
          <a:xfrm>
            <a:off x="876562" y="695746"/>
            <a:ext cx="4114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273300" y="970350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42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00" y="970350"/>
                <a:ext cx="49404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406900" y="927824"/>
                <a:ext cx="365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927824"/>
                <a:ext cx="36580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933962" y="1241425"/>
                <a:ext cx="4940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962" y="1241425"/>
                <a:ext cx="49404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406900" y="1241425"/>
                <a:ext cx="295273" cy="40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11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1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1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1241425"/>
                <a:ext cx="295273" cy="4092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0362" y="1964241"/>
                <a:ext cx="4267200" cy="1539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en-US" dirty="0">
                        <a:solidFill>
                          <a:prstClr val="black"/>
                        </a:solidFill>
                      </a:rPr>
                      <m:t>⇒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prstClr val="black"/>
                        </a:solidFill>
                      </a:rPr>
                      <m:t>  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200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  ⇒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    </a:t>
                </a:r>
                <a:r>
                  <a:rPr lang="en-US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150</m:t>
                        </m:r>
                      </m:den>
                    </m:f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m:rPr>
                        <m:nor/>
                      </m:rPr>
                      <a:rPr lang="en-US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m:rPr>
                        <m:nor/>
                      </m:rPr>
                      <a:rPr lang="en-US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=150</m:t>
                    </m:r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.</a:t>
                </a:r>
                <a:endParaRPr lang="ru-RU" dirty="0">
                  <a:solidFill>
                    <a:prstClr val="black"/>
                  </a:solidFill>
                </a:endParaRPr>
              </a:p>
              <a:p>
                <a:pPr lvl="0"/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62" y="1964241"/>
                <a:ext cx="4267200" cy="15391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55319" y="1589176"/>
                <a:ext cx="51738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319" y="1589176"/>
                <a:ext cx="517386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454209" y="1614286"/>
                <a:ext cx="90210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150</m:t>
                      </m:r>
                      <m:rad>
                        <m:radPr>
                          <m:degHide m:val="on"/>
                          <m:ctrlPr>
                            <a:rPr 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209" y="1614286"/>
                <a:ext cx="902106" cy="4019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04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21.</a:t>
            </a:r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9300" y="2228689"/>
                <a:ext cx="4526515" cy="12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𝑆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𝑆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𝑘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m:t>⇒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m:t>  </m:t>
                    </m:r>
                    <m:f>
                      <m:f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24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 ⇒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=24:9=</m:t>
                    </m:r>
                    <m:f>
                      <m:f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ru-RU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ru-RU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0" lang="ru-RU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𝑘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  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⇒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ru-RU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𝑃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kumimoji="0" lang="en-US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30</m:t>
                        </m:r>
                      </m:den>
                    </m:f>
                    <m:r>
                      <a:rPr kumimoji="0" lang="en-US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3   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⇒</m:t>
                    </m:r>
                    <m:r>
                      <m:rPr>
                        <m:nor/>
                      </m:rPr>
                      <a: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 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𝑃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=90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.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2228689"/>
                <a:ext cx="4526515" cy="12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1" y="631825"/>
            <a:ext cx="4079875" cy="159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294231" y="950113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42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231" y="950113"/>
                <a:ext cx="4940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406900" y="950113"/>
                <a:ext cx="3658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950113"/>
                <a:ext cx="36580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442165" y="1257440"/>
                <a:ext cx="295273" cy="40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11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1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1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ru-RU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165" y="1257440"/>
                <a:ext cx="295273" cy="4092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959100" y="1243231"/>
                <a:ext cx="4940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00" y="1243231"/>
                <a:ext cx="49404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90462" y="1573082"/>
                <a:ext cx="51738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462" y="1573082"/>
                <a:ext cx="517386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83176" y="1558753"/>
                <a:ext cx="923755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150</m:t>
                      </m:r>
                      <m:rad>
                        <m:radPr>
                          <m:degHide m:val="on"/>
                          <m:ctrlPr>
                            <a:rPr kumimoji="0" lang="en-US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176" y="1558753"/>
                <a:ext cx="923755" cy="4019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724167" y="1889522"/>
                <a:ext cx="295273" cy="410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167" y="1889522"/>
                <a:ext cx="295273" cy="4103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623356" y="1874440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356" y="1874440"/>
                <a:ext cx="49404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5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58" y="102424"/>
            <a:ext cx="5723641" cy="561692"/>
          </a:xfrm>
        </p:spPr>
        <p:txBody>
          <a:bodyPr/>
          <a:lstStyle/>
          <a:p>
            <a:r>
              <a:rPr lang="en-US" dirty="0"/>
              <a:t>       </a:t>
            </a:r>
            <a:r>
              <a:rPr lang="ru-RU" sz="1600" dirty="0"/>
              <a:t>ЗАДАНИЯ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341" y="860425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kern="0" dirty="0">
                <a:solidFill>
                  <a:srgbClr val="1F497D"/>
                </a:solidFill>
                <a:latin typeface="Arial"/>
                <a:cs typeface="Arial"/>
              </a:rPr>
              <a:t>Стр.</a:t>
            </a:r>
            <a:r>
              <a:rPr lang="en-US" sz="2000" b="1" kern="0" dirty="0">
                <a:solidFill>
                  <a:srgbClr val="1F497D"/>
                </a:solidFill>
                <a:latin typeface="Arial"/>
                <a:cs typeface="Arial"/>
              </a:rPr>
              <a:t> 71</a:t>
            </a:r>
            <a:r>
              <a:rPr lang="ru-RU" sz="2000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br>
              <a:rPr lang="ru-RU" sz="2000" b="1" kern="0" dirty="0">
                <a:solidFill>
                  <a:srgbClr val="1F497D"/>
                </a:solidFill>
                <a:latin typeface="Arial"/>
                <a:cs typeface="Arial"/>
              </a:rPr>
            </a:br>
            <a:r>
              <a:rPr lang="ru-RU" sz="2000" b="1" kern="0" dirty="0">
                <a:solidFill>
                  <a:srgbClr val="1F497D"/>
                </a:solidFill>
                <a:latin typeface="Arial"/>
                <a:cs typeface="Arial"/>
              </a:rPr>
              <a:t>№ </a:t>
            </a:r>
            <a:r>
              <a:rPr lang="en-US" sz="2000" b="1" kern="0" smtClean="0">
                <a:solidFill>
                  <a:srgbClr val="1F497D"/>
                </a:solidFill>
                <a:latin typeface="Arial"/>
                <a:cs typeface="Arial"/>
              </a:rPr>
              <a:t>21.2-21.3</a:t>
            </a:r>
            <a:endParaRPr lang="ru-RU" sz="3200" b="1" kern="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877732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4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ПРОВЕРКА САМОСТОЯТЕЛЬНОЙ РАБОТЫ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9700" y="555625"/>
                <a:ext cx="558181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24</a:t>
                </a:r>
                <a:r>
                  <a:rPr kumimoji="0" lang="ru-RU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4. </a:t>
                </a: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При гомотетии с коэффициентом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𝑘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=3</m:t>
                    </m:r>
                  </m:oMath>
                </a14:m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многоугольник </a:t>
                </a: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𝐹</m:t>
                    </m:r>
                  </m:oMath>
                </a14:m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переходит во многоугольник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𝐹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kumimoji="0" lang="ru-RU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itchFamily="34" charset="0"/>
                      </a:rPr>
                      <m:t>.</m:t>
                    </m:r>
                  </m:oMath>
                </a14:m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Пусть периметр многоугольника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𝐹</m:t>
                        </m:r>
                      </m:e>
                      <m:sub>
                        <m:r>
                          <a:rPr kumimoji="0" lang="en-US" sz="1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равен</a:t>
                </a:r>
                <a:r>
                  <a:rPr kumimoji="0" lang="ru-RU" sz="1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12 </m:t>
                    </m:r>
                    <m:r>
                      <a:rPr kumimoji="0" lang="ru-RU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itchFamily="34" charset="0"/>
                      </a:rPr>
                      <m:t>см</m:t>
                    </m:r>
                    <m:r>
                      <a:rPr kumimoji="0" lang="ru-RU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itchFamily="34" charset="0"/>
                      </a:rPr>
                      <m:t>,</m:t>
                    </m:r>
                  </m:oMath>
                </a14:m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а</a:t>
                </a:r>
                <a:r>
                  <a:rPr kumimoji="0" lang="ru-RU" sz="1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kumimoji="0" lang="ru-RU" sz="14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площадь - </a:t>
                </a:r>
                <a14:m>
                  <m:oMath xmlns:m="http://schemas.openxmlformats.org/officeDocument/2006/math">
                    <m:r>
                      <a: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4,5</m:t>
                    </m:r>
                    <m:r>
                      <a:rPr kumimoji="0" lang="en-US" sz="1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 </m:t>
                    </m:r>
                    <m:sSup>
                      <m:sSupPr>
                        <m:ctrlP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ru-RU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  <m:t>см</m:t>
                        </m:r>
                      </m:e>
                      <m:sup>
                        <m:r>
                          <a:rPr kumimoji="0" lang="en-US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. Найдите периметр</a:t>
                </a:r>
                <a:r>
                  <a:rPr kumimoji="0" lang="ru-RU" sz="1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и площадь многоугольника 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𝐹</m:t>
                    </m:r>
                  </m:oMath>
                </a14:m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55625"/>
                <a:ext cx="5581810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983" t="-2994" r="-218" b="-5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5900" y="1571288"/>
                <a:ext cx="3962400" cy="1374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Решение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𝑘</m:t>
                    </m:r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=3</m:t>
                    </m:r>
                  </m:oMath>
                </a14:m>
                <a:endParaRPr kumimoji="0" lang="en-US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𝑃</m:t>
                            </m:r>
                          </m:e>
                          <m:sub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𝑘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/>
                    <a:ea typeface="Cambria Math"/>
                    <a:cs typeface="Arial" pitchFamily="34" charset="0"/>
                  </a:rPr>
                  <a:t>⇒ </a:t>
                </a: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𝑃</m:t>
                        </m:r>
                      </m:num>
                      <m:den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12</m:t>
                        </m:r>
                      </m:den>
                    </m:f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3  </m:t>
                    </m:r>
                    <m:r>
                      <m:rPr>
                        <m:nor/>
                      </m:rPr>
                      <a:rPr kumimoji="0" lang="en-US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Arial" pitchFamily="34" charset="0"/>
                      </a:rPr>
                      <m:t>⇒</m:t>
                    </m:r>
                    <m:r>
                      <a:rPr kumimoji="0" lang="en-US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Arial" pitchFamily="34" charset="0"/>
                      </a:rPr>
                      <m:t>  </m:t>
                    </m:r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𝑃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=36 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𝑐𝑚</m:t>
                    </m:r>
                  </m:oMath>
                </a14:m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𝑆</m:t>
                        </m:r>
                      </m:num>
                      <m:den>
                        <m:sSub>
                          <m:sSubPr>
                            <m:ctrlP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kumimoji="0" lang="en-US" sz="1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𝑘</m:t>
                        </m:r>
                      </m:e>
                      <m:sup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/>
                    <a:ea typeface="Cambria Math"/>
                    <a:cs typeface="Arial" pitchFamily="34" charset="0"/>
                  </a:rPr>
                  <a:t>⇒ </a:t>
                </a: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𝑆</m:t>
                        </m:r>
                      </m:num>
                      <m:den>
                        <m:r>
                          <a:rPr kumimoji="0" lang="en-US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4,5</m:t>
                        </m:r>
                      </m:den>
                    </m:f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9</m:t>
                    </m:r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  </m:t>
                    </m:r>
                    <m:r>
                      <m:rPr>
                        <m:nor/>
                      </m:rPr>
                      <a:rPr kumimoji="0" lang="en-US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Arial" pitchFamily="34" charset="0"/>
                      </a:rPr>
                      <m:t>⇒</m:t>
                    </m:r>
                    <m:r>
                      <a:rPr kumimoji="0" lang="en-US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Arial" pitchFamily="34" charset="0"/>
                      </a:rPr>
                      <m:t>  </m:t>
                    </m:r>
                    <m:r>
                      <a:rPr kumimoji="0" lang="en-US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Arial" pitchFamily="34" charset="0"/>
                      </a:rPr>
                      <m:t>𝑆</m:t>
                    </m:r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</m:t>
                    </m:r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40</m:t>
                    </m:r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,5 </m:t>
                    </m:r>
                    <m:sSup>
                      <m:sSupPr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𝑐𝑚</m:t>
                        </m:r>
                      </m:e>
                      <m:sup>
                        <m: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571288"/>
                <a:ext cx="3962400" cy="1374607"/>
              </a:xfrm>
              <a:prstGeom prst="rect">
                <a:avLst/>
              </a:prstGeom>
              <a:blipFill>
                <a:blip r:embed="rId3"/>
                <a:stretch>
                  <a:fillRect l="-1231" t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2100" y="2630442"/>
                <a:ext cx="49493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Ответ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kumimoji="0" lang="en-US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 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𝑃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=36 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𝑐𝑚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Arial" pitchFamily="34" charset="0"/>
                      </a:rPr>
                      <m:t>𝑆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=40,5 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𝑐𝑚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2630442"/>
                <a:ext cx="4949384" cy="646331"/>
              </a:xfrm>
              <a:prstGeom prst="rect">
                <a:avLst/>
              </a:prstGeom>
              <a:blipFill>
                <a:blip r:embed="rId4"/>
                <a:stretch>
                  <a:fillRect l="-1108" t="-6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64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ПРОВЕРКА САМОСТОЯТЕЛЬНОЙ РАБОТЫ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3990" y="555625"/>
                <a:ext cx="551831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defRPr/>
                </a:pP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24</a:t>
                </a:r>
                <a:r>
                  <a:rPr kumimoji="0" lang="ru-RU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5.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Найдите высоту телеграфного столба, когда отбрасываемая им тень имеет длину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4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м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а человек ростом </a:t>
                </a:r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180 </m:t>
                    </m:r>
                    <m:r>
                      <a:rPr kumimoji="0" lang="ru-RU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itchFamily="34" charset="0"/>
                      </a:rPr>
                      <m:t>см</m:t>
                    </m:r>
                  </m:oMath>
                </a14:m>
                <a:r>
                  <a:rPr kumimoji="0" lang="ru-R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в этот момент времени отбрасывает тень длинной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2,4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 </m:t>
                    </m:r>
                    <m:r>
                      <a:rPr kumimoji="0" lang="ru-RU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itchFamily="34" charset="0"/>
                      </a:rPr>
                      <m:t>м</m:t>
                    </m:r>
                  </m:oMath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0" y="555625"/>
                <a:ext cx="551831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884" t="-2538" r="-994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1534519"/>
            <a:ext cx="1051539" cy="158782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3313208" y="1622425"/>
            <a:ext cx="1679913" cy="141201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74759" y="1616519"/>
            <a:ext cx="28387" cy="142382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13208" y="3030794"/>
            <a:ext cx="1704144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 rot="-5400000">
                <a:off x="4970302" y="2548876"/>
                <a:ext cx="71788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sz="1200" b="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8</m:t>
                    </m:r>
                    <m:r>
                      <a:rPr lang="en-US" sz="120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0 </m:t>
                    </m:r>
                    <m:r>
                      <a:rPr lang="en-US" sz="120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5400000">
                <a:off x="4970302" y="2548876"/>
                <a:ext cx="717889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869" y="2528651"/>
            <a:ext cx="145466" cy="521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020218" y="1927225"/>
                <a:ext cx="43400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4 </m:t>
                    </m:r>
                    <m:r>
                      <a:rPr lang="en-US" sz="1200" i="1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218" y="1927225"/>
                <a:ext cx="43400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73500" y="2425363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2425363"/>
                <a:ext cx="6858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авая фигурная скобка 17"/>
          <p:cNvSpPr/>
          <p:nvPr/>
        </p:nvSpPr>
        <p:spPr>
          <a:xfrm rot="16200000">
            <a:off x="4009904" y="2020699"/>
            <a:ext cx="304800" cy="16951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4254188" y="2499584"/>
            <a:ext cx="720571" cy="53485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41000" y="2789199"/>
                <a:ext cx="4546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2</m:t>
                    </m:r>
                    <m:r>
                      <a:rPr lang="en-US" sz="1200" b="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,4 </m:t>
                    </m:r>
                    <m:r>
                      <a:rPr lang="en-US" sz="1200" i="1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000" y="2789199"/>
                <a:ext cx="454665" cy="276999"/>
              </a:xfrm>
              <a:prstGeom prst="rect">
                <a:avLst/>
              </a:prstGeom>
              <a:blipFill rotWithShape="1">
                <a:blip r:embed="rId8"/>
                <a:stretch>
                  <a:fillRect r="-9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46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8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ПРОВЕРКА САМОСТОЯТЕЛЬНОЙ РАБОТЫ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1534519"/>
            <a:ext cx="1051539" cy="158782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3313208" y="1622425"/>
            <a:ext cx="1679913" cy="141201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74759" y="1616519"/>
            <a:ext cx="28387" cy="142382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13208" y="3030794"/>
            <a:ext cx="1704144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 rot="-5400000">
                <a:off x="4970302" y="2548876"/>
                <a:ext cx="71788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prstClr val="white"/>
                        </a:solidFill>
                        <a:latin typeface="Cambria Math"/>
                        <a:cs typeface="Arial" panose="020B0604020202020204" pitchFamily="34" charset="0"/>
                      </a:rPr>
                      <m:t>180 </m:t>
                    </m:r>
                    <m:r>
                      <a:rPr lang="en-US" sz="1200" i="1" smtClean="0">
                        <a:solidFill>
                          <a:prstClr val="white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2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5400000">
                <a:off x="4970302" y="2548876"/>
                <a:ext cx="717889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869" y="2528651"/>
            <a:ext cx="145466" cy="5210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020218" y="1927225"/>
                <a:ext cx="43400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smtClean="0">
                        <a:solidFill>
                          <a:prstClr val="white"/>
                        </a:solidFill>
                        <a:latin typeface="Cambria Math"/>
                        <a:cs typeface="Arial" panose="020B0604020202020204" pitchFamily="34" charset="0"/>
                      </a:rPr>
                      <m:t>4 </m:t>
                    </m:r>
                    <m:r>
                      <a:rPr lang="en-US" sz="1200" i="1">
                        <a:solidFill>
                          <a:prstClr val="white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218" y="1927225"/>
                <a:ext cx="43400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73500" y="2425363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2425363"/>
                <a:ext cx="685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авая фигурная скобка 17"/>
          <p:cNvSpPr/>
          <p:nvPr/>
        </p:nvSpPr>
        <p:spPr>
          <a:xfrm rot="16200000">
            <a:off x="4009904" y="2020699"/>
            <a:ext cx="304800" cy="16951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4254188" y="2499584"/>
            <a:ext cx="720571" cy="53485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41000" y="2789199"/>
                <a:ext cx="4546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prstClr val="white"/>
                        </a:solidFill>
                        <a:latin typeface="Cambria Math"/>
                        <a:cs typeface="Arial" panose="020B0604020202020204" pitchFamily="34" charset="0"/>
                      </a:rPr>
                      <m:t>2,4 </m:t>
                    </m:r>
                    <m:r>
                      <a:rPr lang="en-US" sz="1200" i="1">
                        <a:solidFill>
                          <a:prstClr val="white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200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000" y="2789199"/>
                <a:ext cx="454665" cy="276999"/>
              </a:xfrm>
              <a:prstGeom prst="rect">
                <a:avLst/>
              </a:prstGeom>
              <a:blipFill rotWithShape="1">
                <a:blip r:embed="rId7"/>
                <a:stretch>
                  <a:fillRect r="-9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82560" y="708025"/>
                <a:ext cx="3962400" cy="783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ru-RU" b="1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Решение</a:t>
                </a:r>
                <a:r>
                  <a:rPr lang="en-US" b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180 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=1,8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м</m:t>
                    </m:r>
                  </m:oMath>
                </a14:m>
                <a:endParaRPr lang="en-US" sz="1600" i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1,8</m:t>
                        </m:r>
                      </m:num>
                      <m:den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2,4</m:t>
                        </m:r>
                      </m:den>
                    </m:f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i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i="1" dirty="0">
                    <a:solidFill>
                      <a:prstClr val="black"/>
                    </a:solidFill>
                    <a:latin typeface="Cambria Math"/>
                    <a:ea typeface="Cambria Math"/>
                    <a:cs typeface="Arial" pitchFamily="34" charset="0"/>
                  </a:rPr>
                  <a:t>⇒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𝑥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4∙2,4</m:t>
                        </m:r>
                      </m:num>
                      <m:den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1,8</m:t>
                        </m:r>
                      </m:den>
                    </m:f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16</m:t>
                        </m:r>
                      </m:num>
                      <m:den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=5</m:t>
                    </m:r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м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560" y="708025"/>
                <a:ext cx="3962400" cy="783741"/>
              </a:xfrm>
              <a:prstGeom prst="rect">
                <a:avLst/>
              </a:prstGeom>
              <a:blipFill rotWithShape="0">
                <a:blip r:embed="rId8"/>
                <a:stretch>
                  <a:fillRect l="-1385" t="-3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7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ПРОВЕРКА САМОСТОЯТЕЛЬНОЙ РАБОТЫ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3990" y="555625"/>
                <a:ext cx="544211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defRPr/>
                </a:pP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24</a:t>
                </a:r>
                <a:r>
                  <a:rPr kumimoji="0" lang="ru-RU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6.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Расстояние от Ташкента до Ургенча на карте масштаба</a:t>
                </a:r>
                <a14:m>
                  <m:oMath xmlns:m="http://schemas.openxmlformats.org/officeDocument/2006/math">
                    <m:r>
                      <a:rPr lang="ru-RU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1:10 000 000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равно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8,67 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см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.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Чему равно истинное расстояние от Ташкента до Ургенча? 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0" y="555625"/>
                <a:ext cx="544211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896" t="-2538" r="-100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83990" y="1722761"/>
                <a:ext cx="54421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Решение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𝑘</m:t>
                    </m:r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10 000 000</m:t>
                    </m:r>
                  </m:oMath>
                </a14:m>
                <a:endParaRPr kumimoji="0" lang="en-US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Arial" pitchFamily="34" charset="0"/>
                        </a:rPr>
                        <m:t>8,67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Arial" pitchFamily="34" charset="0"/>
                        </a:rPr>
                        <m:t>10 000 000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Arial" pitchFamily="34" charset="0"/>
                        </a:rPr>
                        <m:t>=86 700 000 </m:t>
                      </m:r>
                      <m:r>
                        <a:rPr kumimoji="0" lang="ru-RU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itchFamily="34" charset="0"/>
                        </a:rPr>
                        <m:t>см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Arial" pitchFamily="34" charset="0"/>
                        </a:rPr>
                        <m:t>=867 </m:t>
                      </m:r>
                      <m:r>
                        <a:rPr kumimoji="0" lang="ru-RU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itchFamily="34" charset="0"/>
                        </a:rPr>
                        <m:t>км</m:t>
                      </m:r>
                    </m:oMath>
                  </m:oMathPara>
                </a14:m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0" y="1722761"/>
                <a:ext cx="5442110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896" t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15900" y="2460625"/>
                <a:ext cx="49493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>
                  <a:defRPr/>
                </a:pPr>
                <a:r>
                  <a:rPr kumimoji="0" lang="ru-RU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Ответ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: </a:t>
                </a:r>
                <a:r>
                  <a:rPr lang="ru-RU" noProof="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И</a:t>
                </a:r>
                <a:r>
                  <a:rPr lang="ru-RU" dirty="0" err="1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стинное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расстояние от Ташкента до Ургенча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itchFamily="34" charset="0"/>
                      </a:rPr>
                      <m:t>867 </m:t>
                    </m:r>
                    <m:r>
                      <a:rPr kumimoji="0" lang="ru-RU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itchFamily="34" charset="0"/>
                      </a:rPr>
                      <m:t>км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2460625"/>
                <a:ext cx="4949384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985" t="-5660" r="-1108" b="-13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13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ПОСТРОЕНИЕ ПОДОБНЫХ МНОГОУГОЛЬНИКОВ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7800" y="799723"/>
                <a:ext cx="53721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</a:t>
                </a:r>
                <a:r>
                  <a:rPr lang="en-US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Постройте </a:t>
                </a:r>
                <a:r>
                  <a:rPr lang="ru-RU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четырёхугольник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подобный данному </a:t>
                </a:r>
                <a:r>
                  <a:rPr lang="ru-RU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четырёхугольнику </a:t>
                </a:r>
                <a:r>
                  <a:rPr lang="en-US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ABCD</a:t>
                </a:r>
                <a:r>
                  <a:rPr lang="ru-RU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если коэффициент подобия равен </a:t>
                </a:r>
                <a:r>
                  <a:rPr lang="ru-RU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799723"/>
                <a:ext cx="5372100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908" t="-3289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8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ПОСТРОЕНИЕ ПОДОБНЫХ МНОГОУГОЛЬНИКОВ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700" y="924511"/>
            <a:ext cx="3086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Построение</a:t>
            </a:r>
            <a:r>
              <a:rPr lang="en-US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Отметим на плоскости произвольную точку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Проведём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лучи 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OA, OB, OC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исходящие из этой точки и проходящие через вершины заданного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четырёхугольника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752509"/>
            <a:ext cx="2095906" cy="224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6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ПОСТРОЕНИЕ ПОДОБНЫХ МНОГОУГОЛЬНИКОВ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194" y="806014"/>
            <a:ext cx="1943506" cy="207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5223" y="649477"/>
                <a:ext cx="31242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этих лучах отложим отрезки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𝑂𝐴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=3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𝑂𝐴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𝑂𝐵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=3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𝑂𝐵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𝑂𝐶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=3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𝑂𝐶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𝑂𝐷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=3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𝑂𝐷</m:t>
                    </m:r>
                  </m:oMath>
                </a14:m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3" y="649477"/>
                <a:ext cx="3124200" cy="1631216"/>
              </a:xfrm>
              <a:prstGeom prst="rect">
                <a:avLst/>
              </a:prstGeom>
              <a:blipFill>
                <a:blip r:embed="rId3"/>
                <a:stretch>
                  <a:fillRect l="-2148" t="-1873" r="-19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5900" y="1927225"/>
                <a:ext cx="313464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Полученный </a:t>
                </a:r>
                <a:r>
                  <a:rPr lang="ru-RU" sz="20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четырёхугольник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ru-RU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−искомый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927225"/>
                <a:ext cx="3134646" cy="1015663"/>
              </a:xfrm>
              <a:prstGeom prst="rect">
                <a:avLst/>
              </a:prstGeom>
              <a:blipFill rotWithShape="0">
                <a:blip r:embed="rId4"/>
                <a:stretch>
                  <a:fillRect l="-1942" t="-2395" b="-5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4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18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ПОСТРОЕНИЕ ПОДОБНЫХ МНОГОУГОЛЬНИКОВ</a:t>
            </a:r>
            <a:endParaRPr lang="en-US" sz="18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806" y="989539"/>
            <a:ext cx="1600200" cy="171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1733" y="555625"/>
                <a:ext cx="3576524" cy="2717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ru-RU" sz="1400" i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Обоснование</a:t>
                </a:r>
                <a:r>
                  <a:rPr lang="en-US" sz="1400" i="1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i="1" dirty="0">
                  <a:solidFill>
                    <a:srgbClr val="1F497D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just"/>
                <a:r>
                  <a:rPr lang="ru-RU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Докажем, что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𝐴𝐵𝐶𝐷</m:t>
                    </m:r>
                    <m:r>
                      <m:rPr>
                        <m:nor/>
                      </m:rPr>
                      <a:rPr lang="en-US" sz="14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∾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1400" dirty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lvl="0" indent="-342900" algn="just">
                  <a:buAutoNum type="arabicPeriod"/>
                </a:pPr>
                <a:r>
                  <a:rPr lang="ru-RU" sz="1400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Пропорциональность сходственных сторон</a:t>
                </a:r>
                <a:r>
                  <a:rPr lang="en-US" sz="1400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0" algn="just"/>
                <a:r>
                  <a:rPr lang="en-US" sz="1400" dirty="0">
                    <a:solidFill>
                      <a:prstClr val="black"/>
                    </a:solidFill>
                    <a:ea typeface="Cambria Math"/>
                    <a:cs typeface="Arial" panose="020B0604020202020204" pitchFamily="34" charset="0"/>
                  </a:rPr>
                  <a:t>a)   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𝐴𝑂𝐷</m:t>
                    </m:r>
                    <m:r>
                      <m:rPr>
                        <m:nor/>
                      </m:rPr>
                      <a:rPr lang="en-US" sz="140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14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∾</m:t>
                    </m:r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∆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𝑂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⇒</m:t>
                    </m:r>
                  </m:oMath>
                </a14:m>
                <a:endParaRPr lang="en-US" sz="1400" i="1" dirty="0">
                  <a:solidFill>
                    <a:prstClr val="black"/>
                  </a:solidFill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pPr lvl="0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𝐴𝐷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𝑂𝐷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𝑂𝐴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𝑂𝐴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=3;  </m:t>
                      </m:r>
                      <m:d>
                        <m:d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 lvl="0" algn="just"/>
                <a:r>
                  <a:rPr lang="en-US" sz="1400" dirty="0">
                    <a:solidFill>
                      <a:prstClr val="black"/>
                    </a:solidFill>
                    <a:ea typeface="Cambria Math"/>
                    <a:cs typeface="Arial" panose="020B0604020202020204" pitchFamily="34" charset="0"/>
                  </a:rPr>
                  <a:t>b)   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𝐷𝑂</m:t>
                    </m:r>
                    <m:r>
                      <m:rPr>
                        <m:nor/>
                      </m:rPr>
                      <a:rPr lang="en-US" sz="140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en-US" sz="140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∾</m:t>
                    </m:r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∆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𝑂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 ⇒</m:t>
                    </m:r>
                  </m:oMath>
                </a14:m>
                <a:endParaRPr lang="en-US" sz="1400" i="1" dirty="0">
                  <a:solidFill>
                    <a:prstClr val="black"/>
                  </a:solidFill>
                  <a:latin typeface="Cambria Math"/>
                  <a:ea typeface="Cambria Math"/>
                  <a:cs typeface="Arial" panose="020B0604020202020204" pitchFamily="34" charset="0"/>
                </a:endParaRPr>
              </a:p>
              <a:p>
                <a:pPr lvl="0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𝑂𝐷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𝐷𝐶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𝑂𝐶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𝑂𝐶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=3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.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 </m:t>
                      </m:r>
                      <m:d>
                        <m:d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 lvl="0" algn="just"/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Из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(1)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(2) </a:t>
                </a:r>
                <a:r>
                  <a:rPr lang="ru-R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получим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𝐴𝐷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𝐷𝐶</m:t>
                        </m:r>
                      </m:den>
                    </m:f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uz-Latn-UZ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3" y="555625"/>
                <a:ext cx="3576524" cy="2717411"/>
              </a:xfrm>
              <a:prstGeom prst="rect">
                <a:avLst/>
              </a:prstGeom>
              <a:blipFill>
                <a:blip r:embed="rId3"/>
                <a:stretch>
                  <a:fillRect l="-511" t="-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49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cbffe57f3738c486ab4121cb15989a269d5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10479</TotalTime>
  <Words>359</Words>
  <Application>Microsoft Office PowerPoint</Application>
  <PresentationFormat>Произвольный</PresentationFormat>
  <Paragraphs>161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Office Theme</vt:lpstr>
      <vt:lpstr>1_Office Theme</vt:lpstr>
      <vt:lpstr>2_Office Theme</vt:lpstr>
      <vt:lpstr>Презентация PowerPoint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ПРОВЕРКА САМОСТОЯТЕЛЬНОЙ РАБОТЫ</vt:lpstr>
      <vt:lpstr>ПОСТРОЕНИЕ ПОДОБНЫХ МНОГОУГОЛЬНИКОВ</vt:lpstr>
      <vt:lpstr>ПОСТРОЕНИЕ ПОДОБНЫХ МНОГОУГОЛЬНИКОВ</vt:lpstr>
      <vt:lpstr>ПОСТРОЕНИЕ ПОДОБНЫХ МНОГОУГОЛЬНИКОВ</vt:lpstr>
      <vt:lpstr>ПОСТРОЕНИЕ ПОДОБНЫХ МНОГОУГОЛЬНИКОВ</vt:lpstr>
      <vt:lpstr>ПОСТРОЕНИЕ ПОДОБНЫХ МНОГОУГОЛЬНИКОВ</vt:lpstr>
      <vt:lpstr>ПОСТРОЕНИЕ ПОДОБНЫХ МНОГОУГОЛЬНИКОВ</vt:lpstr>
      <vt:lpstr>ПОСТРОЕНИЕ ПОДОБНЫХ МНОГОУГОЛЬНИКОВ</vt:lpstr>
      <vt:lpstr>ЗАДАЧА 21.1</vt:lpstr>
      <vt:lpstr>ЗАДАЧА 21.4</vt:lpstr>
      <vt:lpstr>ЗАДАЧА 21.4</vt:lpstr>
      <vt:lpstr>ЗАДАЧА 21.4</vt:lpstr>
      <vt:lpstr>ЗАДАЧА 21.4</vt:lpstr>
      <vt:lpstr>ЗАДАЧА 21.4</vt:lpstr>
      <vt:lpstr>       ЗАДАНИЯ ДЛЯ САМОСТОЯТЕЛЬНОГО РЕШЕНИЯ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932</cp:revision>
  <dcterms:created xsi:type="dcterms:W3CDTF">2020-04-13T08:05:16Z</dcterms:created>
  <dcterms:modified xsi:type="dcterms:W3CDTF">2020-12-11T05:35:17Z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