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17"/>
  </p:notesMasterIdLst>
  <p:sldIdLst>
    <p:sldId id="413" r:id="rId3"/>
    <p:sldId id="504" r:id="rId4"/>
    <p:sldId id="537" r:id="rId5"/>
    <p:sldId id="541" r:id="rId6"/>
    <p:sldId id="544" r:id="rId7"/>
    <p:sldId id="542" r:id="rId8"/>
    <p:sldId id="545" r:id="rId9"/>
    <p:sldId id="543" r:id="rId10"/>
    <p:sldId id="546" r:id="rId11"/>
    <p:sldId id="547" r:id="rId12"/>
    <p:sldId id="548" r:id="rId13"/>
    <p:sldId id="549" r:id="rId14"/>
    <p:sldId id="550" r:id="rId15"/>
    <p:sldId id="284" r:id="rId16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BCD5"/>
    <a:srgbClr val="7EA297"/>
    <a:srgbClr val="70B09B"/>
    <a:srgbClr val="26D2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2" autoAdjust="0"/>
    <p:restoredTop sz="94660"/>
  </p:normalViewPr>
  <p:slideViewPr>
    <p:cSldViewPr>
      <p:cViewPr varScale="1">
        <p:scale>
          <a:sx n="139" d="100"/>
          <a:sy n="139" d="100"/>
        </p:scale>
        <p:origin x="568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AC903E-0B20-4990-A751-066104FC4E76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CE726F-7830-4022-9DAB-C72A275E26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848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446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6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83207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6" y="1005902"/>
            <a:ext cx="490093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1" y="1817115"/>
            <a:ext cx="403606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119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9052"/>
          </a:xfrm>
        </p:spPr>
        <p:txBody>
          <a:bodyPr lIns="0" tIns="0" rIns="0" bIns="0"/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681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59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112" y="720763"/>
            <a:ext cx="1824355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450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81520" y="1056311"/>
            <a:ext cx="2621914" cy="1034415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336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0"/>
            <a:ext cx="161107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1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1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914224"/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 defTabSz="914224"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155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2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5.png"/><Relationship Id="rId7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0.png"/><Relationship Id="rId11" Type="http://schemas.openxmlformats.org/officeDocument/2006/relationships/image" Target="../media/image40.png"/><Relationship Id="rId5" Type="http://schemas.openxmlformats.org/officeDocument/2006/relationships/image" Target="../media/image27.png"/><Relationship Id="rId10" Type="http://schemas.openxmlformats.org/officeDocument/2006/relationships/image" Target="../media/image39.png"/><Relationship Id="rId4" Type="http://schemas.openxmlformats.org/officeDocument/2006/relationships/image" Target="../media/image26.png"/><Relationship Id="rId9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46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8.png"/><Relationship Id="rId7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413" y="1537"/>
            <a:ext cx="5757267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96900" y="1288431"/>
            <a:ext cx="4876800" cy="629650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algn="ctr"/>
            <a:r>
              <a:rPr lang="ru-RU" sz="20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20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2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СИНУС, КОСИНУС ТАНГЕНС И КОТАНГЕНС УГЛОВ</a:t>
            </a:r>
            <a:r>
              <a:rPr lang="sv-SE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sv-SE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0°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</a:t>
            </a:r>
            <a:r>
              <a:rPr lang="sv-SE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180°</a:t>
            </a:r>
            <a:endParaRPr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7837" y="1213579"/>
            <a:ext cx="344001" cy="7898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26719" y="228106"/>
            <a:ext cx="1180483" cy="48577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26720" y="228106"/>
            <a:ext cx="1180484" cy="48577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463739" y="277499"/>
            <a:ext cx="1219201" cy="354575"/>
          </a:xfrm>
          <a:prstGeom prst="rect">
            <a:avLst/>
          </a:prstGeom>
        </p:spPr>
        <p:txBody>
          <a:bodyPr vert="horz" wrap="square" lIns="0" tIns="15866" rIns="0" bIns="0" rtlCol="0">
            <a:spAutoFit/>
          </a:bodyPr>
          <a:lstStyle/>
          <a:p>
            <a:pPr defTabSz="914114">
              <a:spcBef>
                <a:spcPts val="125"/>
              </a:spcBef>
            </a:pPr>
            <a:r>
              <a:rPr lang="en-US" sz="2200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ru-RU" sz="2200" b="1" spc="10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ru-RU" sz="2000" b="1" spc="10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0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839258" y="208424"/>
            <a:ext cx="3360388" cy="537980"/>
          </a:xfrm>
          <a:prstGeom prst="rect">
            <a:avLst/>
          </a:prstGeom>
        </p:spPr>
        <p:txBody>
          <a:bodyPr vert="horz" wrap="square" lIns="0" tIns="14617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2" algn="ctr" defTabSz="915274">
              <a:spcBef>
                <a:spcPts val="114"/>
              </a:spcBef>
              <a:defRPr/>
            </a:pPr>
            <a:r>
              <a:rPr lang="ru-RU" kern="0" spc="10" dirty="0">
                <a:solidFill>
                  <a:sysClr val="window" lastClr="FFFFFF"/>
                </a:solidFill>
              </a:rPr>
              <a:t>ГЕОМЕТРИЯ</a:t>
            </a:r>
            <a:endParaRPr lang="en-US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349838" y="240781"/>
            <a:ext cx="364211" cy="50238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274"/>
            <a:endParaRPr>
              <a:solidFill>
                <a:prstClr val="black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100" y="2122026"/>
            <a:ext cx="1295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7837" y="2275063"/>
            <a:ext cx="344001" cy="7898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412443"/>
      </p:ext>
    </p:extLst>
  </p:cSld>
  <p:clrMapOvr>
    <a:masterClrMapping/>
  </p:clrMapOvr>
  <p:transition spd="slow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/>
          <a:lstStyle/>
          <a:p>
            <a:pPr algn="ctr"/>
            <a:r>
              <a:rPr lang="ru-RU" sz="2000" dirty="0"/>
              <a:t>ЗАДАНИЕ </a:t>
            </a:r>
            <a:r>
              <a:rPr lang="en-US" sz="2000" dirty="0"/>
              <a:t>25</a:t>
            </a:r>
            <a:r>
              <a:rPr lang="ru-RU" sz="2000" dirty="0"/>
              <a:t>.</a:t>
            </a:r>
            <a:r>
              <a:rPr lang="en-US" sz="2000" dirty="0"/>
              <a:t>1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Текст 4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39700" y="631826"/>
                <a:ext cx="5410199" cy="449290"/>
              </a:xfrm>
            </p:spPr>
            <p:txBody>
              <a:bodyPr/>
              <a:lstStyle/>
              <a:p>
                <a:r>
                  <a:rPr lang="ru-RU" i="0" dirty="0"/>
                  <a:t>Пусть</a:t>
                </a:r>
                <a:r>
                  <a:rPr lang="en-US" i="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90</m:t>
                        </m:r>
                      </m:e>
                      <m:sup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</m:oMath>
                </a14:m>
                <a:r>
                  <a:rPr lang="ru-RU" i="0" dirty="0"/>
                  <a:t>. Определите знаки значений</a:t>
                </a:r>
                <a:r>
                  <a:rPr lang="el-GR" i="0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l-GR" i="0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l-GR" i="0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l-GR" i="0" dirty="0"/>
                  <a:t> </a:t>
                </a:r>
                <a:r>
                  <a:rPr lang="ru-RU" i="0" dirty="0"/>
                  <a:t>и</a:t>
                </a:r>
                <a:r>
                  <a:rPr lang="en-US" i="0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𝑐𝑡𝑔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i="0" dirty="0"/>
                  <a:t>.</a:t>
                </a:r>
                <a:endParaRPr lang="ru-RU" dirty="0"/>
              </a:p>
            </p:txBody>
          </p:sp>
        </mc:Choice>
        <mc:Fallback>
          <p:sp>
            <p:nvSpPr>
              <p:cNvPr id="5" name="Текст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39700" y="631826"/>
                <a:ext cx="5410199" cy="449290"/>
              </a:xfrm>
              <a:blipFill>
                <a:blip r:embed="rId2"/>
                <a:stretch>
                  <a:fillRect l="-2029" t="-12329" r="-564" b="-21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 стрелкой 6"/>
          <p:cNvCxnSpPr/>
          <p:nvPr/>
        </p:nvCxnSpPr>
        <p:spPr>
          <a:xfrm>
            <a:off x="749300" y="1774825"/>
            <a:ext cx="1436636" cy="13156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1435100" y="1089025"/>
            <a:ext cx="0" cy="1295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/>
          <p:cNvSpPr/>
          <p:nvPr/>
        </p:nvSpPr>
        <p:spPr>
          <a:xfrm>
            <a:off x="977900" y="1317625"/>
            <a:ext cx="990600" cy="914400"/>
          </a:xfrm>
          <a:prstGeom prst="ellips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/>
          <p:cNvCxnSpPr/>
          <p:nvPr/>
        </p:nvCxnSpPr>
        <p:spPr>
          <a:xfrm flipV="1">
            <a:off x="4025900" y="1089025"/>
            <a:ext cx="0" cy="1219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3340100" y="1774825"/>
            <a:ext cx="14478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вал 18"/>
          <p:cNvSpPr/>
          <p:nvPr/>
        </p:nvSpPr>
        <p:spPr>
          <a:xfrm>
            <a:off x="3568700" y="1317625"/>
            <a:ext cx="990600" cy="914400"/>
          </a:xfrm>
          <a:prstGeom prst="ellips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4178300" y="1089025"/>
                <a:ext cx="415819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8300" y="1089025"/>
                <a:ext cx="415819" cy="215444"/>
              </a:xfrm>
              <a:prstGeom prst="rect">
                <a:avLst/>
              </a:prstGeom>
              <a:blipFill>
                <a:blip r:embed="rId3"/>
                <a:stretch>
                  <a:fillRect l="-5797" r="-28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1739900" y="1165225"/>
                <a:ext cx="394980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9900" y="1165225"/>
                <a:ext cx="394980" cy="215444"/>
              </a:xfrm>
              <a:prstGeom prst="rect">
                <a:avLst/>
              </a:prstGeom>
              <a:blipFill>
                <a:blip r:embed="rId4"/>
                <a:stretch>
                  <a:fillRect l="-10769" r="-3077" b="-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1587500" y="1470025"/>
                <a:ext cx="98527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7500" y="1470025"/>
                <a:ext cx="98527" cy="215444"/>
              </a:xfrm>
              <a:prstGeom prst="rect">
                <a:avLst/>
              </a:prstGeom>
              <a:blipFill>
                <a:blip r:embed="rId5"/>
                <a:stretch>
                  <a:fillRect l="-52941" r="-88235" b="-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1130300" y="1851025"/>
                <a:ext cx="17472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300" y="1851025"/>
                <a:ext cx="174727" cy="215444"/>
              </a:xfrm>
              <a:prstGeom prst="rect">
                <a:avLst/>
              </a:prstGeom>
              <a:blipFill>
                <a:blip r:embed="rId6"/>
                <a:stretch>
                  <a:fillRect l="-6897" r="-34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1130300" y="1470025"/>
                <a:ext cx="17472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300" y="1470025"/>
                <a:ext cx="174727" cy="215444"/>
              </a:xfrm>
              <a:prstGeom prst="rect">
                <a:avLst/>
              </a:prstGeom>
              <a:blipFill>
                <a:blip r:embed="rId5"/>
                <a:stretch>
                  <a:fillRect l="-20690" r="-20690" b="-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1587500" y="1851025"/>
                <a:ext cx="17472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7500" y="1851025"/>
                <a:ext cx="174727" cy="215444"/>
              </a:xfrm>
              <a:prstGeom prst="rect">
                <a:avLst/>
              </a:prstGeom>
              <a:blipFill>
                <a:blip r:embed="rId6"/>
                <a:stretch>
                  <a:fillRect l="-6897" r="-34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4102100" y="1470025"/>
                <a:ext cx="17472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2100" y="1470025"/>
                <a:ext cx="174727" cy="215444"/>
              </a:xfrm>
              <a:prstGeom prst="rect">
                <a:avLst/>
              </a:prstGeom>
              <a:blipFill>
                <a:blip r:embed="rId7"/>
                <a:stretch>
                  <a:fillRect l="-24138" r="-17241" b="-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4102100" y="1851025"/>
                <a:ext cx="17472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2100" y="1851025"/>
                <a:ext cx="174727" cy="215444"/>
              </a:xfrm>
              <a:prstGeom prst="rect">
                <a:avLst/>
              </a:prstGeom>
              <a:blipFill>
                <a:blip r:embed="rId8"/>
                <a:stretch>
                  <a:fillRect l="-24138" r="-17241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3721100" y="1470025"/>
                <a:ext cx="17472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1100" y="1470025"/>
                <a:ext cx="174727" cy="215444"/>
              </a:xfrm>
              <a:prstGeom prst="rect">
                <a:avLst/>
              </a:prstGeom>
              <a:blipFill>
                <a:blip r:embed="rId6"/>
                <a:stretch>
                  <a:fillRect l="-6897" r="-34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3721100" y="1851025"/>
                <a:ext cx="17472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1100" y="1851025"/>
                <a:ext cx="174727" cy="215444"/>
              </a:xfrm>
              <a:prstGeom prst="rect">
                <a:avLst/>
              </a:prstGeom>
              <a:blipFill>
                <a:blip r:embed="rId6"/>
                <a:stretch>
                  <a:fillRect l="-6897" r="-34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4559300" y="1774825"/>
                <a:ext cx="141705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9300" y="1774825"/>
                <a:ext cx="141705" cy="215444"/>
              </a:xfrm>
              <a:prstGeom prst="rect">
                <a:avLst/>
              </a:prstGeom>
              <a:blipFill>
                <a:blip r:embed="rId9"/>
                <a:stretch>
                  <a:fillRect l="-21739" r="-86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1968500" y="1774825"/>
                <a:ext cx="141705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8500" y="1774825"/>
                <a:ext cx="141705" cy="215444"/>
              </a:xfrm>
              <a:prstGeom prst="rect">
                <a:avLst/>
              </a:prstGeom>
              <a:blipFill>
                <a:blip r:embed="rId10"/>
                <a:stretch>
                  <a:fillRect l="-21739" r="-86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3797300" y="1089025"/>
                <a:ext cx="144142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7300" y="1089025"/>
                <a:ext cx="144142" cy="215444"/>
              </a:xfrm>
              <a:prstGeom prst="rect">
                <a:avLst/>
              </a:prstGeom>
              <a:blipFill>
                <a:blip r:embed="rId11"/>
                <a:stretch>
                  <a:fillRect l="-33333" r="-20833" b="-228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1206500" y="1089025"/>
                <a:ext cx="144142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6500" y="1089025"/>
                <a:ext cx="144142" cy="215444"/>
              </a:xfrm>
              <a:prstGeom prst="rect">
                <a:avLst/>
              </a:prstGeom>
              <a:blipFill>
                <a:blip r:embed="rId11"/>
                <a:stretch>
                  <a:fillRect l="-33333" r="-20833" b="-228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0" name="Прямоугольник 69"/>
              <p:cNvSpPr/>
              <p:nvPr/>
            </p:nvSpPr>
            <p:spPr>
              <a:xfrm>
                <a:off x="139700" y="2384425"/>
                <a:ext cx="2667000" cy="5280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В интервале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90</m:t>
                        </m:r>
                      </m:e>
                      <m:sup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</m:oMath>
                </a14:m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&gt;0</m:t>
                    </m:r>
                  </m:oMath>
                </a14:m>
                <a:endParaRPr lang="ru-RU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0" name="Прямоугольник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2384425"/>
                <a:ext cx="2667000" cy="528030"/>
              </a:xfrm>
              <a:prstGeom prst="rect">
                <a:avLst/>
              </a:prstGeom>
              <a:blipFill>
                <a:blip r:embed="rId12"/>
                <a:stretch>
                  <a:fillRect l="-686" t="-11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1" name="Прямоугольник 70"/>
              <p:cNvSpPr/>
              <p:nvPr/>
            </p:nvSpPr>
            <p:spPr>
              <a:xfrm>
                <a:off x="2882900" y="2384425"/>
                <a:ext cx="2743200" cy="5280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90</m:t>
                        </m:r>
                      </m:e>
                      <m:sup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</m:oMath>
                </a14:m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1400" b="0" i="1" dirty="0" smtClean="0"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en-US" sz="1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1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&lt;0</m:t>
                      </m:r>
                    </m:oMath>
                  </m:oMathPara>
                </a14:m>
                <a:endParaRPr lang="ru-RU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1" name="Прямоугольник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2900" y="2384425"/>
                <a:ext cx="2743200" cy="52803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9261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2" grpId="0" animBg="1"/>
      <p:bldP spid="19" grpId="0" animBg="1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5" grpId="0"/>
      <p:bldP spid="56" grpId="0"/>
      <p:bldP spid="57" grpId="0"/>
      <p:bldP spid="70" grpId="0"/>
      <p:bldP spid="7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РЕШЕНИЕ ЗАДАНИЙ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39700" y="555626"/>
                <a:ext cx="5486400" cy="313419"/>
              </a:xfrm>
            </p:spPr>
            <p:txBody>
              <a:bodyPr/>
              <a:lstStyle/>
              <a:p>
                <a:r>
                  <a:rPr lang="ru-RU" i="0" dirty="0"/>
                  <a:t>Т.к.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𝑠𝑖𝑛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𝑐𝑜𝑠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:r>
                  <a:rPr lang="ru-RU" dirty="0"/>
                  <a:t>и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𝑐𝑡𝑔</m:t>
                    </m:r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𝑐𝑜𝑠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𝑠𝑖𝑛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den>
                    </m:f>
                  </m:oMath>
                </a14:m>
                <a:r>
                  <a:rPr lang="en-US" dirty="0"/>
                  <a:t>  </a:t>
                </a:r>
                <a:r>
                  <a:rPr lang="ru-RU" i="0" dirty="0"/>
                  <a:t>взаимосвязаны то</a:t>
                </a:r>
                <a:r>
                  <a:rPr lang="en-US" i="0" dirty="0"/>
                  <a:t> </a:t>
                </a:r>
                <a:endParaRPr lang="ru-RU" i="0" dirty="0"/>
              </a:p>
            </p:txBody>
          </p:sp>
        </mc:Choice>
        <mc:Fallback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39700" y="555626"/>
                <a:ext cx="5486400" cy="313419"/>
              </a:xfrm>
              <a:blipFill>
                <a:blip r:embed="rId2"/>
                <a:stretch>
                  <a:fillRect l="-2000" t="-1923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 стрелкой 10"/>
          <p:cNvCxnSpPr/>
          <p:nvPr/>
        </p:nvCxnSpPr>
        <p:spPr>
          <a:xfrm>
            <a:off x="825500" y="1851025"/>
            <a:ext cx="1447800" cy="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/>
          <p:cNvSpPr/>
          <p:nvPr/>
        </p:nvSpPr>
        <p:spPr>
          <a:xfrm>
            <a:off x="977900" y="1317625"/>
            <a:ext cx="1066800" cy="990600"/>
          </a:xfrm>
          <a:prstGeom prst="ellips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587500" y="1546225"/>
                <a:ext cx="17472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7500" y="1546225"/>
                <a:ext cx="174727" cy="215444"/>
              </a:xfrm>
              <a:prstGeom prst="rect">
                <a:avLst/>
              </a:prstGeom>
              <a:blipFill>
                <a:blip r:embed="rId3"/>
                <a:stretch>
                  <a:fillRect l="-20690" r="-2069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206500" y="1546225"/>
                <a:ext cx="17472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6500" y="1546225"/>
                <a:ext cx="174727" cy="215444"/>
              </a:xfrm>
              <a:prstGeom prst="rect">
                <a:avLst/>
              </a:prstGeom>
              <a:blipFill>
                <a:blip r:embed="rId4"/>
                <a:stretch>
                  <a:fillRect l="-6897" r="-34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206500" y="1927225"/>
                <a:ext cx="17472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6500" y="1927225"/>
                <a:ext cx="174727" cy="215444"/>
              </a:xfrm>
              <a:prstGeom prst="rect">
                <a:avLst/>
              </a:prstGeom>
              <a:blipFill>
                <a:blip r:embed="rId5"/>
                <a:stretch>
                  <a:fillRect l="-24138" r="-17241" b="-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587500" y="1927225"/>
                <a:ext cx="17472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7500" y="1927225"/>
                <a:ext cx="174727" cy="215444"/>
              </a:xfrm>
              <a:prstGeom prst="rect">
                <a:avLst/>
              </a:prstGeom>
              <a:blipFill>
                <a:blip r:embed="rId4"/>
                <a:stretch>
                  <a:fillRect l="-6897" r="-34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044700" y="1851025"/>
                <a:ext cx="141705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4700" y="1851025"/>
                <a:ext cx="141705" cy="215444"/>
              </a:xfrm>
              <a:prstGeom prst="rect">
                <a:avLst/>
              </a:prstGeom>
              <a:blipFill>
                <a:blip r:embed="rId6"/>
                <a:stretch>
                  <a:fillRect l="-16667" r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 стрелкой 23"/>
          <p:cNvCxnSpPr/>
          <p:nvPr/>
        </p:nvCxnSpPr>
        <p:spPr>
          <a:xfrm flipV="1">
            <a:off x="1511300" y="1089025"/>
            <a:ext cx="0" cy="1371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282700" y="1089025"/>
                <a:ext cx="144142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2700" y="1089025"/>
                <a:ext cx="144142" cy="215444"/>
              </a:xfrm>
              <a:prstGeom prst="rect">
                <a:avLst/>
              </a:prstGeom>
              <a:blipFill>
                <a:blip r:embed="rId7"/>
                <a:stretch>
                  <a:fillRect l="-29167" r="-25000" b="-228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Прямая со стрелкой 25"/>
          <p:cNvCxnSpPr/>
          <p:nvPr/>
        </p:nvCxnSpPr>
        <p:spPr>
          <a:xfrm>
            <a:off x="3111500" y="1851025"/>
            <a:ext cx="1447800" cy="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вал 26"/>
          <p:cNvSpPr/>
          <p:nvPr/>
        </p:nvSpPr>
        <p:spPr>
          <a:xfrm>
            <a:off x="3263900" y="1317625"/>
            <a:ext cx="1066800" cy="990600"/>
          </a:xfrm>
          <a:prstGeom prst="ellips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873500" y="1546225"/>
                <a:ext cx="17472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3500" y="1546225"/>
                <a:ext cx="174727" cy="215444"/>
              </a:xfrm>
              <a:prstGeom prst="rect">
                <a:avLst/>
              </a:prstGeom>
              <a:blipFill>
                <a:blip r:embed="rId3"/>
                <a:stretch>
                  <a:fillRect l="-20690" r="-2069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492500" y="1546225"/>
                <a:ext cx="17472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2500" y="1546225"/>
                <a:ext cx="174727" cy="215444"/>
              </a:xfrm>
              <a:prstGeom prst="rect">
                <a:avLst/>
              </a:prstGeom>
              <a:blipFill>
                <a:blip r:embed="rId4"/>
                <a:stretch>
                  <a:fillRect l="-6897" r="-34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492500" y="1927225"/>
                <a:ext cx="17472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2500" y="1927225"/>
                <a:ext cx="174727" cy="215444"/>
              </a:xfrm>
              <a:prstGeom prst="rect">
                <a:avLst/>
              </a:prstGeom>
              <a:blipFill>
                <a:blip r:embed="rId5"/>
                <a:stretch>
                  <a:fillRect l="-24138" r="-17241" b="-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873500" y="1927225"/>
                <a:ext cx="17472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3500" y="1927225"/>
                <a:ext cx="174727" cy="215444"/>
              </a:xfrm>
              <a:prstGeom prst="rect">
                <a:avLst/>
              </a:prstGeom>
              <a:blipFill>
                <a:blip r:embed="rId4"/>
                <a:stretch>
                  <a:fillRect l="-6897" r="-34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330700" y="1851025"/>
                <a:ext cx="141705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0700" y="1851025"/>
                <a:ext cx="141705" cy="215444"/>
              </a:xfrm>
              <a:prstGeom prst="rect">
                <a:avLst/>
              </a:prstGeom>
              <a:blipFill>
                <a:blip r:embed="rId6"/>
                <a:stretch>
                  <a:fillRect l="-16667" r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Прямая со стрелкой 32"/>
          <p:cNvCxnSpPr/>
          <p:nvPr/>
        </p:nvCxnSpPr>
        <p:spPr>
          <a:xfrm flipV="1">
            <a:off x="3797300" y="1089025"/>
            <a:ext cx="0" cy="1371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568700" y="1089025"/>
                <a:ext cx="144142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8700" y="1089025"/>
                <a:ext cx="144142" cy="215444"/>
              </a:xfrm>
              <a:prstGeom prst="rect">
                <a:avLst/>
              </a:prstGeom>
              <a:blipFill>
                <a:blip r:embed="rId7"/>
                <a:stretch>
                  <a:fillRect l="-29167" r="-25000" b="-228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8" name="TextBox 47"/>
              <p:cNvSpPr txBox="1"/>
              <p:nvPr/>
            </p:nvSpPr>
            <p:spPr>
              <a:xfrm>
                <a:off x="215900" y="2536825"/>
                <a:ext cx="1232966" cy="4356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1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90</m:t>
                        </m:r>
                      </m:e>
                      <m:sup>
                        <m:r>
                          <a:rPr lang="ru-RU" sz="1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  <m:r>
                      <a:rPr lang="ru-RU" sz="1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ru-RU" sz="1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ru-RU" sz="1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ru-RU" sz="1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ru-RU" sz="1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</m:oMath>
                </a14:m>
                <a:r>
                  <a:rPr lang="en-US" sz="1400" dirty="0"/>
                  <a:t> </a:t>
                </a:r>
                <a:endParaRPr lang="ru-RU" sz="14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𝑡𝑔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&lt;0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2536825"/>
                <a:ext cx="1232966" cy="435697"/>
              </a:xfrm>
              <a:prstGeom prst="rect">
                <a:avLst/>
              </a:prstGeom>
              <a:blipFill>
                <a:blip r:embed="rId8"/>
                <a:stretch>
                  <a:fillRect l="-5911" t="-1389" b="-13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9" name="TextBox 48"/>
              <p:cNvSpPr txBox="1"/>
              <p:nvPr/>
            </p:nvSpPr>
            <p:spPr>
              <a:xfrm>
                <a:off x="2959100" y="2536825"/>
                <a:ext cx="2667000" cy="4356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1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90</m:t>
                        </m:r>
                      </m:e>
                      <m:sup>
                        <m:r>
                          <a:rPr lang="ru-RU" sz="1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  <m:r>
                      <a:rPr lang="ru-RU" sz="1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ru-RU" sz="1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ru-RU" sz="1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ru-RU" sz="1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ru-RU" sz="1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</m:oMath>
                </a14:m>
                <a:r>
                  <a:rPr lang="en-US" sz="1400" dirty="0"/>
                  <a:t> </a:t>
                </a:r>
                <a:endParaRPr lang="ru-RU" sz="14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1400" b="0" i="0" smtClean="0">
                          <a:latin typeface="Cambria Math" panose="02040503050406030204" pitchFamily="18" charset="0"/>
                        </a:rPr>
                        <m:t>c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𝑡𝑔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&lt;0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9100" y="2536825"/>
                <a:ext cx="2667000" cy="435697"/>
              </a:xfrm>
              <a:prstGeom prst="rect">
                <a:avLst/>
              </a:prstGeom>
              <a:blipFill>
                <a:blip r:embed="rId9"/>
                <a:stretch>
                  <a:fillRect l="-2283" t="-1389" b="-13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663700" y="1089025"/>
                <a:ext cx="4572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latin typeface="Cambria Math" panose="02040503050406030204" pitchFamily="18" charset="0"/>
                        </a:rPr>
                        <m:t>𝑡𝑔</m:t>
                      </m:r>
                      <m:r>
                        <a:rPr lang="en-US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3700" y="1089025"/>
                <a:ext cx="457200" cy="307777"/>
              </a:xfrm>
              <a:prstGeom prst="rect">
                <a:avLst/>
              </a:prstGeom>
              <a:blipFill>
                <a:blip r:embed="rId10"/>
                <a:stretch>
                  <a:fillRect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949700" y="1089025"/>
                <a:ext cx="597279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400">
                        <a:latin typeface="Cambria Math" panose="02040503050406030204" pitchFamily="18" charset="0"/>
                      </a:rPr>
                      <m:t>c</m:t>
                    </m:r>
                    <m:r>
                      <a:rPr lang="en-US" sz="1400" i="1"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1400" dirty="0"/>
                  <a:t> </a:t>
                </a:r>
                <a:endParaRPr lang="ru-RU" sz="14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9700" y="1089025"/>
                <a:ext cx="597279" cy="307777"/>
              </a:xfrm>
              <a:prstGeom prst="rect">
                <a:avLst/>
              </a:prstGeom>
              <a:blipFill>
                <a:blip r:embed="rId11"/>
                <a:stretch>
                  <a:fillRect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7156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 animBg="1"/>
      <p:bldP spid="13" grpId="0"/>
      <p:bldP spid="14" grpId="0"/>
      <p:bldP spid="15" grpId="0"/>
      <p:bldP spid="16" grpId="0"/>
      <p:bldP spid="17" grpId="0"/>
      <p:bldP spid="25" grpId="0"/>
      <p:bldP spid="27" grpId="0" animBg="1"/>
      <p:bldP spid="28" grpId="0"/>
      <p:bldP spid="29" grpId="0"/>
      <p:bldP spid="30" grpId="0"/>
      <p:bldP spid="31" grpId="0"/>
      <p:bldP spid="32" grpId="0"/>
      <p:bldP spid="34" grpId="0"/>
      <p:bldP spid="48" grpId="0"/>
      <p:bldP spid="49" grpId="0"/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ЗАДАНИЕ </a:t>
            </a:r>
            <a:r>
              <a:rPr lang="en-US" sz="2400" dirty="0"/>
              <a:t>25</a:t>
            </a:r>
            <a:r>
              <a:rPr lang="ru-RU" sz="2400" dirty="0"/>
              <a:t>.</a:t>
            </a:r>
            <a:r>
              <a:rPr lang="en-US" sz="2400" dirty="0"/>
              <a:t>5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368300" y="555625"/>
                <a:ext cx="4572000" cy="944874"/>
              </a:xfrm>
            </p:spPr>
            <p:txBody>
              <a:bodyPr/>
              <a:lstStyle/>
              <a:p>
                <a:pPr algn="l"/>
                <a:r>
                  <a:rPr lang="en-US" b="1" i="0" dirty="0"/>
                  <a:t>                    </a:t>
                </a:r>
                <a:r>
                  <a:rPr lang="ru-RU" b="1" i="0" dirty="0"/>
                  <a:t>Упростите</a:t>
                </a:r>
                <a:r>
                  <a:rPr lang="en-US" b="1" i="0" dirty="0"/>
                  <a:t>:</a:t>
                </a:r>
              </a:p>
              <a:p>
                <a:pPr algn="l"/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b="1" i="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latin typeface="Cambria Math" panose="02040503050406030204" pitchFamily="18" charset="0"/>
                          </a:rPr>
                          <m:t>𝒄𝒐𝒔</m:t>
                        </m:r>
                      </m:e>
                      <m:sup>
                        <m:r>
                          <a:rPr lang="en-US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d>
                      <m:dPr>
                        <m:ctrlPr>
                          <a:rPr lang="en-US" b="1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 dirty="0" smtClean="0">
                                <a:latin typeface="Cambria Math" panose="02040503050406030204" pitchFamily="18" charset="0"/>
                              </a:rPr>
                              <m:t>𝟏𝟖𝟎</m:t>
                            </m:r>
                          </m:e>
                          <m:sup>
                            <m:r>
                              <a:rPr lang="en-US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  <m:r>
                          <a:rPr lang="en-US" b="1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e>
                    </m:d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latin typeface="Cambria Math" panose="02040503050406030204" pitchFamily="18" charset="0"/>
                          </a:rPr>
                          <m:t>𝒄𝒐𝒔</m:t>
                        </m:r>
                      </m:e>
                      <m:sup>
                        <m:r>
                          <a:rPr lang="en-US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d>
                      <m:dPr>
                        <m:ctrlPr>
                          <a:rPr lang="en-US" b="1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 dirty="0" smtClean="0">
                                <a:latin typeface="Cambria Math" panose="02040503050406030204" pitchFamily="18" charset="0"/>
                              </a:rPr>
                              <m:t>𝟗𝟎</m:t>
                            </m:r>
                          </m:e>
                          <m:sup>
                            <m:r>
                              <a:rPr lang="en-US" b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  <m:r>
                          <a:rPr lang="en-US" b="1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e>
                    </m:d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b="1" i="0" dirty="0"/>
                  <a:t> </a:t>
                </a:r>
              </a:p>
              <a:p>
                <a:pPr algn="l"/>
                <a:r>
                  <a:rPr lang="en-US" b="1" dirty="0"/>
                  <a:t>b</a:t>
                </a:r>
                <a14:m>
                  <m:oMath xmlns:m="http://schemas.openxmlformats.org/officeDocument/2006/math">
                    <m:r>
                      <a:rPr lang="en-US" b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b="1" i="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latin typeface="Cambria Math" panose="02040503050406030204" pitchFamily="18" charset="0"/>
                          </a:rPr>
                          <m:t>𝒔𝒊𝒏</m:t>
                        </m:r>
                      </m:e>
                      <m:sup>
                        <m:r>
                          <a:rPr lang="en-US" b="1" i="1" dirty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d>
                      <m:dPr>
                        <m:ctrlPr>
                          <a:rPr lang="en-US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 dirty="0">
                                <a:latin typeface="Cambria Math" panose="02040503050406030204" pitchFamily="18" charset="0"/>
                              </a:rPr>
                              <m:t>𝟏𝟖𝟎</m:t>
                            </m:r>
                          </m:e>
                          <m:sup>
                            <m:r>
                              <a:rPr lang="en-US" b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  <m:r>
                          <a:rPr lang="en-US" b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e>
                    </m:d>
                    <m:r>
                      <a:rPr lang="en-US" b="1" dirty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latin typeface="Cambria Math" panose="02040503050406030204" pitchFamily="18" charset="0"/>
                          </a:rPr>
                          <m:t>𝒔𝒊𝒏</m:t>
                        </m:r>
                      </m:e>
                      <m:sup>
                        <m:r>
                          <a:rPr lang="en-US" b="1" i="1" dirty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d>
                      <m:dPr>
                        <m:ctrlPr>
                          <a:rPr lang="en-US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b="1" i="1" dirty="0" smtClean="0">
                                <a:latin typeface="Cambria Math" panose="02040503050406030204" pitchFamily="18" charset="0"/>
                              </a:rPr>
                              <m:t>𝟗𝟎</m:t>
                            </m:r>
                          </m:e>
                          <m:sup>
                            <m:r>
                              <a:rPr lang="en-US" b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  <m:r>
                          <a:rPr lang="en-US" b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e>
                    </m:d>
                    <m:r>
                      <a:rPr lang="en-US" b="1" dirty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b="1" i="0" dirty="0"/>
                  <a:t> </a:t>
                </a:r>
                <a:endParaRPr lang="el-GR" b="1" i="0" dirty="0"/>
              </a:p>
              <a:p>
                <a:pPr algn="l"/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𝒅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l-GR" b="1" dirty="0"/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𝒕𝒈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𝒕𝒈</m:t>
                    </m:r>
                    <m:d>
                      <m:dPr>
                        <m:ctrlP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𝟗𝟎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e>
                    </m:d>
                    <m:r>
                      <a:rPr lang="en-US" b="1" i="1" smtClean="0">
                        <a:latin typeface="Cambria Math" panose="02040503050406030204" pitchFamily="18" charset="0"/>
                      </a:rPr>
                      <m:t> ;</m:t>
                    </m:r>
                  </m:oMath>
                </a14:m>
                <a:r>
                  <a:rPr lang="en-US" b="1" i="0" dirty="0"/>
                  <a:t> 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𝒆</m:t>
                    </m:r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) </m:t>
                    </m:r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𝒄𝒕𝒈</m:t>
                    </m:r>
                    <m:r>
                      <a:rPr lang="en-US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𝒄𝒕𝒈</m:t>
                    </m:r>
                    <m:d>
                      <m:dPr>
                        <m:ctrlPr>
                          <a:rPr lang="en-US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𝟗𝟎</m:t>
                            </m:r>
                          </m:e>
                          <m:sup>
                            <m:r>
                              <a:rPr lang="en-US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  <m:r>
                          <a:rPr lang="en-US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e>
                    </m:d>
                  </m:oMath>
                </a14:m>
                <a:r>
                  <a:rPr lang="en-US" b="1" i="0" dirty="0"/>
                  <a:t>.</a:t>
                </a:r>
                <a:endParaRPr lang="el-GR" b="1" i="0" dirty="0"/>
              </a:p>
            </p:txBody>
          </p:sp>
        </mc:Choice>
        <mc:Fallback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68300" y="555625"/>
                <a:ext cx="4572000" cy="944874"/>
              </a:xfrm>
              <a:blipFill>
                <a:blip r:embed="rId2"/>
                <a:stretch>
                  <a:fillRect l="-2400" t="-5806" b="-90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68300" y="1470025"/>
                <a:ext cx="5257800" cy="6878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1400" b="0" dirty="0"/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)</m:t>
                    </m:r>
                    <m:sSup>
                      <m:sSupPr>
                        <m:ctrlPr>
                          <a:rPr lang="en-US" sz="14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400" i="1" dirty="0">
                            <a:latin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US" sz="140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sz="14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4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400" i="1" dirty="0">
                                <a:latin typeface="Cambria Math" panose="02040503050406030204" pitchFamily="18" charset="0"/>
                              </a:rPr>
                              <m:t>180</m:t>
                            </m:r>
                          </m:e>
                          <m:sup>
                            <m:r>
                              <a:rPr lang="en-US" sz="1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  <m:r>
                          <a:rPr lang="en-US" sz="1400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sz="1400" i="1" dirty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14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i="1" dirty="0">
                            <a:latin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US" sz="140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sz="14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4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400" i="1" dirty="0">
                                <a:latin typeface="Cambria Math" panose="02040503050406030204" pitchFamily="18" charset="0"/>
                              </a:rPr>
                              <m:t>90</m:t>
                            </m:r>
                          </m:e>
                          <m:sup>
                            <m:r>
                              <a:rPr lang="en-US" sz="1400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  <m:r>
                          <a:rPr lang="en-US" sz="1400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d>
                    <m:sSup>
                      <m:sSupPr>
                        <m:ctrlPr>
                          <a:rPr lang="en-US" sz="1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ctrlPr>
                              <a:rPr lang="en-US" sz="1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1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𝑐𝑜𝑠</m:t>
                            </m:r>
                            <m:r>
                              <a:rPr lang="en-US" sz="1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e>
                        </m:d>
                      </m:e>
                      <m:sup>
                        <m:r>
                          <a:rPr lang="en-US" sz="1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1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𝑠𝑖𝑛</m:t>
                            </m:r>
                            <m:r>
                              <a:rPr lang="en-US" sz="1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e>
                        </m:d>
                      </m:e>
                      <m:sup>
                        <m:r>
                          <a:rPr lang="en-US" sz="1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14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1400" b="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1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US" sz="1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1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1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𝑠𝑖𝑛</m:t>
                        </m:r>
                      </m:e>
                      <m:sup>
                        <m:r>
                          <a:rPr lang="en-US" sz="1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1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1400" dirty="0"/>
                  <a:t> </a:t>
                </a:r>
                <a:endParaRPr lang="ru-RU" sz="1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300" y="1470025"/>
                <a:ext cx="5257800" cy="68788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92100" y="2155825"/>
                <a:ext cx="4572000" cy="3434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b</a:t>
                </a:r>
                <a14:m>
                  <m:oMath xmlns:m="http://schemas.openxmlformats.org/officeDocument/2006/math">
                    <m:r>
                      <a:rPr lang="en-US" sz="14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i="1" dirty="0">
                            <a:latin typeface="Cambria Math" panose="02040503050406030204" pitchFamily="18" charset="0"/>
                          </a:rPr>
                          <m:t>𝑠𝑖𝑛</m:t>
                        </m:r>
                      </m:e>
                      <m:sup>
                        <m:r>
                          <a:rPr lang="en-US" sz="1400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sz="14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4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400" dirty="0">
                                <a:latin typeface="Cambria Math" panose="02040503050406030204" pitchFamily="18" charset="0"/>
                              </a:rPr>
                              <m:t>180</m:t>
                            </m:r>
                          </m:e>
                          <m:sup>
                            <m:r>
                              <a:rPr lang="en-US" sz="1400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  <m:r>
                          <a:rPr lang="en-US" sz="1400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4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sz="1400" dirty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14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i="1" dirty="0">
                            <a:latin typeface="Cambria Math" panose="02040503050406030204" pitchFamily="18" charset="0"/>
                          </a:rPr>
                          <m:t>𝑠𝑖𝑛</m:t>
                        </m:r>
                      </m:e>
                      <m:sup>
                        <m:r>
                          <a:rPr lang="en-US" sz="1400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sz="14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4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1400" i="1" dirty="0">
                                <a:latin typeface="Cambria Math" panose="02040503050406030204" pitchFamily="18" charset="0"/>
                              </a:rPr>
                              <m:t>90</m:t>
                            </m:r>
                          </m:e>
                          <m:sup>
                            <m:r>
                              <a:rPr lang="en-US" sz="1400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  <m:r>
                          <a:rPr lang="en-US" sz="1400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4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sz="14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1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𝑠𝑖𝑛</m:t>
                        </m:r>
                      </m:e>
                      <m:sup>
                        <m:r>
                          <a:rPr lang="en-US" sz="1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1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1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US" sz="1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1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l-GR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00" y="2155825"/>
                <a:ext cx="4572000" cy="343427"/>
              </a:xfrm>
              <a:prstGeom prst="rect">
                <a:avLst/>
              </a:prstGeom>
              <a:blipFill>
                <a:blip r:embed="rId4"/>
                <a:stretch>
                  <a:fillRect b="-10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92100" y="2460625"/>
                <a:ext cx="3192092" cy="3354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1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l-GR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𝑡𝑔</m:t>
                    </m:r>
                    <m:d>
                      <m:dPr>
                        <m:ctrlP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90</m:t>
                            </m:r>
                          </m:e>
                          <m:sup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sz="1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1400" i="1"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𝑐𝑡𝑔</m:t>
                    </m:r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</m:oMath>
                </a14:m>
                <a:endParaRPr lang="ru-RU" sz="14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00" y="2460625"/>
                <a:ext cx="3192092" cy="335476"/>
              </a:xfrm>
              <a:prstGeom prst="rect">
                <a:avLst/>
              </a:prstGeom>
              <a:blipFill>
                <a:blip r:embed="rId5"/>
                <a:stretch>
                  <a:fillRect b="-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92100" y="2765425"/>
                <a:ext cx="3323409" cy="3354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dirty="0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1400" i="1" dirty="0" smtClean="0"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en-US" sz="1400" i="1" dirty="0" smtClean="0">
                          <a:latin typeface="Cambria Math" panose="02040503050406030204" pitchFamily="18" charset="0"/>
                        </a:rPr>
                        <m:t>𝑐𝑡𝑔</m:t>
                      </m:r>
                      <m:r>
                        <a:rPr lang="en-US" sz="1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1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1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𝑐𝑡𝑔</m:t>
                      </m:r>
                      <m:d>
                        <m:dPr>
                          <m:ctrlPr>
                            <a:rPr lang="en-US" sz="1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1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90</m:t>
                              </m:r>
                            </m:e>
                            <m:sup>
                              <m:r>
                                <a:rPr lang="en-US" sz="1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sup>
                          </m:sSup>
                          <m:r>
                            <a:rPr lang="en-US" sz="1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en-US" sz="1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4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𝑐𝑡𝑔</m:t>
                      </m:r>
                      <m:r>
                        <a:rPr lang="en-US" sz="14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14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14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𝑡𝑔</m:t>
                      </m:r>
                      <m:r>
                        <a:rPr lang="en-US" sz="14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14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00" y="2765425"/>
                <a:ext cx="3323409" cy="335476"/>
              </a:xfrm>
              <a:prstGeom prst="rect">
                <a:avLst/>
              </a:prstGeom>
              <a:blipFill>
                <a:blip r:embed="rId6"/>
                <a:stretch>
                  <a:fillRect b="-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3073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/>
          <a:lstStyle/>
          <a:p>
            <a:pPr algn="ctr"/>
            <a:r>
              <a:rPr lang="ru-RU" sz="2000" dirty="0"/>
              <a:t>ЗАДАНИЕ </a:t>
            </a:r>
            <a:r>
              <a:rPr lang="en-US" sz="2000" dirty="0"/>
              <a:t>25</a:t>
            </a:r>
            <a:r>
              <a:rPr lang="ru-RU" sz="2000" dirty="0"/>
              <a:t>.</a:t>
            </a:r>
            <a:r>
              <a:rPr lang="en-US" sz="2000" dirty="0"/>
              <a:t>6</a:t>
            </a:r>
            <a:r>
              <a:rPr lang="ru-RU" sz="2000" dirty="0"/>
              <a:t> 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139700" y="631825"/>
                <a:ext cx="5334000" cy="5280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В треугольнике </a:t>
                </a:r>
                <a14:m>
                  <m:oMath xmlns:m="http://schemas.openxmlformats.org/officeDocument/2006/math">
                    <m:r>
                      <a:rPr lang="en-US" sz="1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  <m:r>
                      <a:rPr lang="ru-RU" sz="1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1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150</m:t>
                        </m:r>
                      </m:e>
                      <m:sup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sup>
                    </m:sSup>
                  </m:oMath>
                </a14:m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</m:t>
                    </m:r>
                  </m:oMath>
                </a14:m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высоту, опущенную из вершины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endParaRPr lang="ru-RU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631825"/>
                <a:ext cx="5334000" cy="528030"/>
              </a:xfrm>
              <a:prstGeom prst="rect">
                <a:avLst/>
              </a:prstGeom>
              <a:blipFill>
                <a:blip r:embed="rId2"/>
                <a:stretch>
                  <a:fillRect l="-343" t="-1163" b="-116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Равнобедренный треугольник 6"/>
          <p:cNvSpPr/>
          <p:nvPr/>
        </p:nvSpPr>
        <p:spPr>
          <a:xfrm>
            <a:off x="292100" y="1241425"/>
            <a:ext cx="2495550" cy="1066800"/>
          </a:xfrm>
          <a:custGeom>
            <a:avLst/>
            <a:gdLst>
              <a:gd name="connsiteX0" fmla="*/ 0 w 1752600"/>
              <a:gd name="connsiteY0" fmla="*/ 1066800 h 1066800"/>
              <a:gd name="connsiteX1" fmla="*/ 876300 w 1752600"/>
              <a:gd name="connsiteY1" fmla="*/ 0 h 1066800"/>
              <a:gd name="connsiteX2" fmla="*/ 1752600 w 1752600"/>
              <a:gd name="connsiteY2" fmla="*/ 1066800 h 1066800"/>
              <a:gd name="connsiteX3" fmla="*/ 0 w 1752600"/>
              <a:gd name="connsiteY3" fmla="*/ 1066800 h 1066800"/>
              <a:gd name="connsiteX0" fmla="*/ 0 w 2495550"/>
              <a:gd name="connsiteY0" fmla="*/ 1066800 h 1066800"/>
              <a:gd name="connsiteX1" fmla="*/ 876300 w 2495550"/>
              <a:gd name="connsiteY1" fmla="*/ 0 h 1066800"/>
              <a:gd name="connsiteX2" fmla="*/ 2495550 w 2495550"/>
              <a:gd name="connsiteY2" fmla="*/ 1054100 h 1066800"/>
              <a:gd name="connsiteX3" fmla="*/ 0 w 2495550"/>
              <a:gd name="connsiteY3" fmla="*/ 1066800 h 1066800"/>
              <a:gd name="connsiteX0" fmla="*/ 0 w 2495550"/>
              <a:gd name="connsiteY0" fmla="*/ 1066800 h 1066800"/>
              <a:gd name="connsiteX1" fmla="*/ 920750 w 2495550"/>
              <a:gd name="connsiteY1" fmla="*/ 0 h 1066800"/>
              <a:gd name="connsiteX2" fmla="*/ 2495550 w 2495550"/>
              <a:gd name="connsiteY2" fmla="*/ 1054100 h 1066800"/>
              <a:gd name="connsiteX3" fmla="*/ 0 w 2495550"/>
              <a:gd name="connsiteY3" fmla="*/ 1066800 h 106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95550" h="1066800">
                <a:moveTo>
                  <a:pt x="0" y="1066800"/>
                </a:moveTo>
                <a:lnTo>
                  <a:pt x="920750" y="0"/>
                </a:lnTo>
                <a:lnTo>
                  <a:pt x="2495550" y="1054100"/>
                </a:lnTo>
                <a:lnTo>
                  <a:pt x="0" y="1066800"/>
                </a:lnTo>
                <a:close/>
              </a:path>
            </a:pathLst>
          </a:cu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>
            <a:stCxn id="7" idx="1"/>
          </p:cNvCxnSpPr>
          <p:nvPr/>
        </p:nvCxnSpPr>
        <p:spPr>
          <a:xfrm flipH="1">
            <a:off x="1206500" y="1241425"/>
            <a:ext cx="6350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054100" y="2232025"/>
            <a:ext cx="304800" cy="76200"/>
          </a:xfrm>
          <a:prstGeom prst="rect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олилиния 19"/>
          <p:cNvSpPr/>
          <p:nvPr/>
        </p:nvSpPr>
        <p:spPr>
          <a:xfrm>
            <a:off x="2514600" y="2155825"/>
            <a:ext cx="63500" cy="142875"/>
          </a:xfrm>
          <a:custGeom>
            <a:avLst/>
            <a:gdLst>
              <a:gd name="connsiteX0" fmla="*/ 6350 w 63534"/>
              <a:gd name="connsiteY0" fmla="*/ 127000 h 127000"/>
              <a:gd name="connsiteX1" fmla="*/ 0 w 63534"/>
              <a:gd name="connsiteY1" fmla="*/ 95250 h 127000"/>
              <a:gd name="connsiteX2" fmla="*/ 19050 w 63534"/>
              <a:gd name="connsiteY2" fmla="*/ 25400 h 127000"/>
              <a:gd name="connsiteX3" fmla="*/ 38100 w 63534"/>
              <a:gd name="connsiteY3" fmla="*/ 12700 h 127000"/>
              <a:gd name="connsiteX4" fmla="*/ 63500 w 63534"/>
              <a:gd name="connsiteY4" fmla="*/ 0 h 12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534" h="127000">
                <a:moveTo>
                  <a:pt x="6350" y="127000"/>
                </a:moveTo>
                <a:cubicBezTo>
                  <a:pt x="4233" y="116417"/>
                  <a:pt x="0" y="106043"/>
                  <a:pt x="0" y="95250"/>
                </a:cubicBezTo>
                <a:cubicBezTo>
                  <a:pt x="0" y="75187"/>
                  <a:pt x="4519" y="42837"/>
                  <a:pt x="19050" y="25400"/>
                </a:cubicBezTo>
                <a:cubicBezTo>
                  <a:pt x="23936" y="19537"/>
                  <a:pt x="31085" y="15706"/>
                  <a:pt x="38100" y="12700"/>
                </a:cubicBezTo>
                <a:cubicBezTo>
                  <a:pt x="65553" y="934"/>
                  <a:pt x="63500" y="16266"/>
                  <a:pt x="63500" y="0"/>
                </a:cubicBezTo>
              </a:path>
            </a:pathLst>
          </a:custGeom>
          <a:noFill/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806700" y="2155825"/>
                <a:ext cx="155620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6700" y="2155825"/>
                <a:ext cx="155620" cy="215444"/>
              </a:xfrm>
              <a:prstGeom prst="rect">
                <a:avLst/>
              </a:prstGeom>
              <a:blipFill>
                <a:blip r:embed="rId3"/>
                <a:stretch>
                  <a:fillRect l="-26923" r="-19231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39700" y="2155825"/>
                <a:ext cx="16350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2155825"/>
                <a:ext cx="163506" cy="215444"/>
              </a:xfrm>
              <a:prstGeom prst="rect">
                <a:avLst/>
              </a:prstGeom>
              <a:blipFill>
                <a:blip r:embed="rId4"/>
                <a:stretch>
                  <a:fillRect l="-25926" r="-18519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054100" y="1089025"/>
                <a:ext cx="15536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4100" y="1089025"/>
                <a:ext cx="155364" cy="215444"/>
              </a:xfrm>
              <a:prstGeom prst="rect">
                <a:avLst/>
              </a:prstGeom>
              <a:blipFill>
                <a:blip r:embed="rId5"/>
                <a:stretch>
                  <a:fillRect l="-28000" r="-20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206500" y="1774825"/>
                <a:ext cx="402418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6500" y="1774825"/>
                <a:ext cx="402418" cy="215444"/>
              </a:xfrm>
              <a:prstGeom prst="rect">
                <a:avLst/>
              </a:prstGeom>
              <a:blipFill>
                <a:blip r:embed="rId6"/>
                <a:stretch>
                  <a:fillRect l="-10606" r="-9091" b="-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130300" y="2308225"/>
                <a:ext cx="17036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300" y="2308225"/>
                <a:ext cx="170367" cy="215444"/>
              </a:xfrm>
              <a:prstGeom prst="rect">
                <a:avLst/>
              </a:prstGeom>
              <a:blipFill>
                <a:blip r:embed="rId7"/>
                <a:stretch>
                  <a:fillRect l="-25000" r="-17857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882900" y="1241425"/>
                <a:ext cx="872418" cy="40472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𝑠𝑖𝑛𝐴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𝐷𝐶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𝐴𝐶</m:t>
                          </m:r>
                        </m:den>
                      </m:f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2900" y="1241425"/>
                <a:ext cx="872418" cy="404726"/>
              </a:xfrm>
              <a:prstGeom prst="rect">
                <a:avLst/>
              </a:prstGeom>
              <a:blipFill>
                <a:blip r:embed="rId8"/>
                <a:stretch>
                  <a:fillRect l="-4895" t="-1515" r="-2797" b="-1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254500" y="1241425"/>
                <a:ext cx="977383" cy="4082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𝑠𝑖𝑛</m:t>
                      </m:r>
                      <m:sSup>
                        <m:sSup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150</m:t>
                          </m:r>
                        </m:e>
                        <m:sup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°</m:t>
                          </m:r>
                        </m:sup>
                      </m:sSup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4500" y="1241425"/>
                <a:ext cx="977383" cy="408253"/>
              </a:xfrm>
              <a:prstGeom prst="rect">
                <a:avLst/>
              </a:prstGeom>
              <a:blipFill>
                <a:blip r:embed="rId9"/>
                <a:stretch>
                  <a:fillRect l="-4375" t="-1493" r="-3750" b="-134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340100" y="1698625"/>
                <a:ext cx="1609030" cy="4082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𝑠𝑖𝑛</m:t>
                      </m:r>
                      <m:d>
                        <m:d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180</m:t>
                              </m:r>
                            </m:e>
                            <m:sup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sup>
                          </m:sSup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30</m:t>
                              </m:r>
                            </m:e>
                            <m:sup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sup>
                          </m:sSup>
                        </m:e>
                      </m:d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0100" y="1698625"/>
                <a:ext cx="1609030" cy="408253"/>
              </a:xfrm>
              <a:prstGeom prst="rect">
                <a:avLst/>
              </a:prstGeom>
              <a:blipFill>
                <a:blip r:embed="rId10"/>
                <a:stretch>
                  <a:fillRect l="-2652" t="-1493" r="-1894" b="-134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Стрелка вправо 29"/>
          <p:cNvSpPr/>
          <p:nvPr/>
        </p:nvSpPr>
        <p:spPr>
          <a:xfrm>
            <a:off x="3873500" y="1393825"/>
            <a:ext cx="228600" cy="152400"/>
          </a:xfrm>
          <a:prstGeom prst="rightArrow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111500" y="2232025"/>
                <a:ext cx="877997" cy="4082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𝑠𝑖𝑛</m:t>
                      </m:r>
                      <m:sSup>
                        <m:sSup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30</m:t>
                          </m:r>
                        </m:e>
                        <m:sup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°</m:t>
                          </m:r>
                        </m:sup>
                      </m:sSup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1500" y="2232025"/>
                <a:ext cx="877997" cy="408253"/>
              </a:xfrm>
              <a:prstGeom prst="rect">
                <a:avLst/>
              </a:prstGeom>
              <a:blipFill>
                <a:blip r:embed="rId11"/>
                <a:stretch>
                  <a:fillRect l="-4167" r="-4167" b="-134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406900" y="2232025"/>
                <a:ext cx="476348" cy="4082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6900" y="2232025"/>
                <a:ext cx="476348" cy="408253"/>
              </a:xfrm>
              <a:prstGeom prst="rect">
                <a:avLst/>
              </a:prstGeom>
              <a:blipFill>
                <a:blip r:embed="rId12"/>
                <a:stretch>
                  <a:fillRect l="-7692" r="-7692" b="-134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Стрелка вправо 32"/>
          <p:cNvSpPr/>
          <p:nvPr/>
        </p:nvSpPr>
        <p:spPr>
          <a:xfrm>
            <a:off x="4102100" y="2384425"/>
            <a:ext cx="228600" cy="152400"/>
          </a:xfrm>
          <a:prstGeom prst="rightArrow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/>
              <p:cNvSpPr txBox="1"/>
              <p:nvPr/>
            </p:nvSpPr>
            <p:spPr>
              <a:xfrm>
                <a:off x="3340100" y="2841625"/>
                <a:ext cx="1253292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400" b="0" i="1" smtClean="0">
                          <a:latin typeface="Cambria Math" panose="02040503050406030204" pitchFamily="18" charset="0"/>
                        </a:rPr>
                        <m:t>Ответ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:  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=3,5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0100" y="2841625"/>
                <a:ext cx="1253292" cy="215444"/>
              </a:xfrm>
              <a:prstGeom prst="rect">
                <a:avLst/>
              </a:prstGeom>
              <a:blipFill>
                <a:blip r:embed="rId13"/>
                <a:stretch>
                  <a:fillRect l="-2913" r="-2427" b="-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7708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3" grpId="0" animBg="1"/>
      <p:bldP spid="20" grpId="0" animBg="1"/>
      <p:bldP spid="21" grpId="0"/>
      <p:bldP spid="22" grpId="0"/>
      <p:bldP spid="23" grpId="0"/>
      <p:bldP spid="24" grpId="0"/>
      <p:bldP spid="25" grpId="0"/>
      <p:bldP spid="26" grpId="0"/>
      <p:bldP spid="28" grpId="0"/>
      <p:bldP spid="29" grpId="0"/>
      <p:bldP spid="30" grpId="0" animBg="1"/>
      <p:bldP spid="31" grpId="0"/>
      <p:bldP spid="32" grpId="0"/>
      <p:bldP spid="33" grpId="0" animBg="1"/>
      <p:bldP spid="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88900" y="102424"/>
            <a:ext cx="5854700" cy="315471"/>
          </a:xfrm>
        </p:spPr>
        <p:txBody>
          <a:bodyPr/>
          <a:lstStyle/>
          <a:p>
            <a:r>
              <a:rPr lang="en-US" dirty="0"/>
              <a:t>       </a:t>
            </a:r>
            <a:r>
              <a:rPr lang="ru-RU" sz="1600" dirty="0"/>
              <a:t>ЗАДАНИЕ ДЛЯ САМОСТОЯТЕЛЬНОГО РЕШЕНИЯ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1846659"/>
          </a:xfrm>
        </p:spPr>
        <p:txBody>
          <a:bodyPr/>
          <a:lstStyle/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5899" y="860425"/>
            <a:ext cx="53616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kern="0" dirty="0">
                <a:solidFill>
                  <a:schemeClr val="tx2"/>
                </a:solidFill>
                <a:latin typeface="Arial"/>
                <a:cs typeface="Arial"/>
              </a:rPr>
              <a:t>Стр.</a:t>
            </a:r>
            <a:r>
              <a:rPr lang="en-US" sz="2000" b="1" kern="0" dirty="0">
                <a:solidFill>
                  <a:schemeClr val="tx2"/>
                </a:solidFill>
                <a:latin typeface="Arial"/>
                <a:cs typeface="Arial"/>
              </a:rPr>
              <a:t> 77</a:t>
            </a:r>
            <a:r>
              <a:rPr lang="ru-RU" sz="2000" b="1" kern="0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</a:p>
          <a:p>
            <a:pPr lvl="0" algn="ctr"/>
            <a:r>
              <a:rPr lang="ru-RU" sz="2000" b="1" kern="0" dirty="0">
                <a:solidFill>
                  <a:schemeClr val="tx2"/>
                </a:solidFill>
                <a:latin typeface="Arial"/>
                <a:cs typeface="Arial"/>
              </a:rPr>
              <a:t>№ </a:t>
            </a:r>
            <a:r>
              <a:rPr lang="en-US" sz="2000" b="1" kern="0" dirty="0">
                <a:solidFill>
                  <a:schemeClr val="tx2"/>
                </a:solidFill>
                <a:latin typeface="Arial"/>
                <a:cs typeface="Arial"/>
              </a:rPr>
              <a:t>25.7</a:t>
            </a:r>
            <a:r>
              <a:rPr lang="ru-RU" sz="2000" b="1" kern="0" dirty="0">
                <a:solidFill>
                  <a:schemeClr val="tx2"/>
                </a:solidFill>
                <a:latin typeface="Arial"/>
                <a:cs typeface="Arial"/>
              </a:rPr>
              <a:t>, </a:t>
            </a:r>
            <a:r>
              <a:rPr lang="en-US" sz="2000" b="1" kern="0" dirty="0">
                <a:solidFill>
                  <a:schemeClr val="tx2"/>
                </a:solidFill>
                <a:latin typeface="Arial"/>
                <a:cs typeface="Arial"/>
              </a:rPr>
              <a:t>25.8</a:t>
            </a:r>
            <a:r>
              <a:rPr lang="ru-RU" sz="2000" b="1" kern="0" dirty="0">
                <a:solidFill>
                  <a:schemeClr val="tx2"/>
                </a:solidFill>
                <a:latin typeface="Arial"/>
                <a:cs typeface="Arial"/>
              </a:rPr>
              <a:t>, </a:t>
            </a:r>
            <a:r>
              <a:rPr lang="en-US" sz="2000" b="1" kern="0" dirty="0">
                <a:solidFill>
                  <a:schemeClr val="tx2"/>
                </a:solidFill>
                <a:latin typeface="Arial"/>
                <a:cs typeface="Arial"/>
              </a:rPr>
              <a:t>25.9.</a:t>
            </a:r>
            <a:endParaRPr lang="ru-RU" sz="3200" b="1" kern="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pic>
        <p:nvPicPr>
          <p:cNvPr id="1028" name="Picture 4" descr="Пишите, Поэты! Пишите! (Алевтина Кочеткова) / Проза.р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300" y="1877732"/>
            <a:ext cx="1370337" cy="117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5577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369332"/>
          </a:xfrm>
        </p:spPr>
        <p:txBody>
          <a:bodyPr/>
          <a:lstStyle/>
          <a:p>
            <a:pPr marL="18405" algn="ctr" defTabSz="914114">
              <a:spcBef>
                <a:spcPts val="110"/>
              </a:spcBef>
            </a:pPr>
            <a:r>
              <a:rPr lang="sv-SE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СИНУС, КОСИНУС ТАНГЕНС И КОТАНГЕНС УГЛОВ</a:t>
            </a:r>
            <a:endParaRPr lang="en-US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654300" y="784225"/>
                <a:ext cx="2971799" cy="1953420"/>
              </a:xfrm>
            </p:spPr>
            <p:txBody>
              <a:bodyPr/>
              <a:lstStyle/>
              <a:p>
                <a:pPr algn="l"/>
                <a:r>
                  <a:rPr lang="ru-RU" i="0" dirty="0"/>
                  <a:t>Пусть в прямоугольном треугольнике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=90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ru-RU" i="0" dirty="0"/>
                  <a:t> Известно, что синус, косинус, тангенс и котангенс острого угла А определялись как на рисунке. Теперь определим синус, косинус, тангенс и котангенс угла от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</m:oMath>
                </a14:m>
                <a:r>
                  <a:rPr lang="ru-RU" i="0" dirty="0"/>
                  <a:t>до</a:t>
                </a:r>
                <a:r>
                  <a:rPr lang="en-US" i="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</m:oMath>
                </a14:m>
                <a:endParaRPr lang="uz-Latn-UZ" i="0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4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654300" y="784225"/>
                <a:ext cx="2971799" cy="1953420"/>
              </a:xfrm>
              <a:blipFill>
                <a:blip r:embed="rId2"/>
                <a:stretch>
                  <a:fillRect l="-3689" t="-3125" r="-22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900" y="631825"/>
            <a:ext cx="2342905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072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74625"/>
            <a:ext cx="5562600" cy="246221"/>
          </a:xfrm>
        </p:spPr>
        <p:txBody>
          <a:bodyPr/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СИНУС, КОСИНУС ТАНГЕНС И КОТАНГЕНС УГЛОВ</a:t>
            </a:r>
            <a:endParaRPr lang="ru-RU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349500" y="708025"/>
                <a:ext cx="3056394" cy="2159245"/>
              </a:xfrm>
            </p:spPr>
            <p:txBody>
              <a:bodyPr/>
              <a:lstStyle/>
              <a:p>
                <a:pPr algn="just"/>
                <a:r>
                  <a:rPr lang="ru-RU" i="0" dirty="0"/>
                  <a:t>Рассмотрим полуокружность с центром в начале координат и радиусом, равным единичному отрезку. Проведем луч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𝑂𝑃</m:t>
                    </m:r>
                    <m:r>
                      <a:rPr lang="ru-RU" b="0" i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ru-RU" i="0" dirty="0"/>
                  <a:t> пересекающий полуокружность в точке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𝑀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ru-RU" i="0" dirty="0"/>
                  <a:t>.</a:t>
                </a:r>
                <a:r>
                  <a:rPr lang="en-US" i="0" dirty="0"/>
                  <a:t> </a:t>
                </a:r>
                <a:r>
                  <a:rPr lang="ru-RU" i="0" dirty="0"/>
                  <a:t>Обозначим через</a:t>
                </a:r>
                <a14:m>
                  <m:oMath xmlns:m="http://schemas.openxmlformats.org/officeDocument/2006/math">
                    <m:r>
                      <a:rPr lang="ru-RU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ru-RU" i="0" dirty="0"/>
                  <a:t> угол, образованный этим лучом и лучом 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𝑂𝑥</m:t>
                    </m:r>
                    <m:r>
                      <a:rPr lang="ru-RU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ru-RU" i="0" dirty="0"/>
                  <a:t> В случае, когда луч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𝑂𝑃</m:t>
                    </m:r>
                  </m:oMath>
                </a14:m>
                <a:r>
                  <a:rPr lang="ru-RU" dirty="0"/>
                  <a:t> </a:t>
                </a:r>
                <a:r>
                  <a:rPr lang="ru-RU" i="0" dirty="0"/>
                  <a:t>совпадает с лучом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𝑂𝑥</m:t>
                    </m:r>
                    <m:r>
                      <a:rPr lang="ru-RU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ru-RU" i="0" dirty="0"/>
                  <a:t>угол примем равным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349500" y="708025"/>
                <a:ext cx="3056394" cy="2159245"/>
              </a:xfrm>
              <a:blipFill>
                <a:blip r:embed="rId2"/>
                <a:stretch>
                  <a:fillRect l="-3586" t="-2542" r="-3386" b="-42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700" y="631825"/>
            <a:ext cx="20574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614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74625"/>
            <a:ext cx="5562600" cy="246221"/>
          </a:xfrm>
        </p:spPr>
        <p:txBody>
          <a:bodyPr/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СИНУС, КОСИНУС ТАНГЕНС И КОТАНГЕНС УГЛОВ</a:t>
            </a:r>
            <a:endParaRPr lang="ru-RU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197100" y="860425"/>
                <a:ext cx="3352800" cy="1743875"/>
              </a:xfrm>
            </p:spPr>
            <p:txBody>
              <a:bodyPr/>
              <a:lstStyle/>
              <a:p>
                <a:r>
                  <a:rPr lang="ru-RU" i="0" dirty="0"/>
                  <a:t>В случае, когда </a:t>
                </a:r>
                <a14:m>
                  <m:oMath xmlns:m="http://schemas.openxmlformats.org/officeDocument/2006/math">
                    <m:r>
                      <a:rPr lang="el-G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ru-RU" i="0" dirty="0"/>
                  <a:t>-острый угол, синус, косинус, тангенс и котангенс этого угла определяются из прямоугольного треугольника </a:t>
                </a:r>
                <a:r>
                  <a:rPr lang="el-GR" i="0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𝑂𝐷𝑀</m:t>
                    </m:r>
                  </m:oMath>
                </a14:m>
                <a:r>
                  <a:rPr lang="ru-RU" dirty="0"/>
                  <a:t> </a:t>
                </a:r>
                <a:r>
                  <a:rPr lang="ru-RU" i="0" dirty="0"/>
                  <a:t>по формулам </a:t>
                </a:r>
                <a:endParaRPr lang="en-US" i="0" dirty="0"/>
              </a:p>
              <a:p>
                <a:pPr algn="ctr">
                  <a:lnSpc>
                    <a:spcPct val="150000"/>
                  </a:lnSpc>
                </a:pPr>
                <a:r>
                  <a:rPr lang="en-US" b="0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𝐷𝑀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𝑀𝑂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i="0" dirty="0"/>
                  <a:t>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𝑂𝐷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𝑀𝑂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i="0" dirty="0"/>
                  <a:t> </a:t>
                </a: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𝐷𝑀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𝑂𝐷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i="0" dirty="0"/>
                  <a:t>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𝑐𝑡𝑔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𝑂𝐷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𝐷𝑀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i="0" dirty="0"/>
                  <a:t> </a:t>
                </a: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197100" y="860425"/>
                <a:ext cx="3352800" cy="1743875"/>
              </a:xfrm>
              <a:blipFill>
                <a:blip r:embed="rId2"/>
                <a:stretch>
                  <a:fillRect l="-3273" t="-3147" r="-2000" b="-17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700" y="708025"/>
            <a:ext cx="182880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417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74625"/>
            <a:ext cx="5486400" cy="246221"/>
          </a:xfrm>
        </p:spPr>
        <p:txBody>
          <a:bodyPr/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СИНУС, КОСИНУС ТАНГЕНС И КОТАНГЕНС УГЛОВ</a:t>
            </a:r>
            <a:endParaRPr lang="ru-RU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120900" y="708025"/>
                <a:ext cx="3505200" cy="646331"/>
              </a:xfrm>
            </p:spPr>
            <p:txBody>
              <a:bodyPr/>
              <a:lstStyle/>
              <a:p>
                <a:r>
                  <a:rPr lang="ru-RU" i="0" dirty="0"/>
                  <a:t>Если учесть, что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𝑀𝑂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s-ES" i="0" dirty="0"/>
                  <a:t>,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𝐷𝑀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i="0" dirty="0"/>
                  <a:t>,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𝑂𝐷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</a:t>
                </a:r>
                <a:r>
                  <a:rPr lang="uz-Cyrl-UZ" i="0" dirty="0"/>
                  <a:t>получим равенство,</a:t>
                </a:r>
                <a:endParaRPr lang="ru-RU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120900" y="708025"/>
                <a:ext cx="3505200" cy="646331"/>
              </a:xfrm>
              <a:blipFill>
                <a:blip r:embed="rId2"/>
                <a:stretch>
                  <a:fillRect l="-3130" t="-84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578100" y="1165225"/>
                <a:ext cx="1905000" cy="1639616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1400" smtClean="0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en-US" sz="1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1400" dirty="0"/>
                  <a:t>,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1400" dirty="0"/>
                  <a:t>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1400" b="0" i="1" dirty="0" smtClean="0"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en-US" sz="1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1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US" sz="1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sz="1400" dirty="0"/>
                  <a:t>,               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endParaRPr lang="en-US" sz="1400" dirty="0"/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𝑐𝑡𝑔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US" sz="1400" dirty="0"/>
                  <a:t> </a:t>
                </a:r>
                <a:endParaRPr lang="ru-RU" sz="14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8100" y="1165225"/>
                <a:ext cx="1905000" cy="163961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700" y="708025"/>
            <a:ext cx="182880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587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74625"/>
            <a:ext cx="5486400" cy="246221"/>
          </a:xfrm>
        </p:spPr>
        <p:txBody>
          <a:bodyPr/>
          <a:lstStyle/>
          <a:p>
            <a:pPr algn="ctr"/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СИНУС, КОСИНУС ТАНГЕНС И КОТАНГЕНС УГЛОВ</a:t>
            </a:r>
            <a:endParaRPr lang="ru-RU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578100" y="784225"/>
                <a:ext cx="2895600" cy="1086836"/>
              </a:xfrm>
            </p:spPr>
            <p:txBody>
              <a:bodyPr/>
              <a:lstStyle/>
              <a:p>
                <a:r>
                  <a:rPr lang="uz-Cyrl-UZ" i="0" dirty="0"/>
                  <a:t>В об</a:t>
                </a:r>
                <a:r>
                  <a:rPr lang="ru-RU" i="0" dirty="0" err="1"/>
                  <a:t>щем</a:t>
                </a:r>
                <a:r>
                  <a:rPr lang="ru-RU" i="0" dirty="0"/>
                  <a:t> случае для угла </a:t>
                </a:r>
                <a14:m>
                  <m:oMath xmlns:m="http://schemas.openxmlformats.org/officeDocument/2006/math"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ru-RU" i="0" dirty="0"/>
                  <a:t> от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</m:oMath>
                </a14:m>
                <a:r>
                  <a:rPr lang="es-ES" i="0" dirty="0"/>
                  <a:t> </a:t>
                </a:r>
                <a:r>
                  <a:rPr lang="ru-RU" i="0" dirty="0"/>
                  <a:t>до</a:t>
                </a:r>
                <a:r>
                  <a:rPr lang="es-ES" i="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</m:oMath>
                </a14:m>
                <a:r>
                  <a:rPr lang="ru-RU" i="0" dirty="0"/>
                  <a:t>его синус, косинус, тангенс и котангенс определим также по формуле (1).</a:t>
                </a:r>
              </a:p>
              <a:p>
                <a:r>
                  <a:rPr lang="ru-RU" i="0" dirty="0"/>
                  <a:t>В треугольнике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𝑂𝑀𝐷</m:t>
                    </m:r>
                  </m:oMath>
                </a14:m>
                <a:r>
                  <a:rPr lang="en-US" dirty="0"/>
                  <a:t> </a:t>
                </a:r>
                <a:r>
                  <a:rPr lang="en-US" i="0" dirty="0"/>
                  <a:t> </a:t>
                </a: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578100" y="784225"/>
                <a:ext cx="2895600" cy="1086836"/>
              </a:xfrm>
              <a:blipFill>
                <a:blip r:embed="rId2"/>
                <a:stretch>
                  <a:fillRect l="-3789" t="-5056" r="-3789" b="-95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100" y="708025"/>
            <a:ext cx="2133600" cy="232738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882900" y="1940381"/>
                <a:ext cx="1734193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𝑂𝐷</m:t>
                          </m:r>
                        </m:e>
                        <m:sup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4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𝐷𝑀</m:t>
                          </m:r>
                        </m:e>
                        <m:sup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𝑀𝑂</m:t>
                          </m:r>
                        </m:e>
                        <m:sup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2900" y="1940381"/>
                <a:ext cx="1734193" cy="3077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3479729" y="2304651"/>
            <a:ext cx="54053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или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137584" y="2612428"/>
                <a:ext cx="122482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4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400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s-ES" dirty="0"/>
                  <a:t>. </a:t>
                </a:r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7584" y="2612428"/>
                <a:ext cx="1224822" cy="369332"/>
              </a:xfrm>
              <a:prstGeom prst="rect">
                <a:avLst/>
              </a:prstGeom>
              <a:blipFill>
                <a:blip r:embed="rId5"/>
                <a:stretch>
                  <a:fillRect t="-10000" r="-2985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5896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74625"/>
            <a:ext cx="5562600" cy="246221"/>
          </a:xfrm>
        </p:spPr>
        <p:txBody>
          <a:bodyPr/>
          <a:lstStyle/>
          <a:p>
            <a:pPr algn="ctr"/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СИНУС, КОСИНУС ТАНГЕНС И КОТАНГЕНС УГЛОВ</a:t>
            </a:r>
            <a:endParaRPr lang="ru-RU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501900" y="982242"/>
                <a:ext cx="3048000" cy="889474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smtClean="0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dirty="0"/>
                  <a:t> </a:t>
                </a:r>
                <a:r>
                  <a:rPr lang="ru-RU" i="0" dirty="0"/>
                  <a:t>и</a:t>
                </a:r>
                <a:r>
                  <a:rPr lang="es-ES" i="0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i="0" dirty="0"/>
                  <a:t>для любого угла</a:t>
                </a:r>
                <a:r>
                  <a:rPr lang="es-ES" i="0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l-GR" i="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l-GR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l-GR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dirty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l-GR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  <m:r>
                          <a:rPr lang="el-GR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l-GR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lang="el-GR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sSup>
                          <m:sSupPr>
                            <m:ctrlPr>
                              <a:rPr lang="el-GR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180</m:t>
                            </m:r>
                          </m:e>
                          <m:sup>
                            <m:r>
                              <a:rPr lang="el-GR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i="0" dirty="0"/>
                  <a:t> </a:t>
                </a:r>
                <a:r>
                  <a:rPr lang="ru-RU" i="0" dirty="0"/>
                  <a:t>, </a:t>
                </a:r>
              </a:p>
              <a:p>
                <a:r>
                  <a:rPr lang="ru-RU" i="0" dirty="0"/>
                  <a:t>то получим основное тригонометрическое тождество:</a:t>
                </a:r>
                <a:endParaRPr lang="ru-RU" dirty="0"/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501900" y="982242"/>
                <a:ext cx="3048000" cy="889474"/>
              </a:xfrm>
              <a:blipFill>
                <a:blip r:embed="rId2"/>
                <a:stretch>
                  <a:fillRect l="-3600" t="-6164" r="-2600" b="-116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859532" y="2155825"/>
                <a:ext cx="2206438" cy="369332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l-GR" dirty="0"/>
                  <a:t> </a:t>
                </a:r>
                <a:r>
                  <a:rPr lang="en-US" dirty="0"/>
                  <a:t>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l-GR" sz="14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</m:oMath>
                </a14:m>
                <a:r>
                  <a:rPr lang="en-US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9532" y="2155825"/>
                <a:ext cx="2206438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100" y="708025"/>
            <a:ext cx="2133600" cy="2327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53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74625"/>
            <a:ext cx="5562600" cy="246221"/>
          </a:xfrm>
        </p:spPr>
        <p:txBody>
          <a:bodyPr/>
          <a:lstStyle/>
          <a:p>
            <a:pPr algn="ctr"/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СИНУС, КОСИНУС ТАНГЕНС И КОТАНГЕНС УГЛОВ</a:t>
            </a:r>
            <a:endParaRPr lang="ru-RU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39700" y="631826"/>
                <a:ext cx="5486400" cy="527773"/>
              </a:xfrm>
            </p:spPr>
            <p:txBody>
              <a:bodyPr/>
              <a:lstStyle/>
              <a:p>
                <a:r>
                  <a:rPr lang="ru-RU" i="0" dirty="0"/>
                  <a:t>Так как по определению</a:t>
                </a:r>
                <a:r>
                  <a:rPr lang="en-US" i="0" dirty="0"/>
                  <a:t>,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en-US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US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𝑐𝑡𝑔</m:t>
                    </m:r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l-GR" i="0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ru-RU" dirty="0"/>
                  <a:t> </a:t>
                </a:r>
                <a:r>
                  <a:rPr lang="ru-RU" i="0" dirty="0"/>
                  <a:t>то </a:t>
                </a:r>
                <a:r>
                  <a:rPr lang="ru-RU" i="0"/>
                  <a:t>верны тождества</a:t>
                </a:r>
                <a:endParaRPr lang="ru-RU" dirty="0"/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39700" y="631826"/>
                <a:ext cx="5486400" cy="527773"/>
              </a:xfrm>
              <a:blipFill>
                <a:blip r:embed="rId2"/>
                <a:stretch>
                  <a:fillRect l="-2000" t="-6977" r="-1000" b="-209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139700" y="1905379"/>
                <a:ext cx="548640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Разделив обе части равенства (2) сначала на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𝑐𝑜𝑠</m:t>
                        </m:r>
                      </m:e>
                      <m:sup>
                        <m:r>
                          <a:rPr lang="en-US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ru-RU" sz="1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а затем на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𝑠𝑖𝑛</m:t>
                        </m:r>
                      </m:e>
                      <m:sup>
                        <m:r>
                          <a:rPr lang="en-US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endParaRPr lang="ru-RU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1905379"/>
                <a:ext cx="5486400" cy="523220"/>
              </a:xfrm>
              <a:prstGeom prst="rect">
                <a:avLst/>
              </a:prstGeom>
              <a:blipFill>
                <a:blip r:embed="rId3"/>
                <a:stretch>
                  <a:fillRect t="-2353" r="-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368300" y="1198488"/>
                <a:ext cx="1066800" cy="645048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𝑡𝑔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en-US" sz="1400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sz="1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ru-RU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≠</m:t>
                          </m:r>
                          <m:sSup>
                            <m:sSupPr>
                              <m:ctrlPr>
                                <a:rPr lang="ru-RU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90</m:t>
                              </m:r>
                            </m:e>
                            <m:sup>
                              <m:r>
                                <a:rPr lang="ru-RU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14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300" y="1198488"/>
                <a:ext cx="1066800" cy="6450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1816100" y="1211022"/>
                <a:ext cx="1417439" cy="612091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𝑐𝑡𝑔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en-US" sz="1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sz="1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ru-RU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≠0, 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≠</m:t>
                          </m:r>
                          <m:sSup>
                            <m:sSupPr>
                              <m:ctrlP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180</m:t>
                              </m:r>
                            </m:e>
                            <m:sup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14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6100" y="1211022"/>
                <a:ext cx="1417439" cy="61209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3492500" y="1354361"/>
                <a:ext cx="2057400" cy="458587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𝑡𝑔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𝑐𝑡𝑔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sz="14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sz="1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ru-RU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≠0, 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≠</m:t>
                          </m:r>
                          <m:sSup>
                            <m:sSupPr>
                              <m:ctrlP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90</m:t>
                              </m:r>
                            </m:e>
                            <m:sup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sup>
                          </m:sSup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≠</m:t>
                          </m:r>
                          <m:sSup>
                            <m:sSupPr>
                              <m:ctrlP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180</m:t>
                              </m:r>
                            </m:e>
                            <m:sup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14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2500" y="1354361"/>
                <a:ext cx="2057400" cy="4585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313535" y="2536825"/>
                <a:ext cx="2104166" cy="305340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1+</m:t>
                    </m:r>
                    <m:sSup>
                      <m:sSup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𝑡𝑔</m:t>
                        </m:r>
                      </m:e>
                      <m:sup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𝑐𝑜𝑠</m:t>
                            </m:r>
                          </m:e>
                          <m:sup>
                            <m: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den>
                    </m:f>
                  </m:oMath>
                </a14:m>
                <a:r>
                  <a:rPr lang="en-US" sz="14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4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lang="en-US" sz="1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≠</m:t>
                        </m:r>
                        <m:sSup>
                          <m:sSupPr>
                            <m:ctrlPr>
                              <a:rPr lang="en-US" sz="14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90</m:t>
                            </m:r>
                          </m:e>
                          <m:sup>
                            <m:r>
                              <a:rPr lang="en-US" sz="14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</m:e>
                    </m:d>
                  </m:oMath>
                </a14:m>
                <a:endParaRPr lang="ru-RU" sz="1400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535" y="2536825"/>
                <a:ext cx="2104166" cy="305340"/>
              </a:xfrm>
              <a:prstGeom prst="rect">
                <a:avLst/>
              </a:prstGeom>
              <a:blipFill>
                <a:blip r:embed="rId7"/>
                <a:stretch>
                  <a:fillRect l="-2286" b="-74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2665476" y="2536825"/>
                <a:ext cx="2786789" cy="305340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1+</m:t>
                    </m:r>
                    <m:sSup>
                      <m:sSup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𝑐𝑡𝑔</m:t>
                        </m:r>
                      </m:e>
                      <m:sup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den>
                    </m:f>
                  </m:oMath>
                </a14:m>
                <a:r>
                  <a:rPr lang="en-US" sz="14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4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lang="ru-RU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≠0, </m:t>
                        </m:r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≠</m:t>
                        </m:r>
                        <m:sSup>
                          <m:sSupPr>
                            <m:ctrlP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180</m:t>
                            </m:r>
                          </m:e>
                          <m:sup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</m:e>
                    </m:d>
                  </m:oMath>
                </a14:m>
                <a:endParaRPr lang="ru-RU" sz="1400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5476" y="2536825"/>
                <a:ext cx="2786789" cy="305340"/>
              </a:xfrm>
              <a:prstGeom prst="rect">
                <a:avLst/>
              </a:prstGeom>
              <a:blipFill>
                <a:blip r:embed="rId8"/>
                <a:stretch>
                  <a:fillRect l="-1735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2874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 animBg="1"/>
      <p:bldP spid="7" grpId="0" animBg="1"/>
      <p:bldP spid="8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74625"/>
            <a:ext cx="5486400" cy="246221"/>
          </a:xfrm>
        </p:spPr>
        <p:txBody>
          <a:bodyPr/>
          <a:lstStyle/>
          <a:p>
            <a:pPr algn="ctr"/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СИНУС, КОСИНУС ТАНГЕНС И КОТАНГЕНС УГЛОВ</a:t>
            </a:r>
            <a:endParaRPr lang="ru-RU" sz="1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39700" y="631825"/>
                <a:ext cx="5486400" cy="2265236"/>
              </a:xfrm>
            </p:spPr>
            <p:txBody>
              <a:bodyPr/>
              <a:lstStyle/>
              <a:p>
                <a:pPr algn="just"/>
                <a:r>
                  <a:rPr lang="ru-RU" i="0" dirty="0">
                    <a:ea typeface="Cambria Math" panose="02040503050406030204" pitchFamily="18" charset="0"/>
                  </a:rPr>
                  <a:t>Равенства (1) сопоставляют каждому углу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ru-RU" i="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l-GR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l-GR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dirty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l-GR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  <m:r>
                          <a:rPr lang="el-GR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l-GR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lang="el-GR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sSup>
                          <m:sSupPr>
                            <m:ctrlPr>
                              <a:rPr lang="el-GR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180</m:t>
                            </m:r>
                          </m:e>
                          <m:sup>
                            <m:r>
                              <a:rPr lang="el-GR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</m:e>
                    </m:d>
                  </m:oMath>
                </a14:m>
                <a:r>
                  <a:rPr lang="ru-RU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 одно значение синуса (косинуса, тангенса и котангенса). Эти соответствия определяют функции, называемые «синусом», «косинусом», «тангенсом» и «котангенсом». Они также называются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тригонометрическими функциями</a:t>
                </a:r>
                <a:r>
                  <a:rPr lang="ru-RU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i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ru-RU" i="0" dirty="0"/>
                  <a:t>Для каждого острого угла</a:t>
                </a:r>
                <a:r>
                  <a:rPr lang="en-US" i="0" dirty="0"/>
                  <a:t>: </a:t>
                </a:r>
              </a:p>
              <a:p>
                <a:r>
                  <a:rPr lang="en-US" dirty="0"/>
                  <a:t>             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𝑠𝑖𝑛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90</m:t>
                            </m:r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  <m:r>
                          <a:rPr lang="en-US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l-GR" i="0" dirty="0"/>
                  <a:t>, </a:t>
                </a:r>
                <a:r>
                  <a:rPr lang="en-US" i="0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𝑐𝑜𝑠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90</m:t>
                            </m:r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  <m:r>
                          <a:rPr lang="en-US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l-GR" i="0" dirty="0"/>
                  <a:t>.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</m:oMath>
                </a14:m>
                <a:r>
                  <a:rPr lang="en-US" i="0" dirty="0"/>
                  <a:t> </a:t>
                </a:r>
              </a:p>
              <a:p>
                <a:r>
                  <a:rPr lang="en-US" i="0" dirty="0"/>
                  <a:t>       </a:t>
                </a:r>
                <a:r>
                  <a:rPr lang="ru-RU" i="0" dirty="0"/>
                  <a:t>Для каждого угла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ru-RU" i="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l-GR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l-GR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dirty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l-GR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  <m:r>
                          <a:rPr lang="el-GR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l-GR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lang="el-GR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sSup>
                          <m:sSupPr>
                            <m:ctrlPr>
                              <a:rPr lang="el-GR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180</m:t>
                            </m:r>
                          </m:e>
                          <m:sup>
                            <m:r>
                              <a:rPr lang="el-GR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i="0" dirty="0"/>
                  <a:t>: </a:t>
                </a:r>
              </a:p>
              <a:p>
                <a:r>
                  <a:rPr lang="en-US" dirty="0"/>
                  <a:t>             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𝑠𝑖𝑛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180</m:t>
                            </m:r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  <m:r>
                          <a:rPr lang="en-US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i="0" dirty="0"/>
                  <a:t>,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𝑐𝑜𝑠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180</m:t>
                            </m:r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  <m:r>
                          <a:rPr lang="en-US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i="0" dirty="0"/>
                  <a:t>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s-E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</m:oMath>
                </a14:m>
                <a:endParaRPr lang="es-ES" i="0" dirty="0"/>
              </a:p>
              <a:p>
                <a:r>
                  <a:rPr lang="en-US" dirty="0"/>
                  <a:t>       </a:t>
                </a:r>
                <a:r>
                  <a:rPr lang="ru-RU" i="0" dirty="0"/>
                  <a:t>Формулы</a:t>
                </a:r>
                <a:r>
                  <a:rPr lang="ru-RU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</m:oMath>
                </a14:m>
                <a:r>
                  <a:rPr lang="en-US" i="0" dirty="0"/>
                  <a:t> </a:t>
                </a:r>
                <a:r>
                  <a:rPr lang="ru-RU" i="0" dirty="0"/>
                  <a:t>и</a:t>
                </a:r>
                <a:r>
                  <a:rPr lang="en-US" i="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s-E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</m:oMath>
                </a14:m>
                <a:r>
                  <a:rPr lang="en-US" i="0" dirty="0"/>
                  <a:t> </a:t>
                </a:r>
                <a:r>
                  <a:rPr lang="ru-RU" i="0" dirty="0"/>
                  <a:t>называются </a:t>
                </a:r>
                <a:r>
                  <a:rPr lang="ru-RU" b="1" dirty="0"/>
                  <a:t>формулами приведения</a:t>
                </a:r>
                <a:r>
                  <a:rPr lang="ru-RU" i="0" dirty="0"/>
                  <a:t>.</a:t>
                </a:r>
                <a:r>
                  <a:rPr lang="en-US" i="0" dirty="0"/>
                  <a:t> </a:t>
                </a:r>
                <a:endParaRPr lang="ru-RU" dirty="0"/>
              </a:p>
            </p:txBody>
          </p:sp>
        </mc:Choice>
        <mc:Fallback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39700" y="631825"/>
                <a:ext cx="5486400" cy="2265236"/>
              </a:xfrm>
              <a:blipFill>
                <a:blip r:embed="rId2"/>
                <a:stretch>
                  <a:fillRect l="-2000" t="-2156" r="-2000" b="-4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0849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12700"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13415</TotalTime>
  <Words>735</Words>
  <Application>Microsoft Office PowerPoint</Application>
  <PresentationFormat>Произвольный</PresentationFormat>
  <Paragraphs>113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Cambria Math</vt:lpstr>
      <vt:lpstr>Times New Roman</vt:lpstr>
      <vt:lpstr>Office Theme</vt:lpstr>
      <vt:lpstr>1_Office Theme</vt:lpstr>
      <vt:lpstr>Презентация PowerPoint</vt:lpstr>
      <vt:lpstr> СИНУС, КОСИНУС ТАНГЕНС И КОТАНГЕНС УГЛОВ</vt:lpstr>
      <vt:lpstr>СИНУС, КОСИНУС ТАНГЕНС И КОТАНГЕНС УГЛОВ</vt:lpstr>
      <vt:lpstr>СИНУС, КОСИНУС ТАНГЕНС И КОТАНГЕНС УГЛОВ</vt:lpstr>
      <vt:lpstr>СИНУС, КОСИНУС ТАНГЕНС И КОТАНГЕНС УГЛОВ</vt:lpstr>
      <vt:lpstr>СИНУС, КОСИНУС ТАНГЕНС И КОТАНГЕНС УГЛОВ</vt:lpstr>
      <vt:lpstr>СИНУС, КОСИНУС ТАНГЕНС И КОТАНГЕНС УГЛОВ</vt:lpstr>
      <vt:lpstr>СИНУС, КОСИНУС ТАНГЕНС И КОТАНГЕНС УГЛОВ</vt:lpstr>
      <vt:lpstr>СИНУС, КОСИНУС ТАНГЕНС И КОТАНГЕНС УГЛОВ</vt:lpstr>
      <vt:lpstr>ЗАДАНИЕ 25.1</vt:lpstr>
      <vt:lpstr>РЕШЕНИЕ ЗАДАНИЙ</vt:lpstr>
      <vt:lpstr>ЗАДАНИЕ 25.5</vt:lpstr>
      <vt:lpstr>ЗАДАНИЕ 25.6 </vt:lpstr>
      <vt:lpstr>       ЗАДАНИЕ ДЛЯ САМОСТОЯТЕЛЬНОГО РЕШЕНИЯ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1124</cp:revision>
  <dcterms:created xsi:type="dcterms:W3CDTF">2020-04-13T08:05:16Z</dcterms:created>
  <dcterms:modified xsi:type="dcterms:W3CDTF">2020-12-20T23:57:27Z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