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6" r:id="rId2"/>
  </p:sldMasterIdLst>
  <p:notesMasterIdLst>
    <p:notesMasterId r:id="rId17"/>
  </p:notesMasterIdLst>
  <p:sldIdLst>
    <p:sldId id="413" r:id="rId3"/>
    <p:sldId id="504" r:id="rId4"/>
    <p:sldId id="537" r:id="rId5"/>
    <p:sldId id="541" r:id="rId6"/>
    <p:sldId id="544" r:id="rId7"/>
    <p:sldId id="542" r:id="rId8"/>
    <p:sldId id="545" r:id="rId9"/>
    <p:sldId id="543" r:id="rId10"/>
    <p:sldId id="546" r:id="rId11"/>
    <p:sldId id="547" r:id="rId12"/>
    <p:sldId id="548" r:id="rId13"/>
    <p:sldId id="549" r:id="rId14"/>
    <p:sldId id="550" r:id="rId15"/>
    <p:sldId id="284" r:id="rId16"/>
  </p:sldIdLst>
  <p:sldSz cx="5765800" cy="3244850"/>
  <p:notesSz cx="5765800" cy="324485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6BCD5"/>
    <a:srgbClr val="7EA297"/>
    <a:srgbClr val="70B09B"/>
    <a:srgbClr val="26D2F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82" autoAdjust="0"/>
    <p:restoredTop sz="94660"/>
  </p:normalViewPr>
  <p:slideViewPr>
    <p:cSldViewPr>
      <p:cViewPr varScale="1">
        <p:scale>
          <a:sx n="139" d="100"/>
          <a:sy n="139" d="100"/>
        </p:scale>
        <p:origin x="568" y="7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AC903E-0B20-4990-A751-066104FC4E76}" type="datetimeFigureOut">
              <a:rPr lang="ru-RU" smtClean="0"/>
              <a:t>21.12.2020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911350" y="406400"/>
            <a:ext cx="1943100" cy="10937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62100"/>
            <a:ext cx="4613275" cy="12779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CE726F-7830-4022-9DAB-C72A275E269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98482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32435" y="1005903"/>
            <a:ext cx="4900930" cy="6814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64870" y="1817116"/>
            <a:ext cx="4036060" cy="8112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12/21/2020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12/21/2020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04462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437" y="132463"/>
            <a:ext cx="4900931" cy="40780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436" y="660989"/>
            <a:ext cx="1574063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5869" y="660989"/>
            <a:ext cx="1574063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9301" y="660989"/>
            <a:ext cx="1574063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00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2436" y="2356547"/>
            <a:ext cx="1574063" cy="453679"/>
          </a:xfrm>
        </p:spPr>
        <p:txBody>
          <a:bodyPr>
            <a:noAutofit/>
          </a:bodyPr>
          <a:lstStyle>
            <a:lvl1pPr marL="0" indent="0">
              <a:buNone/>
              <a:defRPr sz="700"/>
            </a:lvl1pPr>
            <a:lvl2pPr marL="72069" indent="-72069">
              <a:buFont typeface="Arial" panose="020B0604020202020204" pitchFamily="34" charset="0"/>
              <a:buChar char="•"/>
              <a:defRPr sz="700"/>
            </a:lvl2pPr>
            <a:lvl3pPr marL="144139" indent="-72069">
              <a:defRPr sz="700"/>
            </a:lvl3pPr>
            <a:lvl4pPr marL="252244" indent="-108104">
              <a:defRPr sz="700"/>
            </a:lvl4pPr>
            <a:lvl5pPr marL="360348" indent="-108104">
              <a:defRPr sz="7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095869" y="2356547"/>
            <a:ext cx="1574063" cy="453679"/>
          </a:xfrm>
        </p:spPr>
        <p:txBody>
          <a:bodyPr>
            <a:noAutofit/>
          </a:bodyPr>
          <a:lstStyle>
            <a:lvl1pPr marL="0" indent="0">
              <a:buNone/>
              <a:defRPr sz="700"/>
            </a:lvl1pPr>
            <a:lvl2pPr marL="72069" indent="-72069">
              <a:buFont typeface="Arial" panose="020B0604020202020204" pitchFamily="34" charset="0"/>
              <a:buChar char="•"/>
              <a:defRPr sz="700"/>
            </a:lvl2pPr>
            <a:lvl3pPr marL="144139" indent="-72069">
              <a:defRPr sz="700"/>
            </a:lvl3pPr>
            <a:lvl4pPr marL="252244" indent="-108104">
              <a:defRPr sz="700"/>
            </a:lvl4pPr>
            <a:lvl5pPr marL="360348" indent="-108104">
              <a:defRPr sz="7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3759301" y="2356547"/>
            <a:ext cx="1574063" cy="453679"/>
          </a:xfrm>
        </p:spPr>
        <p:txBody>
          <a:bodyPr>
            <a:noAutofit/>
          </a:bodyPr>
          <a:lstStyle>
            <a:lvl1pPr marL="0" indent="0">
              <a:buNone/>
              <a:defRPr sz="700"/>
            </a:lvl1pPr>
            <a:lvl2pPr marL="72069" indent="-72069">
              <a:buFont typeface="Arial" panose="020B0604020202020204" pitchFamily="34" charset="0"/>
              <a:buChar char="•"/>
              <a:defRPr sz="700"/>
            </a:lvl2pPr>
            <a:lvl3pPr marL="144139" indent="-72069">
              <a:defRPr sz="700"/>
            </a:lvl3pPr>
            <a:lvl4pPr marL="252244" indent="-108104">
              <a:defRPr sz="700"/>
            </a:lvl4pPr>
            <a:lvl5pPr marL="360348" indent="-108104">
              <a:defRPr sz="7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2437" y="441662"/>
            <a:ext cx="4900931" cy="192287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6832073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12/21/2020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88290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969387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12/21/2020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12/21/2020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12/21/2020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32436" y="1005902"/>
            <a:ext cx="4900931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64871" y="1817115"/>
            <a:ext cx="4036061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12/21/2020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9119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077365" y="1342201"/>
            <a:ext cx="1611071" cy="400698"/>
          </a:xfrm>
        </p:spPr>
        <p:txBody>
          <a:bodyPr lIns="0" tIns="0" rIns="0" bIns="0"/>
          <a:lstStyle>
            <a:lvl1pPr>
              <a:defRPr sz="26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93490" y="982370"/>
            <a:ext cx="3978823" cy="339052"/>
          </a:xfrm>
        </p:spPr>
        <p:txBody>
          <a:bodyPr lIns="0" tIns="0" rIns="0" bIns="0"/>
          <a:lstStyle>
            <a:lvl1pPr>
              <a:defRPr sz="22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12/21/2020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16815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0" y="536169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pPr defTabSz="914224"/>
            <a:endParaRPr>
              <a:solidFill>
                <a:prstClr val="black"/>
              </a:solidFill>
            </a:endParaRPr>
          </a:p>
        </p:txBody>
      </p:sp>
      <p:sp>
        <p:nvSpPr>
          <p:cNvPr id="17" name="bg object 17"/>
          <p:cNvSpPr/>
          <p:nvPr/>
        </p:nvSpPr>
        <p:spPr>
          <a:xfrm>
            <a:off x="66848" y="71159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defTabSz="914224"/>
            <a:endParaRPr>
              <a:solidFill>
                <a:prstClr val="black"/>
              </a:solidFill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077365" y="1342201"/>
            <a:ext cx="1611071" cy="400698"/>
          </a:xfrm>
        </p:spPr>
        <p:txBody>
          <a:bodyPr lIns="0" tIns="0" rIns="0" bIns="0"/>
          <a:lstStyle>
            <a:lvl1pPr>
              <a:defRPr sz="26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48112" y="720763"/>
            <a:ext cx="1824355" cy="21576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969388" y="746315"/>
            <a:ext cx="2508124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12/21/2020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04506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581520" y="1056311"/>
            <a:ext cx="2621914" cy="1034415"/>
          </a:xfrm>
          <a:custGeom>
            <a:avLst/>
            <a:gdLst/>
            <a:ahLst/>
            <a:cxnLst/>
            <a:rect l="l" t="t" r="r" b="b"/>
            <a:pathLst>
              <a:path w="2621915" h="1034414">
                <a:moveTo>
                  <a:pt x="2621368" y="0"/>
                </a:moveTo>
                <a:lnTo>
                  <a:pt x="0" y="0"/>
                </a:lnTo>
                <a:lnTo>
                  <a:pt x="0" y="1034140"/>
                </a:lnTo>
                <a:lnTo>
                  <a:pt x="2621368" y="1034140"/>
                </a:lnTo>
                <a:lnTo>
                  <a:pt x="262136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defTabSz="914224"/>
            <a:endParaRPr>
              <a:solidFill>
                <a:prstClr val="black"/>
              </a:solidFill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077365" y="1342201"/>
            <a:ext cx="1611071" cy="400698"/>
          </a:xfrm>
        </p:spPr>
        <p:txBody>
          <a:bodyPr lIns="0" tIns="0" rIns="0" bIns="0"/>
          <a:lstStyle>
            <a:lvl1pPr>
              <a:defRPr sz="26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12/21/2020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13365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.xml"/><Relationship Id="rId7" Type="http://schemas.openxmlformats.org/officeDocument/2006/relationships/theme" Target="../theme/theme2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slideLayout" Target="../slideLayouts/slideLayout11.xml"/><Relationship Id="rId5" Type="http://schemas.openxmlformats.org/officeDocument/2006/relationships/slideLayout" Target="../slideLayouts/slideLayout10.xml"/><Relationship Id="rId4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0" y="536168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6388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36105" y="982040"/>
            <a:ext cx="4893589" cy="20186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960372" y="3017710"/>
            <a:ext cx="1845056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88290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12/21/2020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151376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0" y="536169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pPr defTabSz="914224"/>
            <a:endParaRPr>
              <a:solidFill>
                <a:prstClr val="black"/>
              </a:solidFill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077365" y="1342200"/>
            <a:ext cx="1611071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93490" y="982370"/>
            <a:ext cx="3978823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960372" y="3017711"/>
            <a:ext cx="1845056" cy="2815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224"/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88291" y="3017711"/>
            <a:ext cx="1326134" cy="2815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224"/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 defTabSz="914224"/>
              <a:t>12/21/2020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151376" y="3017711"/>
            <a:ext cx="1326134" cy="2815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224"/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 defTabSz="914224"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11553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111">
        <a:defRPr>
          <a:latin typeface="+mn-lt"/>
          <a:ea typeface="+mn-ea"/>
          <a:cs typeface="+mn-cs"/>
        </a:defRPr>
      </a:lvl2pPr>
      <a:lvl3pPr marL="914224">
        <a:defRPr>
          <a:latin typeface="+mn-lt"/>
          <a:ea typeface="+mn-ea"/>
          <a:cs typeface="+mn-cs"/>
        </a:defRPr>
      </a:lvl3pPr>
      <a:lvl4pPr marL="1371336">
        <a:defRPr>
          <a:latin typeface="+mn-lt"/>
          <a:ea typeface="+mn-ea"/>
          <a:cs typeface="+mn-cs"/>
        </a:defRPr>
      </a:lvl4pPr>
      <a:lvl5pPr marL="1828448">
        <a:defRPr>
          <a:latin typeface="+mn-lt"/>
          <a:ea typeface="+mn-ea"/>
          <a:cs typeface="+mn-cs"/>
        </a:defRPr>
      </a:lvl5pPr>
      <a:lvl6pPr marL="2285561">
        <a:defRPr>
          <a:latin typeface="+mn-lt"/>
          <a:ea typeface="+mn-ea"/>
          <a:cs typeface="+mn-cs"/>
        </a:defRPr>
      </a:lvl6pPr>
      <a:lvl7pPr marL="2742672">
        <a:defRPr>
          <a:latin typeface="+mn-lt"/>
          <a:ea typeface="+mn-ea"/>
          <a:cs typeface="+mn-cs"/>
        </a:defRPr>
      </a:lvl7pPr>
      <a:lvl8pPr marL="3199784">
        <a:defRPr>
          <a:latin typeface="+mn-lt"/>
          <a:ea typeface="+mn-ea"/>
          <a:cs typeface="+mn-cs"/>
        </a:defRPr>
      </a:lvl8pPr>
      <a:lvl9pPr marL="3656896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111">
        <a:defRPr>
          <a:latin typeface="+mn-lt"/>
          <a:ea typeface="+mn-ea"/>
          <a:cs typeface="+mn-cs"/>
        </a:defRPr>
      </a:lvl2pPr>
      <a:lvl3pPr marL="914224">
        <a:defRPr>
          <a:latin typeface="+mn-lt"/>
          <a:ea typeface="+mn-ea"/>
          <a:cs typeface="+mn-cs"/>
        </a:defRPr>
      </a:lvl3pPr>
      <a:lvl4pPr marL="1371336">
        <a:defRPr>
          <a:latin typeface="+mn-lt"/>
          <a:ea typeface="+mn-ea"/>
          <a:cs typeface="+mn-cs"/>
        </a:defRPr>
      </a:lvl4pPr>
      <a:lvl5pPr marL="1828448">
        <a:defRPr>
          <a:latin typeface="+mn-lt"/>
          <a:ea typeface="+mn-ea"/>
          <a:cs typeface="+mn-cs"/>
        </a:defRPr>
      </a:lvl5pPr>
      <a:lvl6pPr marL="2285561">
        <a:defRPr>
          <a:latin typeface="+mn-lt"/>
          <a:ea typeface="+mn-ea"/>
          <a:cs typeface="+mn-cs"/>
        </a:defRPr>
      </a:lvl6pPr>
      <a:lvl7pPr marL="2742672">
        <a:defRPr>
          <a:latin typeface="+mn-lt"/>
          <a:ea typeface="+mn-ea"/>
          <a:cs typeface="+mn-cs"/>
        </a:defRPr>
      </a:lvl7pPr>
      <a:lvl8pPr marL="3199784">
        <a:defRPr>
          <a:latin typeface="+mn-lt"/>
          <a:ea typeface="+mn-ea"/>
          <a:cs typeface="+mn-cs"/>
        </a:defRPr>
      </a:lvl8pPr>
      <a:lvl9pPr marL="3656896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png"/><Relationship Id="rId13" Type="http://schemas.openxmlformats.org/officeDocument/2006/relationships/image" Target="../media/image32.png"/><Relationship Id="rId3" Type="http://schemas.openxmlformats.org/officeDocument/2006/relationships/image" Target="../media/image23.png"/><Relationship Id="rId7" Type="http://schemas.openxmlformats.org/officeDocument/2006/relationships/image" Target="../media/image27.png"/><Relationship Id="rId12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6.png"/><Relationship Id="rId11" Type="http://schemas.openxmlformats.org/officeDocument/2006/relationships/image" Target="../media/image31.png"/><Relationship Id="rId5" Type="http://schemas.openxmlformats.org/officeDocument/2006/relationships/image" Target="../media/image25.png"/><Relationship Id="rId10" Type="http://schemas.openxmlformats.org/officeDocument/2006/relationships/image" Target="../media/image30.png"/><Relationship Id="rId4" Type="http://schemas.openxmlformats.org/officeDocument/2006/relationships/image" Target="../media/image24.png"/><Relationship Id="rId9" Type="http://schemas.openxmlformats.org/officeDocument/2006/relationships/image" Target="../media/image29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png"/><Relationship Id="rId3" Type="http://schemas.openxmlformats.org/officeDocument/2006/relationships/image" Target="../media/image35.png"/><Relationship Id="rId7" Type="http://schemas.openxmlformats.org/officeDocument/2006/relationships/image" Target="../media/image36.png"/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90.png"/><Relationship Id="rId11" Type="http://schemas.openxmlformats.org/officeDocument/2006/relationships/image" Target="../media/image40.png"/><Relationship Id="rId5" Type="http://schemas.openxmlformats.org/officeDocument/2006/relationships/image" Target="../media/image27.png"/><Relationship Id="rId10" Type="http://schemas.openxmlformats.org/officeDocument/2006/relationships/image" Target="../media/image39.png"/><Relationship Id="rId4" Type="http://schemas.openxmlformats.org/officeDocument/2006/relationships/image" Target="../media/image26.png"/><Relationship Id="rId9" Type="http://schemas.openxmlformats.org/officeDocument/2006/relationships/image" Target="../media/image37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png"/><Relationship Id="rId2" Type="http://schemas.openxmlformats.org/officeDocument/2006/relationships/image" Target="../media/image3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5.png"/><Relationship Id="rId5" Type="http://schemas.openxmlformats.org/officeDocument/2006/relationships/image" Target="../media/image44.png"/><Relationship Id="rId4" Type="http://schemas.openxmlformats.org/officeDocument/2006/relationships/image" Target="../media/image43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2.png"/><Relationship Id="rId13" Type="http://schemas.openxmlformats.org/officeDocument/2006/relationships/image" Target="../media/image46.png"/><Relationship Id="rId3" Type="http://schemas.openxmlformats.org/officeDocument/2006/relationships/image" Target="../media/image47.png"/><Relationship Id="rId7" Type="http://schemas.openxmlformats.org/officeDocument/2006/relationships/image" Target="../media/image51.png"/><Relationship Id="rId12" Type="http://schemas.openxmlformats.org/officeDocument/2006/relationships/image" Target="../media/image56.png"/><Relationship Id="rId2" Type="http://schemas.openxmlformats.org/officeDocument/2006/relationships/image" Target="../media/image4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0.png"/><Relationship Id="rId11" Type="http://schemas.openxmlformats.org/officeDocument/2006/relationships/image" Target="../media/image55.png"/><Relationship Id="rId5" Type="http://schemas.openxmlformats.org/officeDocument/2006/relationships/image" Target="../media/image49.png"/><Relationship Id="rId10" Type="http://schemas.openxmlformats.org/officeDocument/2006/relationships/image" Target="../media/image54.png"/><Relationship Id="rId4" Type="http://schemas.openxmlformats.org/officeDocument/2006/relationships/image" Target="../media/image48.png"/><Relationship Id="rId9" Type="http://schemas.openxmlformats.org/officeDocument/2006/relationships/image" Target="../media/image53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e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3" Type="http://schemas.openxmlformats.org/officeDocument/2006/relationships/image" Target="../media/image8.png"/><Relationship Id="rId7" Type="http://schemas.openxmlformats.org/officeDocument/2006/relationships/image" Target="../media/image18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1413" y="1537"/>
            <a:ext cx="5757267" cy="1021080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defTabSz="914114"/>
            <a:endParaRPr sz="1100">
              <a:solidFill>
                <a:prstClr val="black"/>
              </a:solidFill>
            </a:endParaRPr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596900" y="1288431"/>
            <a:ext cx="4876800" cy="629650"/>
          </a:xfrm>
          <a:prstGeom prst="rect">
            <a:avLst/>
          </a:prstGeom>
        </p:spPr>
        <p:txBody>
          <a:bodyPr vert="horz" wrap="square" lIns="0" tIns="13961" rIns="0" bIns="0" rtlCol="0">
            <a:spAutoFit/>
          </a:bodyPr>
          <a:lstStyle/>
          <a:p>
            <a:pPr algn="ctr"/>
            <a:r>
              <a:rPr lang="ru-RU" sz="2000" b="1" dirty="0">
                <a:solidFill>
                  <a:srgbClr val="2365C7"/>
                </a:solidFill>
                <a:latin typeface="Arial"/>
                <a:cs typeface="Arial"/>
              </a:rPr>
              <a:t>ТЕМА</a:t>
            </a:r>
            <a:r>
              <a:rPr sz="2000" b="1" dirty="0">
                <a:solidFill>
                  <a:srgbClr val="2365C7"/>
                </a:solidFill>
                <a:latin typeface="Arial"/>
                <a:cs typeface="Arial"/>
              </a:rPr>
              <a:t>:</a:t>
            </a:r>
            <a:r>
              <a:rPr lang="ru-RU" sz="2000" b="1" dirty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r>
              <a:rPr lang="ru-RU" sz="20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СИНУС, КОСИНУС ТАНГЕНС И КОТАНГЕНС УГЛОВ</a:t>
            </a:r>
            <a:r>
              <a:rPr lang="sv-SE" sz="20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 </a:t>
            </a:r>
            <a:r>
              <a:rPr lang="sv-SE" sz="20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0°</a:t>
            </a:r>
            <a:r>
              <a:rPr lang="ru-RU" sz="20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ДО</a:t>
            </a:r>
            <a:r>
              <a:rPr lang="sv-SE" sz="20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180°</a:t>
            </a:r>
            <a:endParaRPr sz="20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177837" y="1213579"/>
            <a:ext cx="344001" cy="789846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defTabSz="914114"/>
            <a:endParaRPr sz="1100">
              <a:solidFill>
                <a:prstClr val="black"/>
              </a:solidFill>
            </a:endParaRPr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4426719" y="228106"/>
            <a:ext cx="1180483" cy="485774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pPr defTabSz="914114"/>
            <a:endParaRPr sz="1100">
              <a:solidFill>
                <a:prstClr val="black"/>
              </a:solidFill>
            </a:endParaRPr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4426720" y="228106"/>
            <a:ext cx="1180484" cy="485774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pPr defTabSz="914114"/>
            <a:endParaRPr sz="1100">
              <a:solidFill>
                <a:prstClr val="black"/>
              </a:solidFill>
            </a:endParaRPr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4463739" y="277499"/>
            <a:ext cx="1219201" cy="354575"/>
          </a:xfrm>
          <a:prstGeom prst="rect">
            <a:avLst/>
          </a:prstGeom>
        </p:spPr>
        <p:txBody>
          <a:bodyPr vert="horz" wrap="square" lIns="0" tIns="15866" rIns="0" bIns="0" rtlCol="0">
            <a:spAutoFit/>
          </a:bodyPr>
          <a:lstStyle/>
          <a:p>
            <a:pPr defTabSz="914114">
              <a:spcBef>
                <a:spcPts val="125"/>
              </a:spcBef>
            </a:pPr>
            <a:r>
              <a:rPr lang="en-US" sz="2200" b="1" spc="10" dirty="0">
                <a:solidFill>
                  <a:srgbClr val="FEFEFE"/>
                </a:solidFill>
                <a:latin typeface="Arial"/>
                <a:cs typeface="Arial"/>
              </a:rPr>
              <a:t>9</a:t>
            </a:r>
            <a:r>
              <a:rPr lang="ru-RU" sz="2200" b="1" spc="10" dirty="0">
                <a:solidFill>
                  <a:srgbClr val="FEFEFE"/>
                </a:solidFill>
                <a:latin typeface="Arial"/>
                <a:cs typeface="Arial"/>
              </a:rPr>
              <a:t> </a:t>
            </a:r>
            <a:r>
              <a:rPr lang="ru-RU" sz="2000" b="1" spc="10" dirty="0">
                <a:solidFill>
                  <a:srgbClr val="FEFEFE"/>
                </a:solidFill>
                <a:latin typeface="Arial"/>
                <a:cs typeface="Arial"/>
              </a:rPr>
              <a:t>КЛАСС</a:t>
            </a:r>
            <a:endParaRPr sz="2000" dirty="0">
              <a:solidFill>
                <a:prstClr val="black"/>
              </a:solidFill>
              <a:latin typeface="Arial"/>
              <a:cs typeface="Arial"/>
            </a:endParaRPr>
          </a:p>
        </p:txBody>
      </p:sp>
      <p:sp>
        <p:nvSpPr>
          <p:cNvPr id="14" name="object 2">
            <a:extLst>
              <a:ext uri="{FF2B5EF4-FFF2-40B4-BE49-F238E27FC236}">
                <a16:creationId xmlns:a16="http://schemas.microsoft.com/office/drawing/2014/main" id="{7ACFEF22-C515-49A9-B292-25C68E4AC8DC}"/>
              </a:ext>
            </a:extLst>
          </p:cNvPr>
          <p:cNvSpPr txBox="1">
            <a:spLocks/>
          </p:cNvSpPr>
          <p:nvPr/>
        </p:nvSpPr>
        <p:spPr>
          <a:xfrm>
            <a:off x="839258" y="208424"/>
            <a:ext cx="3360388" cy="537980"/>
          </a:xfrm>
          <a:prstGeom prst="rect">
            <a:avLst/>
          </a:prstGeom>
        </p:spPr>
        <p:txBody>
          <a:bodyPr vert="horz" wrap="square" lIns="0" tIns="14617" rIns="0" bIns="0" rtlCol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12712" algn="ctr" defTabSz="915274">
              <a:spcBef>
                <a:spcPts val="114"/>
              </a:spcBef>
              <a:defRPr/>
            </a:pPr>
            <a:r>
              <a:rPr lang="ru-RU" kern="0" spc="10" dirty="0">
                <a:solidFill>
                  <a:sysClr val="window" lastClr="FFFFFF"/>
                </a:solidFill>
              </a:rPr>
              <a:t>ГЕОМЕТРИЯ</a:t>
            </a:r>
            <a:endParaRPr lang="en-US" kern="0" spc="10" dirty="0">
              <a:solidFill>
                <a:sysClr val="window" lastClr="FFFFFF"/>
              </a:solidFill>
            </a:endParaRPr>
          </a:p>
        </p:txBody>
      </p:sp>
      <p:sp>
        <p:nvSpPr>
          <p:cNvPr id="18" name="object 11">
            <a:extLst>
              <a:ext uri="{FF2B5EF4-FFF2-40B4-BE49-F238E27FC236}">
                <a16:creationId xmlns:a16="http://schemas.microsoft.com/office/drawing/2014/main" id="{335AFAA3-FF4F-462D-A908-93D09B272E70}"/>
              </a:ext>
            </a:extLst>
          </p:cNvPr>
          <p:cNvSpPr/>
          <p:nvPr/>
        </p:nvSpPr>
        <p:spPr>
          <a:xfrm>
            <a:off x="349838" y="240781"/>
            <a:ext cx="364211" cy="502387"/>
          </a:xfrm>
          <a:custGeom>
            <a:avLst/>
            <a:gdLst/>
            <a:ahLst/>
            <a:cxnLst/>
            <a:rect l="l" t="t" r="r" b="b"/>
            <a:pathLst>
              <a:path w="363855" h="501650">
                <a:moveTo>
                  <a:pt x="181883" y="0"/>
                </a:moveTo>
                <a:lnTo>
                  <a:pt x="169927" y="1814"/>
                </a:lnTo>
                <a:lnTo>
                  <a:pt x="160152" y="6759"/>
                </a:lnTo>
                <a:lnTo>
                  <a:pt x="153555" y="14086"/>
                </a:lnTo>
                <a:lnTo>
                  <a:pt x="151135" y="23046"/>
                </a:lnTo>
                <a:lnTo>
                  <a:pt x="151135" y="51018"/>
                </a:lnTo>
                <a:lnTo>
                  <a:pt x="125894" y="61099"/>
                </a:lnTo>
                <a:lnTo>
                  <a:pt x="106002" y="76250"/>
                </a:lnTo>
                <a:lnTo>
                  <a:pt x="92964" y="95347"/>
                </a:lnTo>
                <a:lnTo>
                  <a:pt x="88282" y="117269"/>
                </a:lnTo>
                <a:lnTo>
                  <a:pt x="89509" y="128550"/>
                </a:lnTo>
                <a:lnTo>
                  <a:pt x="93112" y="139474"/>
                </a:lnTo>
                <a:lnTo>
                  <a:pt x="98979" y="149818"/>
                </a:lnTo>
                <a:lnTo>
                  <a:pt x="107006" y="159360"/>
                </a:lnTo>
                <a:lnTo>
                  <a:pt x="55256" y="298363"/>
                </a:lnTo>
                <a:lnTo>
                  <a:pt x="29820" y="298367"/>
                </a:lnTo>
                <a:lnTo>
                  <a:pt x="25441" y="301654"/>
                </a:lnTo>
                <a:lnTo>
                  <a:pt x="25441" y="309772"/>
                </a:lnTo>
                <a:lnTo>
                  <a:pt x="29825" y="313055"/>
                </a:lnTo>
                <a:lnTo>
                  <a:pt x="49785" y="313055"/>
                </a:lnTo>
                <a:lnTo>
                  <a:pt x="0" y="446784"/>
                </a:lnTo>
                <a:lnTo>
                  <a:pt x="1008" y="453002"/>
                </a:lnTo>
                <a:lnTo>
                  <a:pt x="7405" y="461515"/>
                </a:lnTo>
                <a:lnTo>
                  <a:pt x="10670" y="464132"/>
                </a:lnTo>
                <a:lnTo>
                  <a:pt x="14559" y="466102"/>
                </a:lnTo>
                <a:lnTo>
                  <a:pt x="3398" y="496089"/>
                </a:lnTo>
                <a:lnTo>
                  <a:pt x="6440" y="500139"/>
                </a:lnTo>
                <a:lnTo>
                  <a:pt x="12538" y="501418"/>
                </a:lnTo>
                <a:lnTo>
                  <a:pt x="13425" y="501501"/>
                </a:lnTo>
                <a:lnTo>
                  <a:pt x="18583" y="501501"/>
                </a:lnTo>
                <a:lnTo>
                  <a:pt x="22522" y="499374"/>
                </a:lnTo>
                <a:lnTo>
                  <a:pt x="33436" y="470051"/>
                </a:lnTo>
                <a:lnTo>
                  <a:pt x="42830" y="468549"/>
                </a:lnTo>
                <a:lnTo>
                  <a:pt x="51014" y="465031"/>
                </a:lnTo>
                <a:lnTo>
                  <a:pt x="57410" y="459821"/>
                </a:lnTo>
                <a:lnTo>
                  <a:pt x="60112" y="455410"/>
                </a:lnTo>
                <a:lnTo>
                  <a:pt x="30830" y="455410"/>
                </a:lnTo>
                <a:lnTo>
                  <a:pt x="29825" y="455302"/>
                </a:lnTo>
                <a:lnTo>
                  <a:pt x="22910" y="453858"/>
                </a:lnTo>
                <a:lnTo>
                  <a:pt x="19442" y="449235"/>
                </a:lnTo>
                <a:lnTo>
                  <a:pt x="130050" y="152128"/>
                </a:lnTo>
                <a:lnTo>
                  <a:pt x="131922" y="150342"/>
                </a:lnTo>
                <a:lnTo>
                  <a:pt x="137110" y="148150"/>
                </a:lnTo>
                <a:lnTo>
                  <a:pt x="140108" y="147876"/>
                </a:lnTo>
                <a:lnTo>
                  <a:pt x="168772" y="147876"/>
                </a:lnTo>
                <a:lnTo>
                  <a:pt x="164548" y="142257"/>
                </a:lnTo>
                <a:lnTo>
                  <a:pt x="115814" y="142250"/>
                </a:lnTo>
                <a:lnTo>
                  <a:pt x="107885" y="117269"/>
                </a:lnTo>
                <a:lnTo>
                  <a:pt x="113708" y="95699"/>
                </a:lnTo>
                <a:lnTo>
                  <a:pt x="129581" y="78067"/>
                </a:lnTo>
                <a:lnTo>
                  <a:pt x="153105" y="66169"/>
                </a:lnTo>
                <a:lnTo>
                  <a:pt x="181883" y="61804"/>
                </a:lnTo>
                <a:lnTo>
                  <a:pt x="238790" y="61804"/>
                </a:lnTo>
                <a:lnTo>
                  <a:pt x="237860" y="61097"/>
                </a:lnTo>
                <a:lnTo>
                  <a:pt x="212627" y="51018"/>
                </a:lnTo>
                <a:lnTo>
                  <a:pt x="212627" y="47623"/>
                </a:lnTo>
                <a:lnTo>
                  <a:pt x="170726" y="47623"/>
                </a:lnTo>
                <a:lnTo>
                  <a:pt x="170726" y="18442"/>
                </a:lnTo>
                <a:lnTo>
                  <a:pt x="175731" y="14691"/>
                </a:lnTo>
                <a:lnTo>
                  <a:pt x="210370" y="14691"/>
                </a:lnTo>
                <a:lnTo>
                  <a:pt x="210206" y="14086"/>
                </a:lnTo>
                <a:lnTo>
                  <a:pt x="203611" y="6759"/>
                </a:lnTo>
                <a:lnTo>
                  <a:pt x="193837" y="1814"/>
                </a:lnTo>
                <a:lnTo>
                  <a:pt x="181883" y="0"/>
                </a:lnTo>
                <a:close/>
              </a:path>
              <a:path w="363855" h="501650">
                <a:moveTo>
                  <a:pt x="270484" y="313062"/>
                </a:moveTo>
                <a:lnTo>
                  <a:pt x="250135" y="313062"/>
                </a:lnTo>
                <a:lnTo>
                  <a:pt x="302328" y="453242"/>
                </a:lnTo>
                <a:lnTo>
                  <a:pt x="306361" y="459821"/>
                </a:lnTo>
                <a:lnTo>
                  <a:pt x="312757" y="465031"/>
                </a:lnTo>
                <a:lnTo>
                  <a:pt x="320939" y="468549"/>
                </a:lnTo>
                <a:lnTo>
                  <a:pt x="330332" y="470051"/>
                </a:lnTo>
                <a:lnTo>
                  <a:pt x="341247" y="499380"/>
                </a:lnTo>
                <a:lnTo>
                  <a:pt x="345182" y="501501"/>
                </a:lnTo>
                <a:lnTo>
                  <a:pt x="350344" y="501501"/>
                </a:lnTo>
                <a:lnTo>
                  <a:pt x="351231" y="501418"/>
                </a:lnTo>
                <a:lnTo>
                  <a:pt x="357322" y="500139"/>
                </a:lnTo>
                <a:lnTo>
                  <a:pt x="360371" y="496089"/>
                </a:lnTo>
                <a:lnTo>
                  <a:pt x="349204" y="466102"/>
                </a:lnTo>
                <a:lnTo>
                  <a:pt x="353091" y="464132"/>
                </a:lnTo>
                <a:lnTo>
                  <a:pt x="356356" y="461515"/>
                </a:lnTo>
                <a:lnTo>
                  <a:pt x="360944" y="455410"/>
                </a:lnTo>
                <a:lnTo>
                  <a:pt x="326952" y="455410"/>
                </a:lnTo>
                <a:lnTo>
                  <a:pt x="322538" y="452893"/>
                </a:lnTo>
                <a:lnTo>
                  <a:pt x="270484" y="313062"/>
                </a:lnTo>
                <a:close/>
              </a:path>
              <a:path w="363855" h="501650">
                <a:moveTo>
                  <a:pt x="53902" y="431084"/>
                </a:moveTo>
                <a:lnTo>
                  <a:pt x="48492" y="433370"/>
                </a:lnTo>
                <a:lnTo>
                  <a:pt x="41224" y="452893"/>
                </a:lnTo>
                <a:lnTo>
                  <a:pt x="36813" y="455410"/>
                </a:lnTo>
                <a:lnTo>
                  <a:pt x="60112" y="455410"/>
                </a:lnTo>
                <a:lnTo>
                  <a:pt x="61441" y="453242"/>
                </a:lnTo>
                <a:lnTo>
                  <a:pt x="67370" y="437320"/>
                </a:lnTo>
                <a:lnTo>
                  <a:pt x="64329" y="433270"/>
                </a:lnTo>
                <a:lnTo>
                  <a:pt x="53902" y="431084"/>
                </a:lnTo>
                <a:close/>
              </a:path>
              <a:path w="363855" h="501650">
                <a:moveTo>
                  <a:pt x="265884" y="147876"/>
                </a:moveTo>
                <a:lnTo>
                  <a:pt x="223653" y="147876"/>
                </a:lnTo>
                <a:lnTo>
                  <a:pt x="226656" y="148150"/>
                </a:lnTo>
                <a:lnTo>
                  <a:pt x="231847" y="150342"/>
                </a:lnTo>
                <a:lnTo>
                  <a:pt x="233719" y="152128"/>
                </a:lnTo>
                <a:lnTo>
                  <a:pt x="344322" y="449235"/>
                </a:lnTo>
                <a:lnTo>
                  <a:pt x="340851" y="453858"/>
                </a:lnTo>
                <a:lnTo>
                  <a:pt x="333946" y="455302"/>
                </a:lnTo>
                <a:lnTo>
                  <a:pt x="332931" y="455410"/>
                </a:lnTo>
                <a:lnTo>
                  <a:pt x="360944" y="455410"/>
                </a:lnTo>
                <a:lnTo>
                  <a:pt x="362753" y="453002"/>
                </a:lnTo>
                <a:lnTo>
                  <a:pt x="363762" y="446784"/>
                </a:lnTo>
                <a:lnTo>
                  <a:pt x="313978" y="313062"/>
                </a:lnTo>
                <a:lnTo>
                  <a:pt x="333942" y="313055"/>
                </a:lnTo>
                <a:lnTo>
                  <a:pt x="338321" y="309772"/>
                </a:lnTo>
                <a:lnTo>
                  <a:pt x="338321" y="301654"/>
                </a:lnTo>
                <a:lnTo>
                  <a:pt x="333932" y="298367"/>
                </a:lnTo>
                <a:lnTo>
                  <a:pt x="308504" y="298363"/>
                </a:lnTo>
                <a:lnTo>
                  <a:pt x="256755" y="159360"/>
                </a:lnTo>
                <a:lnTo>
                  <a:pt x="264783" y="149818"/>
                </a:lnTo>
                <a:lnTo>
                  <a:pt x="265884" y="147876"/>
                </a:lnTo>
                <a:close/>
              </a:path>
              <a:path w="363855" h="501650">
                <a:moveTo>
                  <a:pt x="168772" y="147876"/>
                </a:moveTo>
                <a:lnTo>
                  <a:pt x="140108" y="147876"/>
                </a:lnTo>
                <a:lnTo>
                  <a:pt x="145850" y="149082"/>
                </a:lnTo>
                <a:lnTo>
                  <a:pt x="148234" y="150479"/>
                </a:lnTo>
                <a:lnTo>
                  <a:pt x="151160" y="154371"/>
                </a:lnTo>
                <a:lnTo>
                  <a:pt x="151520" y="156621"/>
                </a:lnTo>
                <a:lnTo>
                  <a:pt x="56779" y="411109"/>
                </a:lnTo>
                <a:lnTo>
                  <a:pt x="59828" y="415159"/>
                </a:lnTo>
                <a:lnTo>
                  <a:pt x="70257" y="417343"/>
                </a:lnTo>
                <a:lnTo>
                  <a:pt x="75657" y="415057"/>
                </a:lnTo>
                <a:lnTo>
                  <a:pt x="113634" y="313062"/>
                </a:lnTo>
                <a:lnTo>
                  <a:pt x="170733" y="313062"/>
                </a:lnTo>
                <a:lnTo>
                  <a:pt x="170733" y="298367"/>
                </a:lnTo>
                <a:lnTo>
                  <a:pt x="119099" y="298367"/>
                </a:lnTo>
                <a:lnTo>
                  <a:pt x="171803" y="156798"/>
                </a:lnTo>
                <a:lnTo>
                  <a:pt x="170802" y="150576"/>
                </a:lnTo>
                <a:lnTo>
                  <a:pt x="168772" y="147876"/>
                </a:lnTo>
                <a:close/>
              </a:path>
              <a:path w="363855" h="501650">
                <a:moveTo>
                  <a:pt x="170733" y="313062"/>
                </a:moveTo>
                <a:lnTo>
                  <a:pt x="151135" y="313062"/>
                </a:lnTo>
                <a:lnTo>
                  <a:pt x="151135" y="313566"/>
                </a:lnTo>
                <a:lnTo>
                  <a:pt x="153555" y="322528"/>
                </a:lnTo>
                <a:lnTo>
                  <a:pt x="160152" y="329855"/>
                </a:lnTo>
                <a:lnTo>
                  <a:pt x="169927" y="334799"/>
                </a:lnTo>
                <a:lnTo>
                  <a:pt x="181883" y="336613"/>
                </a:lnTo>
                <a:lnTo>
                  <a:pt x="193837" y="334799"/>
                </a:lnTo>
                <a:lnTo>
                  <a:pt x="203611" y="329855"/>
                </a:lnTo>
                <a:lnTo>
                  <a:pt x="210206" y="322528"/>
                </a:lnTo>
                <a:lnTo>
                  <a:pt x="210370" y="321922"/>
                </a:lnTo>
                <a:lnTo>
                  <a:pt x="175737" y="321922"/>
                </a:lnTo>
                <a:lnTo>
                  <a:pt x="170733" y="318174"/>
                </a:lnTo>
                <a:lnTo>
                  <a:pt x="170733" y="313062"/>
                </a:lnTo>
                <a:close/>
              </a:path>
              <a:path w="363855" h="501650">
                <a:moveTo>
                  <a:pt x="210370" y="289504"/>
                </a:moveTo>
                <a:lnTo>
                  <a:pt x="188024" y="289504"/>
                </a:lnTo>
                <a:lnTo>
                  <a:pt x="193028" y="293251"/>
                </a:lnTo>
                <a:lnTo>
                  <a:pt x="193028" y="318174"/>
                </a:lnTo>
                <a:lnTo>
                  <a:pt x="188024" y="321922"/>
                </a:lnTo>
                <a:lnTo>
                  <a:pt x="210370" y="321922"/>
                </a:lnTo>
                <a:lnTo>
                  <a:pt x="212627" y="313566"/>
                </a:lnTo>
                <a:lnTo>
                  <a:pt x="212627" y="313062"/>
                </a:lnTo>
                <a:lnTo>
                  <a:pt x="270484" y="313062"/>
                </a:lnTo>
                <a:lnTo>
                  <a:pt x="265013" y="298367"/>
                </a:lnTo>
                <a:lnTo>
                  <a:pt x="212627" y="298367"/>
                </a:lnTo>
                <a:lnTo>
                  <a:pt x="212627" y="297863"/>
                </a:lnTo>
                <a:lnTo>
                  <a:pt x="210370" y="289504"/>
                </a:lnTo>
                <a:close/>
              </a:path>
              <a:path w="363855" h="501650">
                <a:moveTo>
                  <a:pt x="181883" y="274808"/>
                </a:moveTo>
                <a:lnTo>
                  <a:pt x="169927" y="276623"/>
                </a:lnTo>
                <a:lnTo>
                  <a:pt x="160152" y="281569"/>
                </a:lnTo>
                <a:lnTo>
                  <a:pt x="153555" y="288898"/>
                </a:lnTo>
                <a:lnTo>
                  <a:pt x="151135" y="297863"/>
                </a:lnTo>
                <a:lnTo>
                  <a:pt x="151135" y="298367"/>
                </a:lnTo>
                <a:lnTo>
                  <a:pt x="170733" y="298367"/>
                </a:lnTo>
                <a:lnTo>
                  <a:pt x="170733" y="293251"/>
                </a:lnTo>
                <a:lnTo>
                  <a:pt x="175737" y="289504"/>
                </a:lnTo>
                <a:lnTo>
                  <a:pt x="210370" y="289504"/>
                </a:lnTo>
                <a:lnTo>
                  <a:pt x="210206" y="288898"/>
                </a:lnTo>
                <a:lnTo>
                  <a:pt x="203611" y="281569"/>
                </a:lnTo>
                <a:lnTo>
                  <a:pt x="193837" y="276623"/>
                </a:lnTo>
                <a:lnTo>
                  <a:pt x="181883" y="274808"/>
                </a:lnTo>
                <a:close/>
              </a:path>
              <a:path w="363855" h="501650">
                <a:moveTo>
                  <a:pt x="225656" y="204872"/>
                </a:moveTo>
                <a:lnTo>
                  <a:pt x="215223" y="207050"/>
                </a:lnTo>
                <a:lnTo>
                  <a:pt x="212180" y="211107"/>
                </a:lnTo>
                <a:lnTo>
                  <a:pt x="244662" y="298367"/>
                </a:lnTo>
                <a:lnTo>
                  <a:pt x="265013" y="298367"/>
                </a:lnTo>
                <a:lnTo>
                  <a:pt x="231058" y="207158"/>
                </a:lnTo>
                <a:lnTo>
                  <a:pt x="225656" y="204872"/>
                </a:lnTo>
                <a:close/>
              </a:path>
              <a:path w="363855" h="501650">
                <a:moveTo>
                  <a:pt x="223409" y="132670"/>
                </a:moveTo>
                <a:lnTo>
                  <a:pt x="207608" y="135982"/>
                </a:lnTo>
                <a:lnTo>
                  <a:pt x="201024" y="139848"/>
                </a:lnTo>
                <a:lnTo>
                  <a:pt x="192959" y="150576"/>
                </a:lnTo>
                <a:lnTo>
                  <a:pt x="191952" y="156798"/>
                </a:lnTo>
                <a:lnTo>
                  <a:pt x="202863" y="186086"/>
                </a:lnTo>
                <a:lnTo>
                  <a:pt x="208267" y="188372"/>
                </a:lnTo>
                <a:lnTo>
                  <a:pt x="218692" y="186192"/>
                </a:lnTo>
                <a:lnTo>
                  <a:pt x="221742" y="182142"/>
                </a:lnTo>
                <a:lnTo>
                  <a:pt x="212242" y="156621"/>
                </a:lnTo>
                <a:lnTo>
                  <a:pt x="212609" y="154367"/>
                </a:lnTo>
                <a:lnTo>
                  <a:pt x="215535" y="150479"/>
                </a:lnTo>
                <a:lnTo>
                  <a:pt x="217919" y="149082"/>
                </a:lnTo>
                <a:lnTo>
                  <a:pt x="223653" y="147876"/>
                </a:lnTo>
                <a:lnTo>
                  <a:pt x="265884" y="147876"/>
                </a:lnTo>
                <a:lnTo>
                  <a:pt x="269075" y="142250"/>
                </a:lnTo>
                <a:lnTo>
                  <a:pt x="247935" y="142250"/>
                </a:lnTo>
                <a:lnTo>
                  <a:pt x="245480" y="139920"/>
                </a:lnTo>
                <a:lnTo>
                  <a:pt x="242423" y="137944"/>
                </a:lnTo>
                <a:lnTo>
                  <a:pt x="231714" y="133419"/>
                </a:lnTo>
                <a:lnTo>
                  <a:pt x="223409" y="132670"/>
                </a:lnTo>
                <a:close/>
              </a:path>
              <a:path w="363855" h="501650">
                <a:moveTo>
                  <a:pt x="140346" y="132670"/>
                </a:moveTo>
                <a:lnTo>
                  <a:pt x="132052" y="133419"/>
                </a:lnTo>
                <a:lnTo>
                  <a:pt x="121330" y="137944"/>
                </a:lnTo>
                <a:lnTo>
                  <a:pt x="118275" y="139920"/>
                </a:lnTo>
                <a:lnTo>
                  <a:pt x="115818" y="142257"/>
                </a:lnTo>
                <a:lnTo>
                  <a:pt x="164548" y="142257"/>
                </a:lnTo>
                <a:lnTo>
                  <a:pt x="162737" y="139848"/>
                </a:lnTo>
                <a:lnTo>
                  <a:pt x="156157" y="135982"/>
                </a:lnTo>
                <a:lnTo>
                  <a:pt x="140346" y="132670"/>
                </a:lnTo>
                <a:close/>
              </a:path>
              <a:path w="363855" h="501650">
                <a:moveTo>
                  <a:pt x="238790" y="61804"/>
                </a:moveTo>
                <a:lnTo>
                  <a:pt x="181883" y="61804"/>
                </a:lnTo>
                <a:lnTo>
                  <a:pt x="210656" y="66169"/>
                </a:lnTo>
                <a:lnTo>
                  <a:pt x="234178" y="78067"/>
                </a:lnTo>
                <a:lnTo>
                  <a:pt x="250050" y="95699"/>
                </a:lnTo>
                <a:lnTo>
                  <a:pt x="255874" y="117269"/>
                </a:lnTo>
                <a:lnTo>
                  <a:pt x="255361" y="123768"/>
                </a:lnTo>
                <a:lnTo>
                  <a:pt x="253845" y="130143"/>
                </a:lnTo>
                <a:lnTo>
                  <a:pt x="251357" y="136327"/>
                </a:lnTo>
                <a:lnTo>
                  <a:pt x="247935" y="142250"/>
                </a:lnTo>
                <a:lnTo>
                  <a:pt x="269075" y="142250"/>
                </a:lnTo>
                <a:lnTo>
                  <a:pt x="270650" y="139470"/>
                </a:lnTo>
                <a:lnTo>
                  <a:pt x="274249" y="128545"/>
                </a:lnTo>
                <a:lnTo>
                  <a:pt x="275471" y="117269"/>
                </a:lnTo>
                <a:lnTo>
                  <a:pt x="270791" y="95347"/>
                </a:lnTo>
                <a:lnTo>
                  <a:pt x="257752" y="76249"/>
                </a:lnTo>
                <a:lnTo>
                  <a:pt x="238790" y="61804"/>
                </a:lnTo>
                <a:close/>
              </a:path>
              <a:path w="363855" h="501650">
                <a:moveTo>
                  <a:pt x="185652" y="47105"/>
                </a:moveTo>
                <a:lnTo>
                  <a:pt x="178103" y="47105"/>
                </a:lnTo>
                <a:lnTo>
                  <a:pt x="174387" y="47296"/>
                </a:lnTo>
                <a:lnTo>
                  <a:pt x="170726" y="47623"/>
                </a:lnTo>
                <a:lnTo>
                  <a:pt x="193028" y="47623"/>
                </a:lnTo>
                <a:lnTo>
                  <a:pt x="189367" y="47296"/>
                </a:lnTo>
                <a:lnTo>
                  <a:pt x="185652" y="47105"/>
                </a:lnTo>
                <a:close/>
              </a:path>
              <a:path w="363855" h="501650">
                <a:moveTo>
                  <a:pt x="210370" y="14691"/>
                </a:moveTo>
                <a:lnTo>
                  <a:pt x="188024" y="14691"/>
                </a:lnTo>
                <a:lnTo>
                  <a:pt x="193028" y="18442"/>
                </a:lnTo>
                <a:lnTo>
                  <a:pt x="193028" y="47623"/>
                </a:lnTo>
                <a:lnTo>
                  <a:pt x="212627" y="47623"/>
                </a:lnTo>
                <a:lnTo>
                  <a:pt x="212627" y="23046"/>
                </a:lnTo>
                <a:lnTo>
                  <a:pt x="210370" y="14691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915274"/>
            <a:endParaRPr>
              <a:solidFill>
                <a:prstClr val="black"/>
              </a:solidFill>
            </a:endParaRPr>
          </a:p>
        </p:txBody>
      </p:sp>
      <p:pic>
        <p:nvPicPr>
          <p:cNvPr id="19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7100" y="2122026"/>
            <a:ext cx="12954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object 5">
            <a:extLst>
              <a:ext uri="{FF2B5EF4-FFF2-40B4-BE49-F238E27FC236}">
                <a16:creationId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177837" y="2275063"/>
            <a:ext cx="344001" cy="789846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</p:spPr>
        <p:txBody>
          <a:bodyPr wrap="square" lIns="0" tIns="0" rIns="0" bIns="0" rtlCol="0"/>
          <a:lstStyle/>
          <a:p>
            <a:pPr defTabSz="914114"/>
            <a:endParaRPr sz="11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5412443"/>
      </p:ext>
    </p:extLst>
  </p:cSld>
  <p:clrMapOvr>
    <a:masterClrMapping/>
  </p:clrMapOvr>
  <p:transition spd="slow">
    <p:push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07777"/>
          </a:xfrm>
        </p:spPr>
        <p:txBody>
          <a:bodyPr/>
          <a:lstStyle/>
          <a:p>
            <a:pPr algn="ctr"/>
            <a:r>
              <a:rPr lang="ru-RU" sz="2000" dirty="0"/>
              <a:t>ЗАДАНИЕ </a:t>
            </a:r>
            <a:r>
              <a:rPr lang="en-US" sz="2000" dirty="0"/>
              <a:t>25</a:t>
            </a:r>
            <a:r>
              <a:rPr lang="ru-RU" sz="2000" dirty="0"/>
              <a:t>.</a:t>
            </a:r>
            <a:r>
              <a:rPr lang="en-US" sz="2000" dirty="0"/>
              <a:t>1</a:t>
            </a:r>
            <a:endParaRPr lang="ru-RU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Текст 4"/>
              <p:cNvSpPr>
                <a:spLocks noGrp="1"/>
              </p:cNvSpPr>
              <p:nvPr>
                <p:ph type="body" idx="1"/>
              </p:nvPr>
            </p:nvSpPr>
            <p:spPr>
              <a:xfrm>
                <a:off x="139700" y="631826"/>
                <a:ext cx="5410199" cy="449290"/>
              </a:xfrm>
            </p:spPr>
            <p:txBody>
              <a:bodyPr/>
              <a:lstStyle/>
              <a:p>
                <a:r>
                  <a:rPr lang="ru-RU" i="0" dirty="0"/>
                  <a:t>Пусть</a:t>
                </a:r>
                <a:r>
                  <a:rPr lang="en-US" i="0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90</m:t>
                        </m:r>
                      </m:e>
                      <m:sup>
                        <m:r>
                          <a:rPr lang="en-US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°</m:t>
                        </m:r>
                      </m:sup>
                    </m:sSup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&lt;</m:t>
                    </m:r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&lt;</m:t>
                    </m:r>
                    <m:sSup>
                      <m:sSupPr>
                        <m:ctrlPr>
                          <a:rPr lang="en-US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180</m:t>
                        </m:r>
                      </m:e>
                      <m:sup>
                        <m:r>
                          <a:rPr lang="en-US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°</m:t>
                        </m:r>
                      </m:sup>
                    </m:sSup>
                  </m:oMath>
                </a14:m>
                <a:r>
                  <a:rPr lang="ru-RU" i="0" dirty="0"/>
                  <a:t>. Определите знаки значений</a:t>
                </a:r>
                <a:r>
                  <a:rPr lang="el-GR" i="0" dirty="0"/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𝑠𝑖𝑛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</m:oMath>
                </a14:m>
                <a:r>
                  <a:rPr lang="el-GR" i="0" dirty="0"/>
                  <a:t>,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𝑐𝑜𝑠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</m:oMath>
                </a14:m>
                <a:r>
                  <a:rPr lang="el-GR" i="0" dirty="0"/>
                  <a:t>,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𝑡𝑔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</m:oMath>
                </a14:m>
                <a:r>
                  <a:rPr lang="el-GR" i="0" dirty="0"/>
                  <a:t> </a:t>
                </a:r>
                <a:r>
                  <a:rPr lang="ru-RU" i="0" dirty="0"/>
                  <a:t>и</a:t>
                </a:r>
                <a:r>
                  <a:rPr lang="en-US" i="0" dirty="0"/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𝑐𝑡𝑔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</m:oMath>
                </a14:m>
                <a:r>
                  <a:rPr lang="en-US" i="0" dirty="0"/>
                  <a:t>.</a:t>
                </a:r>
                <a:endParaRPr lang="ru-RU" dirty="0"/>
              </a:p>
            </p:txBody>
          </p:sp>
        </mc:Choice>
        <mc:Fallback>
          <p:sp>
            <p:nvSpPr>
              <p:cNvPr id="5" name="Текст 4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139700" y="631826"/>
                <a:ext cx="5410199" cy="449290"/>
              </a:xfrm>
              <a:blipFill>
                <a:blip r:embed="rId2"/>
                <a:stretch>
                  <a:fillRect l="-2029" t="-12329" r="-564" b="-2191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" name="Прямая со стрелкой 6"/>
          <p:cNvCxnSpPr/>
          <p:nvPr/>
        </p:nvCxnSpPr>
        <p:spPr>
          <a:xfrm>
            <a:off x="749300" y="1774825"/>
            <a:ext cx="1436636" cy="13156"/>
          </a:xfrm>
          <a:prstGeom prst="straightConnector1">
            <a:avLst/>
          </a:prstGeom>
          <a:ln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 flipV="1">
            <a:off x="1435100" y="1089025"/>
            <a:ext cx="0" cy="12954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Овал 11"/>
          <p:cNvSpPr/>
          <p:nvPr/>
        </p:nvSpPr>
        <p:spPr>
          <a:xfrm>
            <a:off x="977900" y="1317625"/>
            <a:ext cx="990600" cy="914400"/>
          </a:xfrm>
          <a:prstGeom prst="ellips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6" name="Прямая со стрелкой 15"/>
          <p:cNvCxnSpPr/>
          <p:nvPr/>
        </p:nvCxnSpPr>
        <p:spPr>
          <a:xfrm flipV="1">
            <a:off x="4025900" y="1089025"/>
            <a:ext cx="0" cy="12192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>
            <a:off x="3340100" y="1774825"/>
            <a:ext cx="14478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Овал 18"/>
          <p:cNvSpPr/>
          <p:nvPr/>
        </p:nvSpPr>
        <p:spPr>
          <a:xfrm>
            <a:off x="3568700" y="1317625"/>
            <a:ext cx="990600" cy="914400"/>
          </a:xfrm>
          <a:prstGeom prst="ellips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2" name="TextBox 41"/>
              <p:cNvSpPr txBox="1"/>
              <p:nvPr/>
            </p:nvSpPr>
            <p:spPr>
              <a:xfrm>
                <a:off x="4178300" y="1089025"/>
                <a:ext cx="415819" cy="2154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𝑐𝑜𝑠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𝛼</m:t>
                      </m:r>
                    </m:oMath>
                  </m:oMathPara>
                </a14:m>
                <a:endParaRPr lang="ru-RU" sz="1400" dirty="0"/>
              </a:p>
            </p:txBody>
          </p:sp>
        </mc:Choice>
        <mc:Fallback xmlns="">
          <p:sp>
            <p:nvSpPr>
              <p:cNvPr id="42" name="Text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78300" y="1089025"/>
                <a:ext cx="415819" cy="215444"/>
              </a:xfrm>
              <a:prstGeom prst="rect">
                <a:avLst/>
              </a:prstGeom>
              <a:blipFill>
                <a:blip r:embed="rId3"/>
                <a:stretch>
                  <a:fillRect l="-5797" r="-289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3" name="TextBox 42"/>
              <p:cNvSpPr txBox="1"/>
              <p:nvPr/>
            </p:nvSpPr>
            <p:spPr>
              <a:xfrm>
                <a:off x="1739900" y="1165225"/>
                <a:ext cx="394980" cy="2154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𝑠𝑖𝑛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𝛼</m:t>
                      </m:r>
                    </m:oMath>
                  </m:oMathPara>
                </a14:m>
                <a:endParaRPr lang="ru-RU" sz="1400" dirty="0"/>
              </a:p>
            </p:txBody>
          </p:sp>
        </mc:Choice>
        <mc:Fallback xmlns="">
          <p:sp>
            <p:nvSpPr>
              <p:cNvPr id="43" name="TextBox 4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39900" y="1165225"/>
                <a:ext cx="394980" cy="215444"/>
              </a:xfrm>
              <a:prstGeom prst="rect">
                <a:avLst/>
              </a:prstGeom>
              <a:blipFill>
                <a:blip r:embed="rId4"/>
                <a:stretch>
                  <a:fillRect l="-10769" r="-3077" b="-857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4" name="TextBox 43"/>
              <p:cNvSpPr txBox="1"/>
              <p:nvPr/>
            </p:nvSpPr>
            <p:spPr>
              <a:xfrm>
                <a:off x="1587500" y="1470025"/>
                <a:ext cx="98527" cy="21544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+</m:t>
                      </m:r>
                    </m:oMath>
                  </m:oMathPara>
                </a14:m>
                <a:endParaRPr lang="ru-RU" sz="1400" dirty="0"/>
              </a:p>
            </p:txBody>
          </p:sp>
        </mc:Choice>
        <mc:Fallback xmlns="">
          <p:sp>
            <p:nvSpPr>
              <p:cNvPr id="44" name="TextBox 4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87500" y="1470025"/>
                <a:ext cx="98527" cy="215444"/>
              </a:xfrm>
              <a:prstGeom prst="rect">
                <a:avLst/>
              </a:prstGeom>
              <a:blipFill>
                <a:blip r:embed="rId5"/>
                <a:stretch>
                  <a:fillRect l="-52941" r="-88235" b="-857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5" name="TextBox 44"/>
              <p:cNvSpPr txBox="1"/>
              <p:nvPr/>
            </p:nvSpPr>
            <p:spPr>
              <a:xfrm>
                <a:off x="1130300" y="1851025"/>
                <a:ext cx="174727" cy="2154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−</m:t>
                      </m:r>
                    </m:oMath>
                  </m:oMathPara>
                </a14:m>
                <a:endParaRPr lang="ru-RU" sz="1400" dirty="0"/>
              </a:p>
            </p:txBody>
          </p:sp>
        </mc:Choice>
        <mc:Fallback xmlns="">
          <p:sp>
            <p:nvSpPr>
              <p:cNvPr id="45" name="TextBox 4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30300" y="1851025"/>
                <a:ext cx="174727" cy="215444"/>
              </a:xfrm>
              <a:prstGeom prst="rect">
                <a:avLst/>
              </a:prstGeom>
              <a:blipFill>
                <a:blip r:embed="rId6"/>
                <a:stretch>
                  <a:fillRect l="-6897" r="-344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6" name="TextBox 45"/>
              <p:cNvSpPr txBox="1"/>
              <p:nvPr/>
            </p:nvSpPr>
            <p:spPr>
              <a:xfrm>
                <a:off x="1130300" y="1470025"/>
                <a:ext cx="174727" cy="2154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+</m:t>
                      </m:r>
                    </m:oMath>
                  </m:oMathPara>
                </a14:m>
                <a:endParaRPr lang="ru-RU" sz="1400" dirty="0"/>
              </a:p>
            </p:txBody>
          </p:sp>
        </mc:Choice>
        <mc:Fallback xmlns="">
          <p:sp>
            <p:nvSpPr>
              <p:cNvPr id="46" name="TextBox 4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30300" y="1470025"/>
                <a:ext cx="174727" cy="215444"/>
              </a:xfrm>
              <a:prstGeom prst="rect">
                <a:avLst/>
              </a:prstGeom>
              <a:blipFill>
                <a:blip r:embed="rId5"/>
                <a:stretch>
                  <a:fillRect l="-20690" r="-20690" b="-857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7" name="TextBox 46"/>
              <p:cNvSpPr txBox="1"/>
              <p:nvPr/>
            </p:nvSpPr>
            <p:spPr>
              <a:xfrm>
                <a:off x="1587500" y="1851025"/>
                <a:ext cx="174727" cy="2154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−</m:t>
                      </m:r>
                    </m:oMath>
                  </m:oMathPara>
                </a14:m>
                <a:endParaRPr lang="ru-RU" sz="1400" dirty="0"/>
              </a:p>
            </p:txBody>
          </p:sp>
        </mc:Choice>
        <mc:Fallback xmlns="">
          <p:sp>
            <p:nvSpPr>
              <p:cNvPr id="47" name="TextBox 4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87500" y="1851025"/>
                <a:ext cx="174727" cy="215444"/>
              </a:xfrm>
              <a:prstGeom prst="rect">
                <a:avLst/>
              </a:prstGeom>
              <a:blipFill>
                <a:blip r:embed="rId6"/>
                <a:stretch>
                  <a:fillRect l="-6897" r="-344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8" name="TextBox 47"/>
              <p:cNvSpPr txBox="1"/>
              <p:nvPr/>
            </p:nvSpPr>
            <p:spPr>
              <a:xfrm>
                <a:off x="4102100" y="1470025"/>
                <a:ext cx="174727" cy="2154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+</m:t>
                      </m:r>
                    </m:oMath>
                  </m:oMathPara>
                </a14:m>
                <a:endParaRPr lang="ru-RU" sz="1400" dirty="0"/>
              </a:p>
            </p:txBody>
          </p:sp>
        </mc:Choice>
        <mc:Fallback xmlns="">
          <p:sp>
            <p:nvSpPr>
              <p:cNvPr id="48" name="TextBox 4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02100" y="1470025"/>
                <a:ext cx="174727" cy="215444"/>
              </a:xfrm>
              <a:prstGeom prst="rect">
                <a:avLst/>
              </a:prstGeom>
              <a:blipFill>
                <a:blip r:embed="rId7"/>
                <a:stretch>
                  <a:fillRect l="-24138" r="-17241" b="-857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9" name="TextBox 48"/>
              <p:cNvSpPr txBox="1"/>
              <p:nvPr/>
            </p:nvSpPr>
            <p:spPr>
              <a:xfrm>
                <a:off x="4102100" y="1851025"/>
                <a:ext cx="174727" cy="2154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+</m:t>
                      </m:r>
                    </m:oMath>
                  </m:oMathPara>
                </a14:m>
                <a:endParaRPr lang="ru-RU" sz="1400" dirty="0"/>
              </a:p>
            </p:txBody>
          </p:sp>
        </mc:Choice>
        <mc:Fallback xmlns="">
          <p:sp>
            <p:nvSpPr>
              <p:cNvPr id="49" name="TextBox 4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02100" y="1851025"/>
                <a:ext cx="174727" cy="215444"/>
              </a:xfrm>
              <a:prstGeom prst="rect">
                <a:avLst/>
              </a:prstGeom>
              <a:blipFill>
                <a:blip r:embed="rId8"/>
                <a:stretch>
                  <a:fillRect l="-24138" r="-17241" b="-571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0" name="TextBox 49"/>
              <p:cNvSpPr txBox="1"/>
              <p:nvPr/>
            </p:nvSpPr>
            <p:spPr>
              <a:xfrm>
                <a:off x="3721100" y="1470025"/>
                <a:ext cx="174727" cy="2154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−</m:t>
                      </m:r>
                    </m:oMath>
                  </m:oMathPara>
                </a14:m>
                <a:endParaRPr lang="ru-RU" sz="1400" dirty="0"/>
              </a:p>
            </p:txBody>
          </p:sp>
        </mc:Choice>
        <mc:Fallback xmlns="">
          <p:sp>
            <p:nvSpPr>
              <p:cNvPr id="50" name="TextBox 4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21100" y="1470025"/>
                <a:ext cx="174727" cy="215444"/>
              </a:xfrm>
              <a:prstGeom prst="rect">
                <a:avLst/>
              </a:prstGeom>
              <a:blipFill>
                <a:blip r:embed="rId6"/>
                <a:stretch>
                  <a:fillRect l="-6897" r="-344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1" name="TextBox 50"/>
              <p:cNvSpPr txBox="1"/>
              <p:nvPr/>
            </p:nvSpPr>
            <p:spPr>
              <a:xfrm>
                <a:off x="3721100" y="1851025"/>
                <a:ext cx="174727" cy="2154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−</m:t>
                      </m:r>
                    </m:oMath>
                  </m:oMathPara>
                </a14:m>
                <a:endParaRPr lang="ru-RU" sz="1400" dirty="0"/>
              </a:p>
            </p:txBody>
          </p:sp>
        </mc:Choice>
        <mc:Fallback xmlns="">
          <p:sp>
            <p:nvSpPr>
              <p:cNvPr id="51" name="TextBox 5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21100" y="1851025"/>
                <a:ext cx="174727" cy="215444"/>
              </a:xfrm>
              <a:prstGeom prst="rect">
                <a:avLst/>
              </a:prstGeom>
              <a:blipFill>
                <a:blip r:embed="rId6"/>
                <a:stretch>
                  <a:fillRect l="-6897" r="-344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2" name="TextBox 51"/>
              <p:cNvSpPr txBox="1"/>
              <p:nvPr/>
            </p:nvSpPr>
            <p:spPr>
              <a:xfrm>
                <a:off x="4559300" y="1774825"/>
                <a:ext cx="141705" cy="2154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ru-RU" sz="1400" dirty="0"/>
              </a:p>
            </p:txBody>
          </p:sp>
        </mc:Choice>
        <mc:Fallback xmlns="">
          <p:sp>
            <p:nvSpPr>
              <p:cNvPr id="52" name="TextBox 5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59300" y="1774825"/>
                <a:ext cx="141705" cy="215444"/>
              </a:xfrm>
              <a:prstGeom prst="rect">
                <a:avLst/>
              </a:prstGeom>
              <a:blipFill>
                <a:blip r:embed="rId9"/>
                <a:stretch>
                  <a:fillRect l="-21739" r="-869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5" name="TextBox 54"/>
              <p:cNvSpPr txBox="1"/>
              <p:nvPr/>
            </p:nvSpPr>
            <p:spPr>
              <a:xfrm>
                <a:off x="1968500" y="1774825"/>
                <a:ext cx="141705" cy="2154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ru-RU" sz="1400" dirty="0"/>
              </a:p>
            </p:txBody>
          </p:sp>
        </mc:Choice>
        <mc:Fallback xmlns="">
          <p:sp>
            <p:nvSpPr>
              <p:cNvPr id="55" name="TextBox 5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68500" y="1774825"/>
                <a:ext cx="141705" cy="215444"/>
              </a:xfrm>
              <a:prstGeom prst="rect">
                <a:avLst/>
              </a:prstGeom>
              <a:blipFill>
                <a:blip r:embed="rId10"/>
                <a:stretch>
                  <a:fillRect l="-21739" r="-869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6" name="TextBox 55"/>
              <p:cNvSpPr txBox="1"/>
              <p:nvPr/>
            </p:nvSpPr>
            <p:spPr>
              <a:xfrm>
                <a:off x="3797300" y="1089025"/>
                <a:ext cx="144142" cy="2154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𝑦</m:t>
                      </m:r>
                    </m:oMath>
                  </m:oMathPara>
                </a14:m>
                <a:endParaRPr lang="ru-RU" sz="1400" dirty="0"/>
              </a:p>
            </p:txBody>
          </p:sp>
        </mc:Choice>
        <mc:Fallback xmlns="">
          <p:sp>
            <p:nvSpPr>
              <p:cNvPr id="56" name="TextBox 5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97300" y="1089025"/>
                <a:ext cx="144142" cy="215444"/>
              </a:xfrm>
              <a:prstGeom prst="rect">
                <a:avLst/>
              </a:prstGeom>
              <a:blipFill>
                <a:blip r:embed="rId11"/>
                <a:stretch>
                  <a:fillRect l="-33333" r="-20833" b="-2285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7" name="TextBox 56"/>
              <p:cNvSpPr txBox="1"/>
              <p:nvPr/>
            </p:nvSpPr>
            <p:spPr>
              <a:xfrm>
                <a:off x="1206500" y="1089025"/>
                <a:ext cx="144142" cy="2154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𝑦</m:t>
                      </m:r>
                    </m:oMath>
                  </m:oMathPara>
                </a14:m>
                <a:endParaRPr lang="ru-RU" sz="1400" dirty="0"/>
              </a:p>
            </p:txBody>
          </p:sp>
        </mc:Choice>
        <mc:Fallback xmlns="">
          <p:sp>
            <p:nvSpPr>
              <p:cNvPr id="57" name="TextBox 5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06500" y="1089025"/>
                <a:ext cx="144142" cy="215444"/>
              </a:xfrm>
              <a:prstGeom prst="rect">
                <a:avLst/>
              </a:prstGeom>
              <a:blipFill>
                <a:blip r:embed="rId11"/>
                <a:stretch>
                  <a:fillRect l="-33333" r="-20833" b="-2285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0" name="Прямоугольник 69"/>
              <p:cNvSpPr/>
              <p:nvPr/>
            </p:nvSpPr>
            <p:spPr>
              <a:xfrm>
                <a:off x="139700" y="2384425"/>
                <a:ext cx="2667000" cy="52803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ru-RU" sz="1400" dirty="0">
                    <a:latin typeface="Arial" panose="020B0604020202020204" pitchFamily="34" charset="0"/>
                    <a:cs typeface="Arial" panose="020B0604020202020204" pitchFamily="34" charset="0"/>
                  </a:rPr>
                  <a:t>В интервале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14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400" i="1">
                            <a:latin typeface="Cambria Math" panose="02040503050406030204" pitchFamily="18" charset="0"/>
                          </a:rPr>
                          <m:t>90</m:t>
                        </m:r>
                      </m:e>
                      <m:sup>
                        <m:r>
                          <a:rPr lang="en-US" sz="1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°</m:t>
                        </m:r>
                      </m:sup>
                    </m:sSup>
                    <m:r>
                      <a:rPr lang="en-US" sz="1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&lt;</m:t>
                    </m:r>
                    <m:r>
                      <a:rPr lang="en-US" sz="1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  <m:r>
                      <a:rPr lang="en-US" sz="1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&lt;</m:t>
                    </m:r>
                    <m:sSup>
                      <m:sSupPr>
                        <m:ctrlPr>
                          <a:rPr lang="en-US" sz="1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180</m:t>
                        </m:r>
                      </m:e>
                      <m:sup>
                        <m:r>
                          <a:rPr lang="en-US" sz="1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°</m:t>
                        </m:r>
                      </m:sup>
                    </m:sSup>
                  </m:oMath>
                </a14:m>
                <a:r>
                  <a:rPr lang="en-US" sz="1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400" b="0" i="1" smtClean="0">
                        <a:latin typeface="Cambria Math" panose="02040503050406030204" pitchFamily="18" charset="0"/>
                      </a:rPr>
                      <m:t>𝑠𝑖𝑛</m:t>
                    </m:r>
                    <m:r>
                      <a:rPr lang="en-US" sz="1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  <m:r>
                      <a:rPr lang="en-US" sz="1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&gt;0</m:t>
                    </m:r>
                  </m:oMath>
                </a14:m>
                <a:endParaRPr lang="ru-RU" sz="1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70" name="Прямоугольник 6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9700" y="2384425"/>
                <a:ext cx="2667000" cy="528030"/>
              </a:xfrm>
              <a:prstGeom prst="rect">
                <a:avLst/>
              </a:prstGeom>
              <a:blipFill>
                <a:blip r:embed="rId12"/>
                <a:stretch>
                  <a:fillRect l="-686" t="-114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1" name="Прямоугольник 70"/>
              <p:cNvSpPr/>
              <p:nvPr/>
            </p:nvSpPr>
            <p:spPr>
              <a:xfrm>
                <a:off x="2882900" y="2384425"/>
                <a:ext cx="2743200" cy="52803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sz="14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400" i="1">
                            <a:latin typeface="Cambria Math" panose="02040503050406030204" pitchFamily="18" charset="0"/>
                          </a:rPr>
                          <m:t>90</m:t>
                        </m:r>
                      </m:e>
                      <m:sup>
                        <m:r>
                          <a:rPr lang="en-US" sz="1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°</m:t>
                        </m:r>
                      </m:sup>
                    </m:sSup>
                    <m:r>
                      <a:rPr lang="en-US" sz="1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&lt;</m:t>
                    </m:r>
                    <m:r>
                      <a:rPr lang="en-US" sz="1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  <m:r>
                      <a:rPr lang="en-US" sz="1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&lt;</m:t>
                    </m:r>
                    <m:sSup>
                      <m:sSupPr>
                        <m:ctrlPr>
                          <a:rPr lang="en-US" sz="1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180</m:t>
                        </m:r>
                      </m:e>
                      <m:sup>
                        <m:r>
                          <a:rPr lang="en-US" sz="1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°</m:t>
                        </m:r>
                      </m:sup>
                    </m:sSup>
                  </m:oMath>
                </a14:m>
                <a:r>
                  <a:rPr lang="en-US" sz="1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1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1400" b="0" i="1" dirty="0" smtClean="0">
                          <a:latin typeface="Cambria Math" panose="02040503050406030204" pitchFamily="18" charset="0"/>
                        </a:rPr>
                        <m:t>cos</m:t>
                      </m:r>
                      <m:r>
                        <a:rPr lang="en-US" sz="140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𝛼</m:t>
                      </m:r>
                      <m:r>
                        <a:rPr lang="en-US" sz="140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&lt;0</m:t>
                      </m:r>
                    </m:oMath>
                  </m:oMathPara>
                </a14:m>
                <a:endParaRPr lang="ru-RU" sz="1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71" name="Прямоугольник 7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82900" y="2384425"/>
                <a:ext cx="2743200" cy="528030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892616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12" grpId="0" animBg="1"/>
      <p:bldP spid="19" grpId="0" animBg="1"/>
      <p:bldP spid="42" grpId="0"/>
      <p:bldP spid="43" grpId="0"/>
      <p:bldP spid="44" grpId="0"/>
      <p:bldP spid="45" grpId="0"/>
      <p:bldP spid="46" grpId="0"/>
      <p:bldP spid="47" grpId="0"/>
      <p:bldP spid="48" grpId="0"/>
      <p:bldP spid="49" grpId="0"/>
      <p:bldP spid="50" grpId="0"/>
      <p:bldP spid="51" grpId="0"/>
      <p:bldP spid="52" grpId="0"/>
      <p:bldP spid="55" grpId="0"/>
      <p:bldP spid="56" grpId="0"/>
      <p:bldP spid="57" grpId="0"/>
      <p:bldP spid="70" grpId="0"/>
      <p:bldP spid="7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69332"/>
          </a:xfrm>
        </p:spPr>
        <p:txBody>
          <a:bodyPr/>
          <a:lstStyle/>
          <a:p>
            <a:pPr algn="ctr"/>
            <a:r>
              <a:rPr lang="ru-RU" sz="2400" kern="1200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РЕШЕНИЕ ЗАДАНИЙ</a:t>
            </a:r>
            <a:endParaRPr lang="ru-RU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Текст 2"/>
              <p:cNvSpPr>
                <a:spLocks noGrp="1"/>
              </p:cNvSpPr>
              <p:nvPr>
                <p:ph type="body" idx="1"/>
              </p:nvPr>
            </p:nvSpPr>
            <p:spPr>
              <a:xfrm>
                <a:off x="139700" y="555626"/>
                <a:ext cx="5486400" cy="313419"/>
              </a:xfrm>
            </p:spPr>
            <p:txBody>
              <a:bodyPr/>
              <a:lstStyle/>
              <a:p>
                <a:r>
                  <a:rPr lang="ru-RU" i="0" dirty="0"/>
                  <a:t>Т.к. 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𝑡𝑔</m:t>
                    </m:r>
                    <m:r>
                      <a:rPr lang="en-US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  <m:r>
                      <a:rPr lang="en-US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𝑠𝑖𝑛</m:t>
                        </m:r>
                        <m:r>
                          <a:rPr lang="en-US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𝛼</m:t>
                        </m:r>
                      </m:num>
                      <m:den>
                        <m:r>
                          <a:rPr lang="en-US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𝑐𝑜𝑠</m:t>
                        </m:r>
                        <m:r>
                          <a:rPr lang="en-US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𝛼</m:t>
                        </m:r>
                      </m:den>
                    </m:f>
                  </m:oMath>
                </a14:m>
                <a:r>
                  <a:rPr lang="en-US" dirty="0"/>
                  <a:t> </a:t>
                </a:r>
                <a:r>
                  <a:rPr lang="ru-RU" dirty="0"/>
                  <a:t>и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𝑐𝑡𝑔</m:t>
                    </m:r>
                    <m:r>
                      <a:rPr lang="en-US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  <m:r>
                      <a:rPr lang="en-US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𝑐𝑜𝑠</m:t>
                        </m:r>
                        <m:r>
                          <a:rPr lang="en-US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𝛼</m:t>
                        </m:r>
                      </m:num>
                      <m:den>
                        <m:r>
                          <a:rPr lang="en-US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𝑠𝑖𝑛</m:t>
                        </m:r>
                        <m:r>
                          <a:rPr lang="en-US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𝛼</m:t>
                        </m:r>
                      </m:den>
                    </m:f>
                  </m:oMath>
                </a14:m>
                <a:r>
                  <a:rPr lang="en-US" dirty="0"/>
                  <a:t>  </a:t>
                </a:r>
                <a:r>
                  <a:rPr lang="ru-RU" i="0" dirty="0"/>
                  <a:t>взаимосвязаны то</a:t>
                </a:r>
                <a:r>
                  <a:rPr lang="en-US" i="0" dirty="0"/>
                  <a:t> </a:t>
                </a:r>
                <a:endParaRPr lang="ru-RU" i="0" dirty="0"/>
              </a:p>
            </p:txBody>
          </p:sp>
        </mc:Choice>
        <mc:Fallback>
          <p:sp>
            <p:nvSpPr>
              <p:cNvPr id="3" name="Текс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139700" y="555626"/>
                <a:ext cx="5486400" cy="313419"/>
              </a:xfrm>
              <a:blipFill>
                <a:blip r:embed="rId2"/>
                <a:stretch>
                  <a:fillRect l="-2000" t="-1923" b="-1730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1" name="Прямая со стрелкой 10"/>
          <p:cNvCxnSpPr/>
          <p:nvPr/>
        </p:nvCxnSpPr>
        <p:spPr>
          <a:xfrm>
            <a:off x="825500" y="1851025"/>
            <a:ext cx="1447800" cy="0"/>
          </a:xfrm>
          <a:prstGeom prst="straightConnector1">
            <a:avLst/>
          </a:prstGeom>
          <a:ln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Овал 11"/>
          <p:cNvSpPr/>
          <p:nvPr/>
        </p:nvSpPr>
        <p:spPr>
          <a:xfrm>
            <a:off x="977900" y="1317625"/>
            <a:ext cx="1066800" cy="990600"/>
          </a:xfrm>
          <a:prstGeom prst="ellips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1587500" y="1546225"/>
                <a:ext cx="174727" cy="2154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+</m:t>
                      </m:r>
                    </m:oMath>
                  </m:oMathPara>
                </a14:m>
                <a:endParaRPr lang="ru-RU" sz="1400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87500" y="1546225"/>
                <a:ext cx="174727" cy="215444"/>
              </a:xfrm>
              <a:prstGeom prst="rect">
                <a:avLst/>
              </a:prstGeom>
              <a:blipFill>
                <a:blip r:embed="rId3"/>
                <a:stretch>
                  <a:fillRect l="-20690" r="-20690" b="-571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1206500" y="1546225"/>
                <a:ext cx="174727" cy="2154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−</m:t>
                      </m:r>
                    </m:oMath>
                  </m:oMathPara>
                </a14:m>
                <a:endParaRPr lang="ru-RU" sz="1400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06500" y="1546225"/>
                <a:ext cx="174727" cy="215444"/>
              </a:xfrm>
              <a:prstGeom prst="rect">
                <a:avLst/>
              </a:prstGeom>
              <a:blipFill>
                <a:blip r:embed="rId4"/>
                <a:stretch>
                  <a:fillRect l="-6897" r="-344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1206500" y="1927225"/>
                <a:ext cx="174727" cy="2154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+</m:t>
                      </m:r>
                    </m:oMath>
                  </m:oMathPara>
                </a14:m>
                <a:endParaRPr lang="ru-RU" sz="1400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06500" y="1927225"/>
                <a:ext cx="174727" cy="215444"/>
              </a:xfrm>
              <a:prstGeom prst="rect">
                <a:avLst/>
              </a:prstGeom>
              <a:blipFill>
                <a:blip r:embed="rId5"/>
                <a:stretch>
                  <a:fillRect l="-24138" r="-17241" b="-857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1587500" y="1927225"/>
                <a:ext cx="174727" cy="2154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−</m:t>
                      </m:r>
                    </m:oMath>
                  </m:oMathPara>
                </a14:m>
                <a:endParaRPr lang="ru-RU" sz="1400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87500" y="1927225"/>
                <a:ext cx="174727" cy="215444"/>
              </a:xfrm>
              <a:prstGeom prst="rect">
                <a:avLst/>
              </a:prstGeom>
              <a:blipFill>
                <a:blip r:embed="rId4"/>
                <a:stretch>
                  <a:fillRect l="-6897" r="-344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2044700" y="1851025"/>
                <a:ext cx="141705" cy="2154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ru-RU" sz="1400" dirty="0"/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44700" y="1851025"/>
                <a:ext cx="141705" cy="215444"/>
              </a:xfrm>
              <a:prstGeom prst="rect">
                <a:avLst/>
              </a:prstGeom>
              <a:blipFill>
                <a:blip r:embed="rId6"/>
                <a:stretch>
                  <a:fillRect l="-16667" r="-833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4" name="Прямая со стрелкой 23"/>
          <p:cNvCxnSpPr/>
          <p:nvPr/>
        </p:nvCxnSpPr>
        <p:spPr>
          <a:xfrm flipV="1">
            <a:off x="1511300" y="1089025"/>
            <a:ext cx="0" cy="13716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1282700" y="1089025"/>
                <a:ext cx="144142" cy="2154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𝑦</m:t>
                      </m:r>
                    </m:oMath>
                  </m:oMathPara>
                </a14:m>
                <a:endParaRPr lang="ru-RU" sz="1400" dirty="0"/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82700" y="1089025"/>
                <a:ext cx="144142" cy="215444"/>
              </a:xfrm>
              <a:prstGeom prst="rect">
                <a:avLst/>
              </a:prstGeom>
              <a:blipFill>
                <a:blip r:embed="rId7"/>
                <a:stretch>
                  <a:fillRect l="-29167" r="-25000" b="-2285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6" name="Прямая со стрелкой 25"/>
          <p:cNvCxnSpPr/>
          <p:nvPr/>
        </p:nvCxnSpPr>
        <p:spPr>
          <a:xfrm>
            <a:off x="3111500" y="1851025"/>
            <a:ext cx="1447800" cy="0"/>
          </a:xfrm>
          <a:prstGeom prst="straightConnector1">
            <a:avLst/>
          </a:prstGeom>
          <a:ln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Овал 26"/>
          <p:cNvSpPr/>
          <p:nvPr/>
        </p:nvSpPr>
        <p:spPr>
          <a:xfrm>
            <a:off x="3263900" y="1317625"/>
            <a:ext cx="1066800" cy="990600"/>
          </a:xfrm>
          <a:prstGeom prst="ellips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3873500" y="1546225"/>
                <a:ext cx="174727" cy="2154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+</m:t>
                      </m:r>
                    </m:oMath>
                  </m:oMathPara>
                </a14:m>
                <a:endParaRPr lang="ru-RU" sz="1400" dirty="0"/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73500" y="1546225"/>
                <a:ext cx="174727" cy="215444"/>
              </a:xfrm>
              <a:prstGeom prst="rect">
                <a:avLst/>
              </a:prstGeom>
              <a:blipFill>
                <a:blip r:embed="rId3"/>
                <a:stretch>
                  <a:fillRect l="-20690" r="-20690" b="-571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/>
              <p:cNvSpPr txBox="1"/>
              <p:nvPr/>
            </p:nvSpPr>
            <p:spPr>
              <a:xfrm>
                <a:off x="3492500" y="1546225"/>
                <a:ext cx="174727" cy="2154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−</m:t>
                      </m:r>
                    </m:oMath>
                  </m:oMathPara>
                </a14:m>
                <a:endParaRPr lang="ru-RU" sz="1400" dirty="0"/>
              </a:p>
            </p:txBody>
          </p:sp>
        </mc:Choice>
        <mc:Fallback xmlns=""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92500" y="1546225"/>
                <a:ext cx="174727" cy="215444"/>
              </a:xfrm>
              <a:prstGeom prst="rect">
                <a:avLst/>
              </a:prstGeom>
              <a:blipFill>
                <a:blip r:embed="rId4"/>
                <a:stretch>
                  <a:fillRect l="-6897" r="-344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3492500" y="1927225"/>
                <a:ext cx="174727" cy="2154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+</m:t>
                      </m:r>
                    </m:oMath>
                  </m:oMathPara>
                </a14:m>
                <a:endParaRPr lang="ru-RU" sz="1400" dirty="0"/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92500" y="1927225"/>
                <a:ext cx="174727" cy="215444"/>
              </a:xfrm>
              <a:prstGeom prst="rect">
                <a:avLst/>
              </a:prstGeom>
              <a:blipFill>
                <a:blip r:embed="rId5"/>
                <a:stretch>
                  <a:fillRect l="-24138" r="-17241" b="-857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/>
              <p:cNvSpPr txBox="1"/>
              <p:nvPr/>
            </p:nvSpPr>
            <p:spPr>
              <a:xfrm>
                <a:off x="3873500" y="1927225"/>
                <a:ext cx="174727" cy="2154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−</m:t>
                      </m:r>
                    </m:oMath>
                  </m:oMathPara>
                </a14:m>
                <a:endParaRPr lang="ru-RU" sz="1400" dirty="0"/>
              </a:p>
            </p:txBody>
          </p:sp>
        </mc:Choice>
        <mc:Fallback xmlns=""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73500" y="1927225"/>
                <a:ext cx="174727" cy="215444"/>
              </a:xfrm>
              <a:prstGeom prst="rect">
                <a:avLst/>
              </a:prstGeom>
              <a:blipFill>
                <a:blip r:embed="rId4"/>
                <a:stretch>
                  <a:fillRect l="-6897" r="-344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/>
              <p:cNvSpPr txBox="1"/>
              <p:nvPr/>
            </p:nvSpPr>
            <p:spPr>
              <a:xfrm>
                <a:off x="4330700" y="1851025"/>
                <a:ext cx="141705" cy="2154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ru-RU" sz="1400" dirty="0"/>
              </a:p>
            </p:txBody>
          </p:sp>
        </mc:Choice>
        <mc:Fallback xmlns="">
          <p:sp>
            <p:nvSpPr>
              <p:cNvPr id="32" name="TextBox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30700" y="1851025"/>
                <a:ext cx="141705" cy="215444"/>
              </a:xfrm>
              <a:prstGeom prst="rect">
                <a:avLst/>
              </a:prstGeom>
              <a:blipFill>
                <a:blip r:embed="rId6"/>
                <a:stretch>
                  <a:fillRect l="-16667" r="-833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3" name="Прямая со стрелкой 32"/>
          <p:cNvCxnSpPr/>
          <p:nvPr/>
        </p:nvCxnSpPr>
        <p:spPr>
          <a:xfrm flipV="1">
            <a:off x="3797300" y="1089025"/>
            <a:ext cx="0" cy="13716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/>
              <p:cNvSpPr txBox="1"/>
              <p:nvPr/>
            </p:nvSpPr>
            <p:spPr>
              <a:xfrm>
                <a:off x="3568700" y="1089025"/>
                <a:ext cx="144142" cy="2154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𝑦</m:t>
                      </m:r>
                    </m:oMath>
                  </m:oMathPara>
                </a14:m>
                <a:endParaRPr lang="ru-RU" sz="1400" dirty="0"/>
              </a:p>
            </p:txBody>
          </p:sp>
        </mc:Choice>
        <mc:Fallback xmlns="">
          <p:sp>
            <p:nvSpPr>
              <p:cNvPr id="34" name="TextBox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68700" y="1089025"/>
                <a:ext cx="144142" cy="215444"/>
              </a:xfrm>
              <a:prstGeom prst="rect">
                <a:avLst/>
              </a:prstGeom>
              <a:blipFill>
                <a:blip r:embed="rId7"/>
                <a:stretch>
                  <a:fillRect l="-29167" r="-25000" b="-2285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8" name="TextBox 47"/>
              <p:cNvSpPr txBox="1"/>
              <p:nvPr/>
            </p:nvSpPr>
            <p:spPr>
              <a:xfrm>
                <a:off x="215900" y="2536825"/>
                <a:ext cx="1232966" cy="43569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ru-RU" sz="14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400" b="0" i="1" smtClean="0">
                            <a:latin typeface="Cambria Math" panose="02040503050406030204" pitchFamily="18" charset="0"/>
                          </a:rPr>
                          <m:t>90</m:t>
                        </m:r>
                      </m:e>
                      <m:sup>
                        <m:r>
                          <a:rPr lang="ru-RU" sz="14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°</m:t>
                        </m:r>
                      </m:sup>
                    </m:sSup>
                    <m:r>
                      <a:rPr lang="ru-RU" sz="1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&lt;</m:t>
                    </m:r>
                    <m:r>
                      <a:rPr lang="ru-RU" sz="1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  <m:r>
                      <a:rPr lang="ru-RU" sz="1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&lt;</m:t>
                    </m:r>
                    <m:sSup>
                      <m:sSupPr>
                        <m:ctrlPr>
                          <a:rPr lang="ru-RU" sz="14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180</m:t>
                        </m:r>
                      </m:e>
                      <m:sup>
                        <m:r>
                          <a:rPr lang="ru-RU" sz="14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°</m:t>
                        </m:r>
                      </m:sup>
                    </m:sSup>
                  </m:oMath>
                </a14:m>
                <a:r>
                  <a:rPr lang="en-US" sz="1400" dirty="0"/>
                  <a:t> </a:t>
                </a:r>
                <a:endParaRPr lang="ru-RU" sz="1400" b="0" i="1" dirty="0">
                  <a:latin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𝑡𝑔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𝛼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&lt;0</m:t>
                      </m:r>
                    </m:oMath>
                  </m:oMathPara>
                </a14:m>
                <a:endParaRPr lang="ru-RU" sz="1400" dirty="0"/>
              </a:p>
            </p:txBody>
          </p:sp>
        </mc:Choice>
        <mc:Fallback>
          <p:sp>
            <p:nvSpPr>
              <p:cNvPr id="48" name="TextBox 4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5900" y="2536825"/>
                <a:ext cx="1232966" cy="435697"/>
              </a:xfrm>
              <a:prstGeom prst="rect">
                <a:avLst/>
              </a:prstGeom>
              <a:blipFill>
                <a:blip r:embed="rId8"/>
                <a:stretch>
                  <a:fillRect l="-5911" t="-1389" b="-1388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9" name="TextBox 48"/>
              <p:cNvSpPr txBox="1"/>
              <p:nvPr/>
            </p:nvSpPr>
            <p:spPr>
              <a:xfrm>
                <a:off x="2959100" y="2536825"/>
                <a:ext cx="2667000" cy="43569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ru-RU" sz="14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400" b="0" i="1" smtClean="0">
                            <a:latin typeface="Cambria Math" panose="02040503050406030204" pitchFamily="18" charset="0"/>
                          </a:rPr>
                          <m:t>90</m:t>
                        </m:r>
                      </m:e>
                      <m:sup>
                        <m:r>
                          <a:rPr lang="ru-RU" sz="14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°</m:t>
                        </m:r>
                      </m:sup>
                    </m:sSup>
                    <m:r>
                      <a:rPr lang="ru-RU" sz="1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&lt;</m:t>
                    </m:r>
                    <m:r>
                      <a:rPr lang="ru-RU" sz="1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  <m:r>
                      <a:rPr lang="ru-RU" sz="1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&lt;</m:t>
                    </m:r>
                    <m:sSup>
                      <m:sSupPr>
                        <m:ctrlPr>
                          <a:rPr lang="ru-RU" sz="14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180</m:t>
                        </m:r>
                      </m:e>
                      <m:sup>
                        <m:r>
                          <a:rPr lang="ru-RU" sz="14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°</m:t>
                        </m:r>
                      </m:sup>
                    </m:sSup>
                  </m:oMath>
                </a14:m>
                <a:r>
                  <a:rPr lang="en-US" sz="1400" dirty="0"/>
                  <a:t> </a:t>
                </a:r>
                <a:endParaRPr lang="ru-RU" sz="1400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1400" b="0" i="0" smtClean="0">
                          <a:latin typeface="Cambria Math" panose="02040503050406030204" pitchFamily="18" charset="0"/>
                        </a:rPr>
                        <m:t>c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𝑡𝑔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𝛼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&lt;0</m:t>
                      </m:r>
                    </m:oMath>
                  </m:oMathPara>
                </a14:m>
                <a:endParaRPr lang="ru-RU" sz="1400" dirty="0"/>
              </a:p>
            </p:txBody>
          </p:sp>
        </mc:Choice>
        <mc:Fallback>
          <p:sp>
            <p:nvSpPr>
              <p:cNvPr id="49" name="TextBox 4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59100" y="2536825"/>
                <a:ext cx="2667000" cy="435697"/>
              </a:xfrm>
              <a:prstGeom prst="rect">
                <a:avLst/>
              </a:prstGeom>
              <a:blipFill>
                <a:blip r:embed="rId9"/>
                <a:stretch>
                  <a:fillRect l="-2283" t="-1389" b="-1388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/>
              <p:cNvSpPr/>
              <p:nvPr/>
            </p:nvSpPr>
            <p:spPr>
              <a:xfrm>
                <a:off x="1663700" y="1089025"/>
                <a:ext cx="457200" cy="30777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i="1">
                          <a:latin typeface="Cambria Math" panose="02040503050406030204" pitchFamily="18" charset="0"/>
                        </a:rPr>
                        <m:t>𝑡𝑔</m:t>
                      </m:r>
                      <m:r>
                        <a:rPr lang="en-US" sz="1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𝛼</m:t>
                      </m:r>
                    </m:oMath>
                  </m:oMathPara>
                </a14:m>
                <a:endParaRPr lang="ru-RU" sz="1400" dirty="0"/>
              </a:p>
            </p:txBody>
          </p:sp>
        </mc:Choice>
        <mc:Fallback xmlns=""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63700" y="1089025"/>
                <a:ext cx="457200" cy="307777"/>
              </a:xfrm>
              <a:prstGeom prst="rect">
                <a:avLst/>
              </a:prstGeom>
              <a:blipFill>
                <a:blip r:embed="rId10"/>
                <a:stretch>
                  <a:fillRect b="-600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/>
              <p:cNvSpPr/>
              <p:nvPr/>
            </p:nvSpPr>
            <p:spPr>
              <a:xfrm>
                <a:off x="3949700" y="1089025"/>
                <a:ext cx="597279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1400">
                        <a:latin typeface="Cambria Math" panose="02040503050406030204" pitchFamily="18" charset="0"/>
                      </a:rPr>
                      <m:t>c</m:t>
                    </m:r>
                    <m:r>
                      <a:rPr lang="en-US" sz="1400" i="1">
                        <a:latin typeface="Cambria Math" panose="02040503050406030204" pitchFamily="18" charset="0"/>
                      </a:rPr>
                      <m:t>𝑡𝑔</m:t>
                    </m:r>
                    <m:r>
                      <a:rPr lang="en-US" sz="1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</m:oMath>
                </a14:m>
                <a:r>
                  <a:rPr lang="en-US" sz="1400" dirty="0"/>
                  <a:t> </a:t>
                </a:r>
                <a:endParaRPr lang="ru-RU" sz="1400" dirty="0"/>
              </a:p>
            </p:txBody>
          </p:sp>
        </mc:Choice>
        <mc:Fallback xmlns=""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49700" y="1089025"/>
                <a:ext cx="597279" cy="307777"/>
              </a:xfrm>
              <a:prstGeom prst="rect">
                <a:avLst/>
              </a:prstGeom>
              <a:blipFill>
                <a:blip r:embed="rId11"/>
                <a:stretch>
                  <a:fillRect b="-600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071563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2" grpId="0" animBg="1"/>
      <p:bldP spid="13" grpId="0"/>
      <p:bldP spid="14" grpId="0"/>
      <p:bldP spid="15" grpId="0"/>
      <p:bldP spid="16" grpId="0"/>
      <p:bldP spid="17" grpId="0"/>
      <p:bldP spid="25" grpId="0"/>
      <p:bldP spid="27" grpId="0" animBg="1"/>
      <p:bldP spid="28" grpId="0"/>
      <p:bldP spid="29" grpId="0"/>
      <p:bldP spid="30" grpId="0"/>
      <p:bldP spid="31" grpId="0"/>
      <p:bldP spid="32" grpId="0"/>
      <p:bldP spid="34" grpId="0"/>
      <p:bldP spid="48" grpId="0"/>
      <p:bldP spid="49" grpId="0"/>
      <p:bldP spid="4" grpId="0"/>
      <p:bldP spid="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69332"/>
          </a:xfrm>
        </p:spPr>
        <p:txBody>
          <a:bodyPr/>
          <a:lstStyle/>
          <a:p>
            <a:pPr algn="ctr"/>
            <a:r>
              <a:rPr lang="ru-RU" sz="2400" dirty="0"/>
              <a:t>ЗАДАНИЕ </a:t>
            </a:r>
            <a:r>
              <a:rPr lang="en-US" sz="2400" dirty="0"/>
              <a:t>25</a:t>
            </a:r>
            <a:r>
              <a:rPr lang="ru-RU" sz="2400" dirty="0"/>
              <a:t>.</a:t>
            </a:r>
            <a:r>
              <a:rPr lang="en-US" sz="2400" dirty="0"/>
              <a:t>5</a:t>
            </a:r>
            <a:endParaRPr lang="ru-RU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Текст 2"/>
              <p:cNvSpPr>
                <a:spLocks noGrp="1"/>
              </p:cNvSpPr>
              <p:nvPr>
                <p:ph type="body" idx="1"/>
              </p:nvPr>
            </p:nvSpPr>
            <p:spPr>
              <a:xfrm>
                <a:off x="368300" y="555625"/>
                <a:ext cx="4572000" cy="944874"/>
              </a:xfrm>
            </p:spPr>
            <p:txBody>
              <a:bodyPr/>
              <a:lstStyle/>
              <a:p>
                <a:pPr algn="l"/>
                <a:r>
                  <a:rPr lang="en-US" b="1" i="0" dirty="0"/>
                  <a:t>                    </a:t>
                </a:r>
                <a:r>
                  <a:rPr lang="ru-RU" b="1" i="0" dirty="0"/>
                  <a:t>Упростите</a:t>
                </a:r>
                <a:r>
                  <a:rPr lang="en-US" b="1" i="0" dirty="0"/>
                  <a:t>:</a:t>
                </a:r>
              </a:p>
              <a:p>
                <a:pPr algn="l"/>
                <a14:m>
                  <m:oMath xmlns:m="http://schemas.openxmlformats.org/officeDocument/2006/math">
                    <m:r>
                      <a:rPr lang="en-US" b="1" i="1" smtClean="0">
                        <a:latin typeface="Cambria Math" panose="02040503050406030204" pitchFamily="18" charset="0"/>
                      </a:rPr>
                      <m:t>𝒂</m:t>
                    </m:r>
                    <m:r>
                      <a:rPr lang="en-US" b="1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b="1" i="0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1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1" i="1" dirty="0" smtClean="0">
                            <a:latin typeface="Cambria Math" panose="02040503050406030204" pitchFamily="18" charset="0"/>
                          </a:rPr>
                          <m:t>𝒄𝒐𝒔</m:t>
                        </m:r>
                      </m:e>
                      <m:sup>
                        <m:r>
                          <a:rPr lang="en-US" b="1" i="1" dirty="0" smtClean="0"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  <m:d>
                      <m:dPr>
                        <m:ctrlPr>
                          <a:rPr lang="en-US" b="1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b="1" i="1" dirty="0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1" i="1" dirty="0" smtClean="0">
                                <a:latin typeface="Cambria Math" panose="02040503050406030204" pitchFamily="18" charset="0"/>
                              </a:rPr>
                              <m:t>𝟏𝟖𝟎</m:t>
                            </m:r>
                          </m:e>
                          <m:sup>
                            <m:r>
                              <a:rPr lang="en-US" b="1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°</m:t>
                            </m:r>
                          </m:sup>
                        </m:sSup>
                        <m:r>
                          <a:rPr lang="en-US" b="1" i="1" dirty="0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b="1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𝜶</m:t>
                        </m:r>
                      </m:e>
                    </m:d>
                    <m:r>
                      <a:rPr lang="en-US" b="1" i="1" dirty="0" smtClean="0">
                        <a:latin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en-US" b="1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1" i="1" dirty="0" smtClean="0">
                            <a:latin typeface="Cambria Math" panose="02040503050406030204" pitchFamily="18" charset="0"/>
                          </a:rPr>
                          <m:t>𝒄𝒐𝒔</m:t>
                        </m:r>
                      </m:e>
                      <m:sup>
                        <m:r>
                          <a:rPr lang="en-US" b="1" i="1" dirty="0" smtClean="0"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  <m:d>
                      <m:dPr>
                        <m:ctrlPr>
                          <a:rPr lang="en-US" b="1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b="1" i="1" dirty="0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1" i="1" dirty="0" smtClean="0">
                                <a:latin typeface="Cambria Math" panose="02040503050406030204" pitchFamily="18" charset="0"/>
                              </a:rPr>
                              <m:t>𝟗𝟎</m:t>
                            </m:r>
                          </m:e>
                          <m:sup>
                            <m:r>
                              <a:rPr lang="en-US" b="1" dirty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°</m:t>
                            </m:r>
                          </m:sup>
                        </m:sSup>
                        <m:r>
                          <a:rPr lang="en-US" b="1" i="1" dirty="0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b="1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𝜶</m:t>
                        </m:r>
                      </m:e>
                    </m:d>
                    <m:r>
                      <a:rPr lang="en-US" b="1" i="1" dirty="0" smtClean="0">
                        <a:latin typeface="Cambria Math" panose="02040503050406030204" pitchFamily="18" charset="0"/>
                      </a:rPr>
                      <m:t>;</m:t>
                    </m:r>
                  </m:oMath>
                </a14:m>
                <a:r>
                  <a:rPr lang="en-US" b="1" i="0" dirty="0"/>
                  <a:t> </a:t>
                </a:r>
              </a:p>
              <a:p>
                <a:pPr algn="l"/>
                <a:r>
                  <a:rPr lang="en-US" b="1" dirty="0"/>
                  <a:t>b</a:t>
                </a:r>
                <a14:m>
                  <m:oMath xmlns:m="http://schemas.openxmlformats.org/officeDocument/2006/math">
                    <m:r>
                      <a:rPr lang="en-US" b="1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b="1" i="0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1" i="1" dirty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1" i="1" dirty="0" smtClean="0">
                            <a:latin typeface="Cambria Math" panose="02040503050406030204" pitchFamily="18" charset="0"/>
                          </a:rPr>
                          <m:t>𝒔𝒊𝒏</m:t>
                        </m:r>
                      </m:e>
                      <m:sup>
                        <m:r>
                          <a:rPr lang="en-US" b="1" i="1" dirty="0"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  <m:d>
                      <m:dPr>
                        <m:ctrlPr>
                          <a:rPr lang="en-US" b="1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b="1" i="1" dirty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1" i="1" dirty="0">
                                <a:latin typeface="Cambria Math" panose="02040503050406030204" pitchFamily="18" charset="0"/>
                              </a:rPr>
                              <m:t>𝟏𝟖𝟎</m:t>
                            </m:r>
                          </m:e>
                          <m:sup>
                            <m:r>
                              <a:rPr lang="en-US" b="1" dirty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°</m:t>
                            </m:r>
                          </m:sup>
                        </m:sSup>
                        <m:r>
                          <a:rPr lang="en-US" b="1" dirty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b="1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𝜶</m:t>
                        </m:r>
                      </m:e>
                    </m:d>
                    <m:r>
                      <a:rPr lang="en-US" b="1" dirty="0">
                        <a:latin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en-US" b="1" i="1" dirty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1" i="1" dirty="0" smtClean="0">
                            <a:latin typeface="Cambria Math" panose="02040503050406030204" pitchFamily="18" charset="0"/>
                          </a:rPr>
                          <m:t>𝒔𝒊𝒏</m:t>
                        </m:r>
                      </m:e>
                      <m:sup>
                        <m:r>
                          <a:rPr lang="en-US" b="1" i="1" dirty="0"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  <m:d>
                      <m:dPr>
                        <m:ctrlPr>
                          <a:rPr lang="en-US" b="1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b="1" i="1" dirty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ru-RU" b="1" i="1" dirty="0" smtClean="0">
                                <a:latin typeface="Cambria Math" panose="02040503050406030204" pitchFamily="18" charset="0"/>
                              </a:rPr>
                              <m:t>𝟗𝟎</m:t>
                            </m:r>
                          </m:e>
                          <m:sup>
                            <m:r>
                              <a:rPr lang="en-US" b="1" dirty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°</m:t>
                            </m:r>
                          </m:sup>
                        </m:sSup>
                        <m:r>
                          <a:rPr lang="en-US" b="1" dirty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b="1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𝜶</m:t>
                        </m:r>
                      </m:e>
                    </m:d>
                    <m:r>
                      <a:rPr lang="en-US" b="1" dirty="0">
                        <a:latin typeface="Cambria Math" panose="02040503050406030204" pitchFamily="18" charset="0"/>
                      </a:rPr>
                      <m:t>;</m:t>
                    </m:r>
                  </m:oMath>
                </a14:m>
                <a:r>
                  <a:rPr lang="en-US" b="1" i="0" dirty="0"/>
                  <a:t> </a:t>
                </a:r>
                <a:endParaRPr lang="el-GR" b="1" i="0" dirty="0"/>
              </a:p>
              <a:p>
                <a:pPr algn="l"/>
                <a14:m>
                  <m:oMath xmlns:m="http://schemas.openxmlformats.org/officeDocument/2006/math">
                    <m:r>
                      <a:rPr lang="en-US" b="1" i="1" smtClean="0">
                        <a:latin typeface="Cambria Math" panose="02040503050406030204" pitchFamily="18" charset="0"/>
                      </a:rPr>
                      <m:t>𝒅</m:t>
                    </m:r>
                    <m:r>
                      <a:rPr lang="en-US" b="1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l-GR" b="1" dirty="0"/>
                  <a:t>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 panose="02040503050406030204" pitchFamily="18" charset="0"/>
                      </a:rPr>
                      <m:t>𝒕𝒈</m:t>
                    </m:r>
                    <m:r>
                      <a:rPr lang="en-US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𝜶</m:t>
                    </m:r>
                    <m:r>
                      <a:rPr lang="en-US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en-US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𝒕𝒈</m:t>
                    </m:r>
                    <m:d>
                      <m:dPr>
                        <m:ctrlPr>
                          <a:rPr lang="en-US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𝟗𝟎</m:t>
                            </m:r>
                          </m:e>
                          <m:sup>
                            <m:r>
                              <a:rPr lang="en-US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°</m:t>
                            </m:r>
                          </m:sup>
                        </m:sSup>
                        <m:r>
                          <a:rPr lang="en-US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  <m:r>
                          <a:rPr lang="en-US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𝜶</m:t>
                        </m:r>
                      </m:e>
                    </m:d>
                    <m:r>
                      <a:rPr lang="en-US" b="1" i="1" smtClean="0">
                        <a:latin typeface="Cambria Math" panose="02040503050406030204" pitchFamily="18" charset="0"/>
                      </a:rPr>
                      <m:t> ;</m:t>
                    </m:r>
                  </m:oMath>
                </a14:m>
                <a:r>
                  <a:rPr lang="en-US" b="1" i="0" dirty="0"/>
                  <a:t>  </a:t>
                </a:r>
                <a14:m>
                  <m:oMath xmlns:m="http://schemas.openxmlformats.org/officeDocument/2006/math">
                    <m:r>
                      <a:rPr lang="en-US" b="1" i="1" dirty="0" smtClean="0">
                        <a:latin typeface="Cambria Math" panose="02040503050406030204" pitchFamily="18" charset="0"/>
                      </a:rPr>
                      <m:t>𝒆</m:t>
                    </m:r>
                    <m:r>
                      <a:rPr lang="en-US" b="1" i="1" dirty="0" smtClean="0">
                        <a:latin typeface="Cambria Math" panose="02040503050406030204" pitchFamily="18" charset="0"/>
                      </a:rPr>
                      <m:t>) </m:t>
                    </m:r>
                    <m:r>
                      <a:rPr lang="en-US" b="1" i="1" dirty="0" smtClean="0">
                        <a:latin typeface="Cambria Math" panose="02040503050406030204" pitchFamily="18" charset="0"/>
                      </a:rPr>
                      <m:t>𝒄𝒕𝒈</m:t>
                    </m:r>
                    <m:r>
                      <a:rPr lang="en-US" b="1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𝜶</m:t>
                    </m:r>
                    <m:r>
                      <a:rPr lang="en-US" b="1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en-US" b="1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𝒄𝒕𝒈</m:t>
                    </m:r>
                    <m:d>
                      <m:dPr>
                        <m:ctrlPr>
                          <a:rPr lang="en-US" b="1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b="1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1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𝟗𝟎</m:t>
                            </m:r>
                          </m:e>
                          <m:sup>
                            <m:r>
                              <a:rPr lang="en-US" b="1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°</m:t>
                            </m:r>
                          </m:sup>
                        </m:sSup>
                        <m:r>
                          <a:rPr lang="en-US" b="1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  <m:r>
                          <a:rPr lang="en-US" b="1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𝜶</m:t>
                        </m:r>
                      </m:e>
                    </m:d>
                  </m:oMath>
                </a14:m>
                <a:r>
                  <a:rPr lang="en-US" b="1" i="0" dirty="0"/>
                  <a:t>.</a:t>
                </a:r>
                <a:endParaRPr lang="el-GR" b="1" i="0" dirty="0"/>
              </a:p>
            </p:txBody>
          </p:sp>
        </mc:Choice>
        <mc:Fallback>
          <p:sp>
            <p:nvSpPr>
              <p:cNvPr id="3" name="Текс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368300" y="555625"/>
                <a:ext cx="4572000" cy="944874"/>
              </a:xfrm>
              <a:blipFill>
                <a:blip r:embed="rId2"/>
                <a:stretch>
                  <a:fillRect l="-2400" t="-5806" b="-903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368300" y="1470025"/>
                <a:ext cx="5257800" cy="687881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sz="1400" b="0" dirty="0"/>
                  <a:t> </a:t>
                </a:r>
                <a14:m>
                  <m:oMath xmlns:m="http://schemas.openxmlformats.org/officeDocument/2006/math">
                    <m:r>
                      <a:rPr lang="en-US" sz="1400" b="0" i="1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sz="1400" b="0" i="1" smtClean="0">
                        <a:latin typeface="Cambria Math" panose="02040503050406030204" pitchFamily="18" charset="0"/>
                      </a:rPr>
                      <m:t>)</m:t>
                    </m:r>
                    <m:sSup>
                      <m:sSupPr>
                        <m:ctrlPr>
                          <a:rPr lang="en-US" sz="1400" i="1" dirty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400" b="0" i="1" dirty="0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1400" i="1" dirty="0">
                            <a:latin typeface="Cambria Math" panose="02040503050406030204" pitchFamily="18" charset="0"/>
                          </a:rPr>
                          <m:t>𝑐𝑜𝑠</m:t>
                        </m:r>
                      </m:e>
                      <m:sup>
                        <m:r>
                          <a:rPr lang="en-US" sz="1400" i="1" dirty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d>
                      <m:dPr>
                        <m:ctrlPr>
                          <a:rPr lang="en-US" sz="1400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sz="1400" i="1" dirty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1400" i="1" dirty="0">
                                <a:latin typeface="Cambria Math" panose="02040503050406030204" pitchFamily="18" charset="0"/>
                              </a:rPr>
                              <m:t>180</m:t>
                            </m:r>
                          </m:e>
                          <m:sup>
                            <m:r>
                              <a:rPr lang="en-US" sz="1400" i="1" dirty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°</m:t>
                            </m:r>
                          </m:sup>
                        </m:sSup>
                        <m:r>
                          <a:rPr lang="en-US" sz="1400" i="1" dirty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14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𝛼</m:t>
                        </m:r>
                      </m:e>
                    </m:d>
                    <m:r>
                      <a:rPr lang="en-US" sz="1400" i="1" dirty="0">
                        <a:latin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en-US" sz="1400" i="1" dirty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400" i="1" dirty="0">
                            <a:latin typeface="Cambria Math" panose="02040503050406030204" pitchFamily="18" charset="0"/>
                          </a:rPr>
                          <m:t>𝑐𝑜𝑠</m:t>
                        </m:r>
                      </m:e>
                      <m:sup>
                        <m:r>
                          <a:rPr lang="en-US" sz="1400" i="1" dirty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d>
                      <m:dPr>
                        <m:ctrlPr>
                          <a:rPr lang="en-US" sz="1400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sz="1400" i="1" dirty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1400" i="1" dirty="0">
                                <a:latin typeface="Cambria Math" panose="02040503050406030204" pitchFamily="18" charset="0"/>
                              </a:rPr>
                              <m:t>90</m:t>
                            </m:r>
                          </m:e>
                          <m:sup>
                            <m:r>
                              <a:rPr lang="en-US" sz="1400" dirty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°</m:t>
                            </m:r>
                          </m:sup>
                        </m:sSup>
                        <m:r>
                          <a:rPr lang="en-US" sz="1400" i="1" dirty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14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𝛼</m:t>
                        </m:r>
                      </m:e>
                    </m:d>
                    <m:sSup>
                      <m:sSupPr>
                        <m:ctrlPr>
                          <a:rPr lang="en-US" sz="14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4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=</m:t>
                        </m:r>
                        <m:d>
                          <m:dPr>
                            <m:ctrlPr>
                              <a:rPr lang="en-US" sz="1400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1400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sz="1400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𝑐𝑜𝑠</m:t>
                            </m:r>
                            <m:r>
                              <a:rPr lang="en-US" sz="1400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𝛼</m:t>
                            </m:r>
                          </m:e>
                        </m:d>
                      </m:e>
                      <m:sup>
                        <m:r>
                          <a:rPr lang="en-US" sz="14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14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en-US" sz="14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1400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1400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𝑠𝑖𝑛</m:t>
                            </m:r>
                            <m:r>
                              <a:rPr lang="en-US" sz="1400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𝛼</m:t>
                            </m:r>
                          </m:e>
                        </m:d>
                      </m:e>
                      <m:sup>
                        <m:r>
                          <a:rPr lang="en-US" sz="14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14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</m:oMath>
                </a14:m>
                <a:endParaRPr lang="en-US" sz="1400" b="0" i="1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US" sz="1400" b="0" dirty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4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14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4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𝑐𝑜𝑠</m:t>
                        </m:r>
                      </m:e>
                      <m:sup>
                        <m:r>
                          <a:rPr lang="en-US" sz="14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14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  <m:r>
                      <a:rPr lang="en-US" sz="14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en-US" sz="14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4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𝑠𝑖𝑛</m:t>
                        </m:r>
                      </m:e>
                      <m:sup>
                        <m:r>
                          <a:rPr lang="en-US" sz="14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14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  <m:r>
                      <a:rPr lang="en-US" sz="14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=1</m:t>
                    </m:r>
                  </m:oMath>
                </a14:m>
                <a:r>
                  <a:rPr lang="en-US" sz="1400" dirty="0"/>
                  <a:t> </a:t>
                </a:r>
                <a:endParaRPr lang="ru-RU" sz="1400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8300" y="1470025"/>
                <a:ext cx="5257800" cy="687881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/>
              <p:cNvSpPr/>
              <p:nvPr/>
            </p:nvSpPr>
            <p:spPr>
              <a:xfrm>
                <a:off x="292100" y="2155825"/>
                <a:ext cx="4572000" cy="34342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sz="1400" dirty="0">
                    <a:latin typeface="Arial" panose="020B0604020202020204" pitchFamily="34" charset="0"/>
                    <a:cs typeface="Arial" panose="020B0604020202020204" pitchFamily="34" charset="0"/>
                  </a:rPr>
                  <a:t> b</a:t>
                </a:r>
                <a14:m>
                  <m:oMath xmlns:m="http://schemas.openxmlformats.org/officeDocument/2006/math">
                    <m:r>
                      <a:rPr lang="en-US" sz="140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1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1400" i="1" dirty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400" i="1" dirty="0">
                            <a:latin typeface="Cambria Math" panose="02040503050406030204" pitchFamily="18" charset="0"/>
                          </a:rPr>
                          <m:t>𝑠𝑖𝑛</m:t>
                        </m:r>
                      </m:e>
                      <m:sup>
                        <m:r>
                          <a:rPr lang="en-US" sz="1400" dirty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d>
                      <m:dPr>
                        <m:ctrlPr>
                          <a:rPr lang="en-US" sz="1400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sz="1400" i="1" dirty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1400" dirty="0">
                                <a:latin typeface="Cambria Math" panose="02040503050406030204" pitchFamily="18" charset="0"/>
                              </a:rPr>
                              <m:t>180</m:t>
                            </m:r>
                          </m:e>
                          <m:sup>
                            <m:r>
                              <a:rPr lang="en-US" sz="1400" dirty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°</m:t>
                            </m:r>
                          </m:sup>
                        </m:sSup>
                        <m:r>
                          <a:rPr lang="en-US" sz="1400" dirty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14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𝛼</m:t>
                        </m:r>
                      </m:e>
                    </m:d>
                    <m:r>
                      <a:rPr lang="en-US" sz="1400" dirty="0">
                        <a:latin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en-US" sz="1400" i="1" dirty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400" i="1" dirty="0">
                            <a:latin typeface="Cambria Math" panose="02040503050406030204" pitchFamily="18" charset="0"/>
                          </a:rPr>
                          <m:t>𝑠𝑖𝑛</m:t>
                        </m:r>
                      </m:e>
                      <m:sup>
                        <m:r>
                          <a:rPr lang="en-US" sz="1400" dirty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d>
                      <m:dPr>
                        <m:ctrlPr>
                          <a:rPr lang="en-US" sz="1400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sz="1400" i="1" dirty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ru-RU" sz="1400" i="1" dirty="0">
                                <a:latin typeface="Cambria Math" panose="02040503050406030204" pitchFamily="18" charset="0"/>
                              </a:rPr>
                              <m:t>90</m:t>
                            </m:r>
                          </m:e>
                          <m:sup>
                            <m:r>
                              <a:rPr lang="en-US" sz="1400" dirty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°</m:t>
                            </m:r>
                          </m:sup>
                        </m:sSup>
                        <m:r>
                          <a:rPr lang="en-US" sz="1400" dirty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14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𝛼</m:t>
                        </m:r>
                      </m:e>
                    </m:d>
                    <m:r>
                      <a:rPr lang="en-US" sz="1400" b="0" i="0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14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4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𝑠𝑖𝑛</m:t>
                        </m:r>
                      </m:e>
                      <m:sup>
                        <m:r>
                          <a:rPr lang="en-US" sz="14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14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  <m:r>
                      <a:rPr lang="en-US" sz="14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en-US" sz="14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4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𝑐𝑜𝑠</m:t>
                        </m:r>
                      </m:e>
                      <m:sup>
                        <m:r>
                          <a:rPr lang="en-US" sz="14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14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  <m:r>
                      <a:rPr lang="en-US" sz="14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=1</m:t>
                    </m:r>
                  </m:oMath>
                </a14:m>
                <a:r>
                  <a:rPr lang="en-US" sz="1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el-GR" sz="1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2100" y="2155825"/>
                <a:ext cx="4572000" cy="343427"/>
              </a:xfrm>
              <a:prstGeom prst="rect">
                <a:avLst/>
              </a:prstGeom>
              <a:blipFill>
                <a:blip r:embed="rId4"/>
                <a:stretch>
                  <a:fillRect b="-1071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/>
              <p:cNvSpPr/>
              <p:nvPr/>
            </p:nvSpPr>
            <p:spPr>
              <a:xfrm>
                <a:off x="292100" y="2460625"/>
                <a:ext cx="3192092" cy="33547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400" i="1">
                        <a:latin typeface="Cambria Math" panose="02040503050406030204" pitchFamily="18" charset="0"/>
                      </a:rPr>
                      <m:t>𝑑</m:t>
                    </m:r>
                    <m:r>
                      <a:rPr lang="en-US" sz="1400" i="1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l-GR" sz="1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400" i="1">
                        <a:latin typeface="Cambria Math" panose="02040503050406030204" pitchFamily="18" charset="0"/>
                      </a:rPr>
                      <m:t>𝑡𝑔</m:t>
                    </m:r>
                    <m:r>
                      <a:rPr lang="en-US" sz="1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  <m:r>
                      <a:rPr lang="en-US" sz="1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en-US" sz="1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𝑡𝑔</m:t>
                    </m:r>
                    <m:d>
                      <m:dPr>
                        <m:ctrlPr>
                          <a:rPr lang="en-US" sz="1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sz="1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1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90</m:t>
                            </m:r>
                          </m:e>
                          <m:sup>
                            <m:r>
                              <a:rPr lang="en-US" sz="1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°</m:t>
                            </m:r>
                          </m:sup>
                        </m:sSup>
                        <m:r>
                          <a:rPr lang="en-US" sz="1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  <m:r>
                          <a:rPr lang="en-US" sz="1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𝛼</m:t>
                        </m:r>
                      </m:e>
                    </m:d>
                    <m:r>
                      <a:rPr lang="en-US" sz="14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sz="1400" i="1">
                        <a:latin typeface="Cambria Math" panose="02040503050406030204" pitchFamily="18" charset="0"/>
                      </a:rPr>
                      <m:t>𝑡𝑔</m:t>
                    </m:r>
                    <m:r>
                      <a:rPr lang="en-US" sz="1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  <m:r>
                      <a:rPr lang="en-US" sz="1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en-US" sz="1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𝑐𝑡𝑔</m:t>
                    </m:r>
                    <m:r>
                      <a:rPr lang="en-US" sz="1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  <m:r>
                      <a:rPr lang="en-US" sz="1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=1</m:t>
                    </m:r>
                  </m:oMath>
                </a14:m>
                <a:endParaRPr lang="ru-RU" sz="1400" dirty="0"/>
              </a:p>
            </p:txBody>
          </p:sp>
        </mc:Choice>
        <mc:Fallback xmlns=""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2100" y="2460625"/>
                <a:ext cx="3192092" cy="335476"/>
              </a:xfrm>
              <a:prstGeom prst="rect">
                <a:avLst/>
              </a:prstGeom>
              <a:blipFill>
                <a:blip r:embed="rId5"/>
                <a:stretch>
                  <a:fillRect b="-363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Прямоугольник 7"/>
              <p:cNvSpPr/>
              <p:nvPr/>
            </p:nvSpPr>
            <p:spPr>
              <a:xfrm>
                <a:off x="292100" y="2765425"/>
                <a:ext cx="3323409" cy="33547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i="1" dirty="0" smtClean="0">
                          <a:latin typeface="Cambria Math" panose="02040503050406030204" pitchFamily="18" charset="0"/>
                        </a:rPr>
                        <m:t>𝑒</m:t>
                      </m:r>
                      <m:r>
                        <a:rPr lang="en-US" sz="1400" i="1" dirty="0" smtClean="0">
                          <a:latin typeface="Cambria Math" panose="02040503050406030204" pitchFamily="18" charset="0"/>
                        </a:rPr>
                        <m:t>) </m:t>
                      </m:r>
                      <m:r>
                        <a:rPr lang="en-US" sz="1400" i="1" dirty="0" smtClean="0">
                          <a:latin typeface="Cambria Math" panose="02040503050406030204" pitchFamily="18" charset="0"/>
                        </a:rPr>
                        <m:t>𝑐𝑡𝑔</m:t>
                      </m:r>
                      <m:r>
                        <a:rPr lang="en-US" sz="1400" i="1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𝛼</m:t>
                      </m:r>
                      <m:r>
                        <a:rPr lang="en-US" sz="1400" i="1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1400" i="1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𝑐𝑡𝑔</m:t>
                      </m:r>
                      <m:d>
                        <m:dPr>
                          <m:ctrlPr>
                            <a:rPr lang="en-US" sz="14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1400" i="1" dirty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400" i="1" dirty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90</m:t>
                              </m:r>
                            </m:e>
                            <m:sup>
                              <m:r>
                                <a:rPr lang="en-US" sz="1400" i="1" dirty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°</m:t>
                              </m:r>
                            </m:sup>
                          </m:sSup>
                          <m:r>
                            <a:rPr lang="en-US" sz="14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14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𝛼</m:t>
                          </m:r>
                        </m:e>
                      </m:d>
                      <m:r>
                        <a:rPr lang="en-US" sz="1400" b="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1400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𝑐𝑡𝑔</m:t>
                      </m:r>
                      <m:r>
                        <a:rPr lang="en-US" sz="1400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𝛼</m:t>
                      </m:r>
                      <m:r>
                        <a:rPr lang="en-US" sz="1400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1400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𝑡𝑔</m:t>
                      </m:r>
                      <m:r>
                        <a:rPr lang="en-US" sz="1400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𝛼</m:t>
                      </m:r>
                      <m:r>
                        <a:rPr lang="en-US" sz="1400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=1</m:t>
                      </m:r>
                    </m:oMath>
                  </m:oMathPara>
                </a14:m>
                <a:endParaRPr lang="ru-RU" sz="1400" dirty="0"/>
              </a:p>
            </p:txBody>
          </p:sp>
        </mc:Choice>
        <mc:Fallback xmlns="">
          <p:sp>
            <p:nvSpPr>
              <p:cNvPr id="8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2100" y="2765425"/>
                <a:ext cx="3323409" cy="335476"/>
              </a:xfrm>
              <a:prstGeom prst="rect">
                <a:avLst/>
              </a:prstGeom>
              <a:blipFill>
                <a:blip r:embed="rId6"/>
                <a:stretch>
                  <a:fillRect b="-363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930735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/>
      <p:bldP spid="7" grpId="0"/>
      <p:bldP spid="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07777"/>
          </a:xfrm>
        </p:spPr>
        <p:txBody>
          <a:bodyPr/>
          <a:lstStyle/>
          <a:p>
            <a:pPr algn="ctr"/>
            <a:r>
              <a:rPr lang="ru-RU" sz="2000" dirty="0"/>
              <a:t>ЗАДАНИЕ </a:t>
            </a:r>
            <a:r>
              <a:rPr lang="en-US" sz="2000" dirty="0"/>
              <a:t>25</a:t>
            </a:r>
            <a:r>
              <a:rPr lang="ru-RU" sz="2000" dirty="0"/>
              <a:t>.</a:t>
            </a:r>
            <a:r>
              <a:rPr lang="en-US" sz="2000" dirty="0"/>
              <a:t>6</a:t>
            </a:r>
            <a:r>
              <a:rPr lang="ru-RU" sz="2000" dirty="0"/>
              <a:t> </a:t>
            </a:r>
            <a:endParaRPr lang="ru-RU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Прямоугольник 5"/>
              <p:cNvSpPr/>
              <p:nvPr/>
            </p:nvSpPr>
            <p:spPr>
              <a:xfrm>
                <a:off x="139700" y="631825"/>
                <a:ext cx="5334000" cy="52803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ru-RU" sz="1400" dirty="0">
                    <a:latin typeface="Arial" panose="020B0604020202020204" pitchFamily="34" charset="0"/>
                    <a:cs typeface="Arial" panose="020B0604020202020204" pitchFamily="34" charset="0"/>
                  </a:rPr>
                  <a:t>В треугольнике </a:t>
                </a:r>
                <a14:m>
                  <m:oMath xmlns:m="http://schemas.openxmlformats.org/officeDocument/2006/math">
                    <m:r>
                      <a:rPr lang="en-US" sz="14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𝐴𝐵𝐶</m:t>
                    </m:r>
                    <m:r>
                      <a:rPr lang="ru-RU" sz="1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en-US" sz="1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  <m:r>
                      <a:rPr lang="en-US" sz="1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𝐴</m:t>
                    </m:r>
                    <m:r>
                      <a:rPr lang="en-US" sz="1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sSup>
                      <m:sSupPr>
                        <m:ctrlPr>
                          <a:rPr lang="en-US" sz="1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1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150</m:t>
                        </m:r>
                      </m:e>
                      <m:sup>
                        <m:r>
                          <a:rPr lang="en-US" sz="1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°</m:t>
                        </m:r>
                      </m:sup>
                    </m:sSup>
                  </m:oMath>
                </a14:m>
                <a:r>
                  <a:rPr lang="en-US" sz="1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1400" dirty="0">
                    <a:latin typeface="Arial" panose="020B0604020202020204" pitchFamily="34" charset="0"/>
                    <a:cs typeface="Arial" panose="020B0604020202020204" pitchFamily="34" charset="0"/>
                  </a:rPr>
                  <a:t>и</a:t>
                </a:r>
                <a:r>
                  <a:rPr lang="en-US" sz="1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𝐴𝐶</m:t>
                    </m:r>
                    <m:r>
                      <a:rPr lang="en-US" sz="1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=7</m:t>
                    </m:r>
                  </m:oMath>
                </a14:m>
                <a:r>
                  <a:rPr lang="ru-RU" sz="14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r>
                  <a:rPr lang="en-US" sz="1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1400" dirty="0">
                    <a:latin typeface="Arial" panose="020B0604020202020204" pitchFamily="34" charset="0"/>
                    <a:cs typeface="Arial" panose="020B0604020202020204" pitchFamily="34" charset="0"/>
                  </a:rPr>
                  <a:t>Найдите высоту, опущенную из вершины </a:t>
                </a:r>
                <a14:m>
                  <m:oMath xmlns:m="http://schemas.openxmlformats.org/officeDocument/2006/math">
                    <m:r>
                      <a:rPr lang="en-US" sz="1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𝐶</m:t>
                    </m:r>
                  </m:oMath>
                </a14:m>
                <a:endParaRPr lang="ru-RU" sz="1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9700" y="631825"/>
                <a:ext cx="5334000" cy="528030"/>
              </a:xfrm>
              <a:prstGeom prst="rect">
                <a:avLst/>
              </a:prstGeom>
              <a:blipFill>
                <a:blip r:embed="rId2"/>
                <a:stretch>
                  <a:fillRect l="-343" t="-1163" b="-1162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Равнобедренный треугольник 6"/>
          <p:cNvSpPr/>
          <p:nvPr/>
        </p:nvSpPr>
        <p:spPr>
          <a:xfrm>
            <a:off x="292100" y="1241425"/>
            <a:ext cx="2495550" cy="1066800"/>
          </a:xfrm>
          <a:custGeom>
            <a:avLst/>
            <a:gdLst>
              <a:gd name="connsiteX0" fmla="*/ 0 w 1752600"/>
              <a:gd name="connsiteY0" fmla="*/ 1066800 h 1066800"/>
              <a:gd name="connsiteX1" fmla="*/ 876300 w 1752600"/>
              <a:gd name="connsiteY1" fmla="*/ 0 h 1066800"/>
              <a:gd name="connsiteX2" fmla="*/ 1752600 w 1752600"/>
              <a:gd name="connsiteY2" fmla="*/ 1066800 h 1066800"/>
              <a:gd name="connsiteX3" fmla="*/ 0 w 1752600"/>
              <a:gd name="connsiteY3" fmla="*/ 1066800 h 1066800"/>
              <a:gd name="connsiteX0" fmla="*/ 0 w 2495550"/>
              <a:gd name="connsiteY0" fmla="*/ 1066800 h 1066800"/>
              <a:gd name="connsiteX1" fmla="*/ 876300 w 2495550"/>
              <a:gd name="connsiteY1" fmla="*/ 0 h 1066800"/>
              <a:gd name="connsiteX2" fmla="*/ 2495550 w 2495550"/>
              <a:gd name="connsiteY2" fmla="*/ 1054100 h 1066800"/>
              <a:gd name="connsiteX3" fmla="*/ 0 w 2495550"/>
              <a:gd name="connsiteY3" fmla="*/ 1066800 h 1066800"/>
              <a:gd name="connsiteX0" fmla="*/ 0 w 2495550"/>
              <a:gd name="connsiteY0" fmla="*/ 1066800 h 1066800"/>
              <a:gd name="connsiteX1" fmla="*/ 920750 w 2495550"/>
              <a:gd name="connsiteY1" fmla="*/ 0 h 1066800"/>
              <a:gd name="connsiteX2" fmla="*/ 2495550 w 2495550"/>
              <a:gd name="connsiteY2" fmla="*/ 1054100 h 1066800"/>
              <a:gd name="connsiteX3" fmla="*/ 0 w 2495550"/>
              <a:gd name="connsiteY3" fmla="*/ 1066800 h 1066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95550" h="1066800">
                <a:moveTo>
                  <a:pt x="0" y="1066800"/>
                </a:moveTo>
                <a:lnTo>
                  <a:pt x="920750" y="0"/>
                </a:lnTo>
                <a:lnTo>
                  <a:pt x="2495550" y="1054100"/>
                </a:lnTo>
                <a:lnTo>
                  <a:pt x="0" y="1066800"/>
                </a:lnTo>
                <a:close/>
              </a:path>
            </a:pathLst>
          </a:cu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9" name="Прямая соединительная линия 8"/>
          <p:cNvCxnSpPr>
            <a:stCxn id="7" idx="1"/>
          </p:cNvCxnSpPr>
          <p:nvPr/>
        </p:nvCxnSpPr>
        <p:spPr>
          <a:xfrm flipH="1">
            <a:off x="1206500" y="1241425"/>
            <a:ext cx="6350" cy="1066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Прямоугольник 12"/>
          <p:cNvSpPr/>
          <p:nvPr/>
        </p:nvSpPr>
        <p:spPr>
          <a:xfrm>
            <a:off x="1054100" y="2232025"/>
            <a:ext cx="304800" cy="76200"/>
          </a:xfrm>
          <a:prstGeom prst="rect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олилиния 19"/>
          <p:cNvSpPr/>
          <p:nvPr/>
        </p:nvSpPr>
        <p:spPr>
          <a:xfrm>
            <a:off x="2514600" y="2155825"/>
            <a:ext cx="63500" cy="142875"/>
          </a:xfrm>
          <a:custGeom>
            <a:avLst/>
            <a:gdLst>
              <a:gd name="connsiteX0" fmla="*/ 6350 w 63534"/>
              <a:gd name="connsiteY0" fmla="*/ 127000 h 127000"/>
              <a:gd name="connsiteX1" fmla="*/ 0 w 63534"/>
              <a:gd name="connsiteY1" fmla="*/ 95250 h 127000"/>
              <a:gd name="connsiteX2" fmla="*/ 19050 w 63534"/>
              <a:gd name="connsiteY2" fmla="*/ 25400 h 127000"/>
              <a:gd name="connsiteX3" fmla="*/ 38100 w 63534"/>
              <a:gd name="connsiteY3" fmla="*/ 12700 h 127000"/>
              <a:gd name="connsiteX4" fmla="*/ 63500 w 63534"/>
              <a:gd name="connsiteY4" fmla="*/ 0 h 127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3534" h="127000">
                <a:moveTo>
                  <a:pt x="6350" y="127000"/>
                </a:moveTo>
                <a:cubicBezTo>
                  <a:pt x="4233" y="116417"/>
                  <a:pt x="0" y="106043"/>
                  <a:pt x="0" y="95250"/>
                </a:cubicBezTo>
                <a:cubicBezTo>
                  <a:pt x="0" y="75187"/>
                  <a:pt x="4519" y="42837"/>
                  <a:pt x="19050" y="25400"/>
                </a:cubicBezTo>
                <a:cubicBezTo>
                  <a:pt x="23936" y="19537"/>
                  <a:pt x="31085" y="15706"/>
                  <a:pt x="38100" y="12700"/>
                </a:cubicBezTo>
                <a:cubicBezTo>
                  <a:pt x="65553" y="934"/>
                  <a:pt x="63500" y="16266"/>
                  <a:pt x="63500" y="0"/>
                </a:cubicBezTo>
              </a:path>
            </a:pathLst>
          </a:custGeom>
          <a:noFill/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2806700" y="2155825"/>
                <a:ext cx="155620" cy="2154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𝐴</m:t>
                      </m:r>
                    </m:oMath>
                  </m:oMathPara>
                </a14:m>
                <a:endParaRPr lang="ru-RU" sz="1400" dirty="0"/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06700" y="2155825"/>
                <a:ext cx="155620" cy="215444"/>
              </a:xfrm>
              <a:prstGeom prst="rect">
                <a:avLst/>
              </a:prstGeom>
              <a:blipFill>
                <a:blip r:embed="rId3"/>
                <a:stretch>
                  <a:fillRect l="-26923" r="-19231" b="-571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139700" y="2155825"/>
                <a:ext cx="163506" cy="2154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𝐵</m:t>
                      </m:r>
                    </m:oMath>
                  </m:oMathPara>
                </a14:m>
                <a:endParaRPr lang="ru-RU" sz="1400" dirty="0"/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9700" y="2155825"/>
                <a:ext cx="163506" cy="215444"/>
              </a:xfrm>
              <a:prstGeom prst="rect">
                <a:avLst/>
              </a:prstGeom>
              <a:blipFill>
                <a:blip r:embed="rId4"/>
                <a:stretch>
                  <a:fillRect l="-25926" r="-18519" b="-571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1054100" y="1089025"/>
                <a:ext cx="155364" cy="2154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𝐶</m:t>
                      </m:r>
                    </m:oMath>
                  </m:oMathPara>
                </a14:m>
                <a:endParaRPr lang="ru-RU" sz="1400" dirty="0"/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54100" y="1089025"/>
                <a:ext cx="155364" cy="215444"/>
              </a:xfrm>
              <a:prstGeom prst="rect">
                <a:avLst/>
              </a:prstGeom>
              <a:blipFill>
                <a:blip r:embed="rId5"/>
                <a:stretch>
                  <a:fillRect l="-28000" r="-20000" b="-571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/>
              <p:cNvSpPr txBox="1"/>
              <p:nvPr/>
            </p:nvSpPr>
            <p:spPr>
              <a:xfrm>
                <a:off x="1206500" y="1774825"/>
                <a:ext cx="402418" cy="2154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h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=?</m:t>
                      </m:r>
                    </m:oMath>
                  </m:oMathPara>
                </a14:m>
                <a:endParaRPr lang="ru-RU" sz="1400" dirty="0"/>
              </a:p>
            </p:txBody>
          </p:sp>
        </mc:Choice>
        <mc:Fallback xmlns=""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06500" y="1774825"/>
                <a:ext cx="402418" cy="215444"/>
              </a:xfrm>
              <a:prstGeom prst="rect">
                <a:avLst/>
              </a:prstGeom>
              <a:blipFill>
                <a:blip r:embed="rId6"/>
                <a:stretch>
                  <a:fillRect l="-10606" r="-9091" b="-857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1130300" y="2308225"/>
                <a:ext cx="170367" cy="2154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𝐷</m:t>
                      </m:r>
                    </m:oMath>
                  </m:oMathPara>
                </a14:m>
                <a:endParaRPr lang="ru-RU" sz="1400" dirty="0"/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30300" y="2308225"/>
                <a:ext cx="170367" cy="215444"/>
              </a:xfrm>
              <a:prstGeom prst="rect">
                <a:avLst/>
              </a:prstGeom>
              <a:blipFill>
                <a:blip r:embed="rId7"/>
                <a:stretch>
                  <a:fillRect l="-25000" r="-17857" b="-571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2882900" y="1241425"/>
                <a:ext cx="872418" cy="40472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𝑠𝑖𝑛𝐴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𝐷𝐶</m:t>
                          </m:r>
                        </m:num>
                        <m:den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𝐴𝐶</m:t>
                          </m:r>
                        </m:den>
                      </m:f>
                    </m:oMath>
                  </m:oMathPara>
                </a14:m>
                <a:endParaRPr lang="ru-RU" sz="1400" dirty="0"/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82900" y="1241425"/>
                <a:ext cx="872418" cy="404726"/>
              </a:xfrm>
              <a:prstGeom prst="rect">
                <a:avLst/>
              </a:prstGeom>
              <a:blipFill>
                <a:blip r:embed="rId8"/>
                <a:stretch>
                  <a:fillRect l="-4895" t="-1515" r="-2797" b="-1363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4254500" y="1241425"/>
                <a:ext cx="977383" cy="4082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𝑠𝑖𝑛</m:t>
                      </m:r>
                      <m:sSup>
                        <m:sSup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150</m:t>
                          </m:r>
                        </m:e>
                        <m:sup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°</m:t>
                          </m:r>
                        </m:sup>
                      </m:sSup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h</m:t>
                          </m:r>
                        </m:num>
                        <m:den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7</m:t>
                          </m:r>
                        </m:den>
                      </m:f>
                    </m:oMath>
                  </m:oMathPara>
                </a14:m>
                <a:endParaRPr lang="ru-RU" sz="1400" dirty="0"/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54500" y="1241425"/>
                <a:ext cx="977383" cy="408253"/>
              </a:xfrm>
              <a:prstGeom prst="rect">
                <a:avLst/>
              </a:prstGeom>
              <a:blipFill>
                <a:blip r:embed="rId9"/>
                <a:stretch>
                  <a:fillRect l="-4375" t="-1493" r="-3750" b="-1343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/>
              <p:cNvSpPr txBox="1"/>
              <p:nvPr/>
            </p:nvSpPr>
            <p:spPr>
              <a:xfrm>
                <a:off x="3340100" y="1698625"/>
                <a:ext cx="1609030" cy="4082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𝑠𝑖𝑛</m:t>
                      </m:r>
                      <m:d>
                        <m:d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  <m:t>180</m:t>
                              </m:r>
                            </m:e>
                            <m:sup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°</m:t>
                              </m:r>
                            </m:sup>
                          </m:sSup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sSup>
                            <m:sSupPr>
                              <m:ctrlP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  <m:t>30</m:t>
                              </m:r>
                            </m:e>
                            <m:sup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°</m:t>
                              </m:r>
                            </m:sup>
                          </m:sSup>
                        </m:e>
                      </m:d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h</m:t>
                          </m:r>
                        </m:num>
                        <m:den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7</m:t>
                          </m:r>
                        </m:den>
                      </m:f>
                    </m:oMath>
                  </m:oMathPara>
                </a14:m>
                <a:endParaRPr lang="ru-RU" sz="1400" dirty="0"/>
              </a:p>
            </p:txBody>
          </p:sp>
        </mc:Choice>
        <mc:Fallback xmlns=""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40100" y="1698625"/>
                <a:ext cx="1609030" cy="408253"/>
              </a:xfrm>
              <a:prstGeom prst="rect">
                <a:avLst/>
              </a:prstGeom>
              <a:blipFill>
                <a:blip r:embed="rId10"/>
                <a:stretch>
                  <a:fillRect l="-2652" t="-1493" r="-1894" b="-1343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0" name="Стрелка вправо 29"/>
          <p:cNvSpPr/>
          <p:nvPr/>
        </p:nvSpPr>
        <p:spPr>
          <a:xfrm>
            <a:off x="3873500" y="1393825"/>
            <a:ext cx="228600" cy="152400"/>
          </a:xfrm>
          <a:prstGeom prst="rightArrow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/>
              <p:cNvSpPr txBox="1"/>
              <p:nvPr/>
            </p:nvSpPr>
            <p:spPr>
              <a:xfrm>
                <a:off x="3111500" y="2232025"/>
                <a:ext cx="877997" cy="4082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𝑠𝑖𝑛</m:t>
                      </m:r>
                      <m:sSup>
                        <m:sSup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30</m:t>
                          </m:r>
                        </m:e>
                        <m:sup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°</m:t>
                          </m:r>
                        </m:sup>
                      </m:sSup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h</m:t>
                          </m:r>
                        </m:num>
                        <m:den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7</m:t>
                          </m:r>
                        </m:den>
                      </m:f>
                    </m:oMath>
                  </m:oMathPara>
                </a14:m>
                <a:endParaRPr lang="ru-RU" sz="1400" dirty="0"/>
              </a:p>
            </p:txBody>
          </p:sp>
        </mc:Choice>
        <mc:Fallback xmlns=""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11500" y="2232025"/>
                <a:ext cx="877997" cy="408253"/>
              </a:xfrm>
              <a:prstGeom prst="rect">
                <a:avLst/>
              </a:prstGeom>
              <a:blipFill>
                <a:blip r:embed="rId11"/>
                <a:stretch>
                  <a:fillRect l="-4167" r="-4167" b="-1343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/>
              <p:cNvSpPr txBox="1"/>
              <p:nvPr/>
            </p:nvSpPr>
            <p:spPr>
              <a:xfrm>
                <a:off x="4406900" y="2232025"/>
                <a:ext cx="476348" cy="4082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1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h</m:t>
                          </m:r>
                        </m:num>
                        <m:den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7</m:t>
                          </m:r>
                        </m:den>
                      </m:f>
                    </m:oMath>
                  </m:oMathPara>
                </a14:m>
                <a:endParaRPr lang="ru-RU" sz="1400" dirty="0"/>
              </a:p>
            </p:txBody>
          </p:sp>
        </mc:Choice>
        <mc:Fallback xmlns="">
          <p:sp>
            <p:nvSpPr>
              <p:cNvPr id="32" name="TextBox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06900" y="2232025"/>
                <a:ext cx="476348" cy="408253"/>
              </a:xfrm>
              <a:prstGeom prst="rect">
                <a:avLst/>
              </a:prstGeom>
              <a:blipFill>
                <a:blip r:embed="rId12"/>
                <a:stretch>
                  <a:fillRect l="-7692" r="-7692" b="-1343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3" name="Стрелка вправо 32"/>
          <p:cNvSpPr/>
          <p:nvPr/>
        </p:nvSpPr>
        <p:spPr>
          <a:xfrm>
            <a:off x="4102100" y="2384425"/>
            <a:ext cx="228600" cy="152400"/>
          </a:xfrm>
          <a:prstGeom prst="rightArrow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4" name="TextBox 33"/>
              <p:cNvSpPr txBox="1"/>
              <p:nvPr/>
            </p:nvSpPr>
            <p:spPr>
              <a:xfrm>
                <a:off x="3340100" y="2841625"/>
                <a:ext cx="1253292" cy="2154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1400" b="0" i="1" smtClean="0">
                          <a:latin typeface="Cambria Math" panose="02040503050406030204" pitchFamily="18" charset="0"/>
                        </a:rPr>
                        <m:t>Ответ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:  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h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=3,5</m:t>
                      </m:r>
                    </m:oMath>
                  </m:oMathPara>
                </a14:m>
                <a:endParaRPr lang="ru-RU" sz="1400" dirty="0"/>
              </a:p>
            </p:txBody>
          </p:sp>
        </mc:Choice>
        <mc:Fallback>
          <p:sp>
            <p:nvSpPr>
              <p:cNvPr id="34" name="TextBox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40100" y="2841625"/>
                <a:ext cx="1253292" cy="215444"/>
              </a:xfrm>
              <a:prstGeom prst="rect">
                <a:avLst/>
              </a:prstGeom>
              <a:blipFill>
                <a:blip r:embed="rId13"/>
                <a:stretch>
                  <a:fillRect l="-2913" r="-2427" b="-857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077087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animBg="1"/>
      <p:bldP spid="13" grpId="0" animBg="1"/>
      <p:bldP spid="20" grpId="0" animBg="1"/>
      <p:bldP spid="21" grpId="0"/>
      <p:bldP spid="22" grpId="0"/>
      <p:bldP spid="23" grpId="0"/>
      <p:bldP spid="24" grpId="0"/>
      <p:bldP spid="25" grpId="0"/>
      <p:bldP spid="26" grpId="0"/>
      <p:bldP spid="28" grpId="0"/>
      <p:bldP spid="29" grpId="0"/>
      <p:bldP spid="30" grpId="0" animBg="1"/>
      <p:bldP spid="31" grpId="0"/>
      <p:bldP spid="32" grpId="0"/>
      <p:bldP spid="33" grpId="0" animBg="1"/>
      <p:bldP spid="3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88900" y="102424"/>
            <a:ext cx="5854700" cy="315471"/>
          </a:xfrm>
        </p:spPr>
        <p:txBody>
          <a:bodyPr/>
          <a:lstStyle/>
          <a:p>
            <a:r>
              <a:rPr lang="en-US" dirty="0"/>
              <a:t>       </a:t>
            </a:r>
            <a:r>
              <a:rPr lang="ru-RU" sz="1600" dirty="0"/>
              <a:t>ЗАДАНИЕ ДЛЯ САМОСТОЯТЕЛЬНОГО РЕШЕНИЯ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9700" y="631825"/>
            <a:ext cx="5486399" cy="1846659"/>
          </a:xfrm>
        </p:spPr>
        <p:txBody>
          <a:bodyPr/>
          <a:lstStyle/>
          <a:p>
            <a:pPr algn="ctr"/>
            <a:endParaRPr lang="en-US" sz="2400" i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2400" i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2400" i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2400" i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2400" i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15899" y="860425"/>
            <a:ext cx="536164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ru-RU" sz="2000" b="1" kern="0" dirty="0">
                <a:solidFill>
                  <a:schemeClr val="tx2"/>
                </a:solidFill>
                <a:latin typeface="Arial"/>
                <a:cs typeface="Arial"/>
              </a:rPr>
              <a:t>Стр.</a:t>
            </a:r>
            <a:r>
              <a:rPr lang="en-US" sz="2000" b="1" kern="0" dirty="0">
                <a:solidFill>
                  <a:schemeClr val="tx2"/>
                </a:solidFill>
                <a:latin typeface="Arial"/>
                <a:cs typeface="Arial"/>
              </a:rPr>
              <a:t> 77</a:t>
            </a:r>
            <a:r>
              <a:rPr lang="ru-RU" sz="2000" b="1" kern="0" dirty="0">
                <a:solidFill>
                  <a:schemeClr val="tx2"/>
                </a:solidFill>
                <a:latin typeface="Arial"/>
                <a:cs typeface="Arial"/>
              </a:rPr>
              <a:t> </a:t>
            </a:r>
          </a:p>
          <a:p>
            <a:pPr lvl="0" algn="ctr"/>
            <a:r>
              <a:rPr lang="ru-RU" sz="2000" b="1" kern="0" dirty="0">
                <a:solidFill>
                  <a:schemeClr val="tx2"/>
                </a:solidFill>
                <a:latin typeface="Arial"/>
                <a:cs typeface="Arial"/>
              </a:rPr>
              <a:t>№ </a:t>
            </a:r>
            <a:r>
              <a:rPr lang="en-US" sz="2000" b="1" kern="0" dirty="0">
                <a:solidFill>
                  <a:schemeClr val="tx2"/>
                </a:solidFill>
                <a:latin typeface="Arial"/>
                <a:cs typeface="Arial"/>
              </a:rPr>
              <a:t>25.7</a:t>
            </a:r>
            <a:r>
              <a:rPr lang="ru-RU" sz="2000" b="1" kern="0" dirty="0">
                <a:solidFill>
                  <a:schemeClr val="tx2"/>
                </a:solidFill>
                <a:latin typeface="Arial"/>
                <a:cs typeface="Arial"/>
              </a:rPr>
              <a:t>, </a:t>
            </a:r>
            <a:r>
              <a:rPr lang="en-US" sz="2000" b="1" kern="0" dirty="0">
                <a:solidFill>
                  <a:schemeClr val="tx2"/>
                </a:solidFill>
                <a:latin typeface="Arial"/>
                <a:cs typeface="Arial"/>
              </a:rPr>
              <a:t>25.8</a:t>
            </a:r>
            <a:r>
              <a:rPr lang="ru-RU" sz="2000" b="1" kern="0" dirty="0">
                <a:solidFill>
                  <a:schemeClr val="tx2"/>
                </a:solidFill>
                <a:latin typeface="Arial"/>
                <a:cs typeface="Arial"/>
              </a:rPr>
              <a:t>, </a:t>
            </a:r>
            <a:r>
              <a:rPr lang="en-US" sz="2000" b="1" kern="0" dirty="0">
                <a:solidFill>
                  <a:schemeClr val="tx2"/>
                </a:solidFill>
                <a:latin typeface="Arial"/>
                <a:cs typeface="Arial"/>
              </a:rPr>
              <a:t>25.9.</a:t>
            </a:r>
            <a:endParaRPr lang="ru-RU" sz="3200" b="1" kern="0" dirty="0">
              <a:solidFill>
                <a:schemeClr val="tx2"/>
              </a:solidFill>
              <a:latin typeface="Arial"/>
              <a:cs typeface="Arial"/>
            </a:endParaRPr>
          </a:p>
        </p:txBody>
      </p:sp>
      <p:pic>
        <p:nvPicPr>
          <p:cNvPr id="1028" name="Picture 4" descr="Пишите, Поэты! Пишите! (Алевтина Кочеткова) / Проза.ру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3300" y="1877732"/>
            <a:ext cx="1370337" cy="11700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155776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9700" y="102424"/>
            <a:ext cx="5486400" cy="369332"/>
          </a:xfrm>
        </p:spPr>
        <p:txBody>
          <a:bodyPr/>
          <a:lstStyle/>
          <a:p>
            <a:pPr marL="18405" algn="ctr" defTabSz="914114">
              <a:spcBef>
                <a:spcPts val="110"/>
              </a:spcBef>
            </a:pPr>
            <a:r>
              <a:rPr lang="sv-SE" sz="2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СИНУС, КОСИНУС ТАНГЕНС И КОТАНГЕНС УГЛОВ</a:t>
            </a:r>
            <a:endParaRPr lang="en-US" sz="16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Текст 2"/>
              <p:cNvSpPr>
                <a:spLocks noGrp="1"/>
              </p:cNvSpPr>
              <p:nvPr>
                <p:ph type="body" idx="1"/>
              </p:nvPr>
            </p:nvSpPr>
            <p:spPr>
              <a:xfrm>
                <a:off x="2654300" y="784225"/>
                <a:ext cx="2971799" cy="1953420"/>
              </a:xfrm>
            </p:spPr>
            <p:txBody>
              <a:bodyPr/>
              <a:lstStyle/>
              <a:p>
                <a:pPr algn="l"/>
                <a:r>
                  <a:rPr lang="ru-RU" i="0" dirty="0"/>
                  <a:t>Пусть в прямоугольном треугольнике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𝐴𝐵𝐶</m:t>
                    </m:r>
                  </m:oMath>
                </a14:m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∠</m:t>
                    </m:r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𝐶</m:t>
                        </m:r>
                        <m:r>
                          <a:rPr lang="en-US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=90</m:t>
                        </m:r>
                      </m:e>
                      <m:sup>
                        <m:r>
                          <a:rPr lang="en-US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°</m:t>
                        </m:r>
                      </m:sup>
                    </m:sSup>
                    <m:r>
                      <a:rPr lang="ru-RU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.</m:t>
                    </m:r>
                  </m:oMath>
                </a14:m>
                <a:r>
                  <a:rPr lang="ru-RU" i="0" dirty="0"/>
                  <a:t> Известно, что синус, косинус, тангенс и котангенс острого угла А определялись как на рисунке. Теперь определим синус, косинус, тангенс и котангенс угла от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e>
                      <m:sup>
                        <m:r>
                          <a:rPr lang="en-US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°</m:t>
                        </m:r>
                      </m:sup>
                    </m:sSup>
                  </m:oMath>
                </a14:m>
                <a:r>
                  <a:rPr lang="ru-RU" i="0" dirty="0"/>
                  <a:t>до</a:t>
                </a:r>
                <a:r>
                  <a:rPr lang="en-US" i="0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180</m:t>
                        </m:r>
                      </m:e>
                      <m:sup>
                        <m:r>
                          <a:rPr lang="en-US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°</m:t>
                        </m:r>
                      </m:sup>
                    </m:sSup>
                  </m:oMath>
                </a14:m>
                <a:endParaRPr lang="uz-Latn-UZ" i="0" dirty="0"/>
              </a:p>
              <a:p>
                <a:endParaRPr lang="ru-RU" dirty="0"/>
              </a:p>
            </p:txBody>
          </p:sp>
        </mc:Choice>
        <mc:Fallback xmlns="">
          <p:sp>
            <p:nvSpPr>
              <p:cNvPr id="4" name="Текс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2654300" y="784225"/>
                <a:ext cx="2971799" cy="1953420"/>
              </a:xfrm>
              <a:blipFill>
                <a:blip r:embed="rId2"/>
                <a:stretch>
                  <a:fillRect l="-3689" t="-3125" r="-225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5900" y="631825"/>
            <a:ext cx="2342905" cy="2514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40722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9700" y="174625"/>
            <a:ext cx="5562600" cy="246221"/>
          </a:xfrm>
        </p:spPr>
        <p:txBody>
          <a:bodyPr/>
          <a:lstStyle/>
          <a:p>
            <a:pPr algn="ctr"/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СИНУС, КОСИНУС ТАНГЕНС И КОТАНГЕНС УГЛОВ</a:t>
            </a:r>
            <a:endParaRPr lang="ru-RU" sz="16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Текст 2"/>
              <p:cNvSpPr>
                <a:spLocks noGrp="1"/>
              </p:cNvSpPr>
              <p:nvPr>
                <p:ph type="body" idx="1"/>
              </p:nvPr>
            </p:nvSpPr>
            <p:spPr>
              <a:xfrm>
                <a:off x="2349500" y="708025"/>
                <a:ext cx="3056394" cy="2159245"/>
              </a:xfrm>
            </p:spPr>
            <p:txBody>
              <a:bodyPr/>
              <a:lstStyle/>
              <a:p>
                <a:pPr algn="just"/>
                <a:r>
                  <a:rPr lang="ru-RU" i="0" dirty="0"/>
                  <a:t>Рассмотрим полуокружность с центром в начале координат и радиусом, равным единичному отрезку. Проведем луч 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𝑂𝑃</m:t>
                    </m:r>
                    <m:r>
                      <a:rPr lang="ru-RU" b="0" i="0" smtClean="0">
                        <a:latin typeface="Cambria Math" panose="02040503050406030204" pitchFamily="18" charset="0"/>
                      </a:rPr>
                      <m:t>,</m:t>
                    </m:r>
                  </m:oMath>
                </a14:m>
                <a:r>
                  <a:rPr lang="ru-RU" i="0" dirty="0"/>
                  <a:t> пересекающий полуокружность в точке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𝑀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;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</m:d>
                  </m:oMath>
                </a14:m>
                <a:r>
                  <a:rPr lang="ru-RU" i="0" dirty="0"/>
                  <a:t>.</a:t>
                </a:r>
                <a:r>
                  <a:rPr lang="en-US" i="0" dirty="0"/>
                  <a:t> </a:t>
                </a:r>
                <a:r>
                  <a:rPr lang="ru-RU" i="0" dirty="0"/>
                  <a:t>Обозначим через</a:t>
                </a:r>
                <a14:m>
                  <m:oMath xmlns:m="http://schemas.openxmlformats.org/officeDocument/2006/math">
                    <m:r>
                      <a:rPr lang="ru-RU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US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</m:oMath>
                </a14:m>
                <a:r>
                  <a:rPr lang="ru-RU" i="0" dirty="0"/>
                  <a:t> угол, образованный этим лучом и лучом  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𝑂𝑥</m:t>
                    </m:r>
                    <m:r>
                      <a:rPr lang="ru-RU" b="0" i="0" smtClean="0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r>
                  <a:rPr lang="ru-RU" i="0" dirty="0"/>
                  <a:t> В случае, когда луч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𝑂𝑃</m:t>
                    </m:r>
                  </m:oMath>
                </a14:m>
                <a:r>
                  <a:rPr lang="ru-RU" dirty="0"/>
                  <a:t> </a:t>
                </a:r>
                <a:r>
                  <a:rPr lang="ru-RU" i="0" dirty="0"/>
                  <a:t>совпадает с лучом 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𝑂𝑥</m:t>
                    </m:r>
                    <m:r>
                      <a:rPr lang="ru-RU" b="0" i="1" smtClean="0">
                        <a:latin typeface="Cambria Math" panose="02040503050406030204" pitchFamily="18" charset="0"/>
                      </a:rPr>
                      <m:t>,</m:t>
                    </m:r>
                  </m:oMath>
                </a14:m>
                <a:r>
                  <a:rPr lang="ru-RU" i="0" dirty="0"/>
                  <a:t>угол примем равным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e>
                      <m:sup>
                        <m:r>
                          <a:rPr lang="en-US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°</m:t>
                        </m:r>
                      </m:sup>
                    </m:sSup>
                  </m:oMath>
                </a14:m>
                <a:endParaRPr lang="ru-RU" dirty="0"/>
              </a:p>
            </p:txBody>
          </p:sp>
        </mc:Choice>
        <mc:Fallback xmlns="">
          <p:sp>
            <p:nvSpPr>
              <p:cNvPr id="3" name="Текс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2349500" y="708025"/>
                <a:ext cx="3056394" cy="2159245"/>
              </a:xfrm>
              <a:blipFill>
                <a:blip r:embed="rId2"/>
                <a:stretch>
                  <a:fillRect l="-3586" t="-2542" r="-3386" b="-423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9700" y="631825"/>
            <a:ext cx="2057400" cy="2438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56141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9700" y="174625"/>
            <a:ext cx="5562600" cy="246221"/>
          </a:xfrm>
        </p:spPr>
        <p:txBody>
          <a:bodyPr/>
          <a:lstStyle/>
          <a:p>
            <a:pPr algn="ctr"/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СИНУС, КОСИНУС ТАНГЕНС И КОТАНГЕНС УГЛОВ</a:t>
            </a:r>
            <a:endParaRPr lang="ru-RU" sz="16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Текст 2"/>
              <p:cNvSpPr>
                <a:spLocks noGrp="1"/>
              </p:cNvSpPr>
              <p:nvPr>
                <p:ph type="body" idx="1"/>
              </p:nvPr>
            </p:nvSpPr>
            <p:spPr>
              <a:xfrm>
                <a:off x="2197100" y="860425"/>
                <a:ext cx="3352800" cy="1743875"/>
              </a:xfrm>
            </p:spPr>
            <p:txBody>
              <a:bodyPr/>
              <a:lstStyle/>
              <a:p>
                <a:r>
                  <a:rPr lang="ru-RU" i="0" dirty="0"/>
                  <a:t>В случае, когда </a:t>
                </a:r>
                <a14:m>
                  <m:oMath xmlns:m="http://schemas.openxmlformats.org/officeDocument/2006/math">
                    <m:r>
                      <a:rPr lang="el-GR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</m:oMath>
                </a14:m>
                <a:r>
                  <a:rPr lang="ru-RU" i="0" dirty="0"/>
                  <a:t>-острый угол, синус, косинус, тангенс и котангенс этого угла определяются из прямоугольного треугольника </a:t>
                </a:r>
                <a:r>
                  <a:rPr lang="el-GR" i="0" dirty="0"/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𝑂𝐷𝑀</m:t>
                    </m:r>
                  </m:oMath>
                </a14:m>
                <a:r>
                  <a:rPr lang="ru-RU" dirty="0"/>
                  <a:t> </a:t>
                </a:r>
                <a:r>
                  <a:rPr lang="ru-RU" i="0" dirty="0"/>
                  <a:t>по формулам </a:t>
                </a:r>
                <a:endParaRPr lang="en-US" i="0" dirty="0"/>
              </a:p>
              <a:p>
                <a:pPr algn="ctr">
                  <a:lnSpc>
                    <a:spcPct val="150000"/>
                  </a:lnSpc>
                </a:pPr>
                <a:r>
                  <a:rPr lang="en-US" b="0" dirty="0"/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𝑠𝑖𝑛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𝐷𝑀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𝑀𝑂</m:t>
                        </m:r>
                      </m:den>
                    </m:f>
                    <m:r>
                      <a:rPr lang="en-US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;</m:t>
                    </m:r>
                  </m:oMath>
                </a14:m>
                <a:r>
                  <a:rPr lang="en-US" i="0" dirty="0"/>
                  <a:t>  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𝑐𝑜𝑠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𝑂𝐷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𝑀𝑂</m:t>
                        </m:r>
                      </m:den>
                    </m:f>
                    <m:r>
                      <a:rPr lang="en-US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;</m:t>
                    </m:r>
                  </m:oMath>
                </a14:m>
                <a:r>
                  <a:rPr lang="en-US" i="0" dirty="0"/>
                  <a:t> </a:t>
                </a:r>
              </a:p>
              <a:p>
                <a:pPr algn="ctr">
                  <a:lnSpc>
                    <a:spcPct val="150000"/>
                  </a:lnSpc>
                </a:pP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𝑡𝑔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𝐷𝑀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𝑂𝐷</m:t>
                        </m:r>
                      </m:den>
                    </m:f>
                    <m:r>
                      <a:rPr lang="en-US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;</m:t>
                    </m:r>
                  </m:oMath>
                </a14:m>
                <a:r>
                  <a:rPr lang="en-US" i="0" dirty="0"/>
                  <a:t>  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𝑐𝑡𝑔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𝑂𝐷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𝐷𝑀</m:t>
                        </m:r>
                      </m:den>
                    </m:f>
                    <m:r>
                      <a:rPr lang="en-US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s-ES" i="0" dirty="0"/>
                  <a:t> </a:t>
                </a:r>
              </a:p>
            </p:txBody>
          </p:sp>
        </mc:Choice>
        <mc:Fallback xmlns="">
          <p:sp>
            <p:nvSpPr>
              <p:cNvPr id="3" name="Текс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2197100" y="860425"/>
                <a:ext cx="3352800" cy="1743875"/>
              </a:xfrm>
              <a:blipFill>
                <a:blip r:embed="rId2"/>
                <a:stretch>
                  <a:fillRect l="-3273" t="-3147" r="-2000" b="-174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9700" y="708025"/>
            <a:ext cx="1828800" cy="2209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24177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9700" y="174625"/>
            <a:ext cx="5486400" cy="246221"/>
          </a:xfrm>
        </p:spPr>
        <p:txBody>
          <a:bodyPr/>
          <a:lstStyle/>
          <a:p>
            <a:pPr algn="ctr"/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СИНУС, КОСИНУС ТАНГЕНС И КОТАНГЕНС УГЛОВ</a:t>
            </a:r>
            <a:endParaRPr lang="ru-RU" sz="16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Текст 2"/>
              <p:cNvSpPr>
                <a:spLocks noGrp="1"/>
              </p:cNvSpPr>
              <p:nvPr>
                <p:ph type="body" idx="1"/>
              </p:nvPr>
            </p:nvSpPr>
            <p:spPr>
              <a:xfrm>
                <a:off x="2120900" y="708025"/>
                <a:ext cx="3505200" cy="646331"/>
              </a:xfrm>
            </p:spPr>
            <p:txBody>
              <a:bodyPr/>
              <a:lstStyle/>
              <a:p>
                <a:r>
                  <a:rPr lang="ru-RU" i="0" dirty="0"/>
                  <a:t>Если учесть, что 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𝑀𝑂</m:t>
                    </m:r>
                    <m:r>
                      <a:rPr lang="en-US">
                        <a:latin typeface="Cambria Math" panose="02040503050406030204" pitchFamily="18" charset="0"/>
                      </a:rPr>
                      <m:t>=1</m:t>
                    </m:r>
                  </m:oMath>
                </a14:m>
                <a:r>
                  <a:rPr lang="es-ES" i="0" dirty="0"/>
                  <a:t>, 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𝐷𝑀</m:t>
                    </m:r>
                    <m:r>
                      <a:rPr lang="en-US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>
                        <a:latin typeface="Cambria Math" panose="02040503050406030204" pitchFamily="18" charset="0"/>
                      </a:rPr>
                      <m:t>𝑦</m:t>
                    </m:r>
                  </m:oMath>
                </a14:m>
                <a:r>
                  <a:rPr lang="en-US" i="0" dirty="0"/>
                  <a:t>, 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𝑂𝐷</m:t>
                    </m:r>
                    <m:r>
                      <a:rPr lang="en-US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dirty="0"/>
                  <a:t> </a:t>
                </a:r>
                <a:r>
                  <a:rPr lang="uz-Cyrl-UZ" i="0" dirty="0"/>
                  <a:t>получим равенство,</a:t>
                </a:r>
                <a:endParaRPr lang="ru-RU" dirty="0"/>
              </a:p>
              <a:p>
                <a:endParaRPr lang="ru-RU" dirty="0"/>
              </a:p>
            </p:txBody>
          </p:sp>
        </mc:Choice>
        <mc:Fallback xmlns="">
          <p:sp>
            <p:nvSpPr>
              <p:cNvPr id="3" name="Текс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2120900" y="708025"/>
                <a:ext cx="3505200" cy="646331"/>
              </a:xfrm>
              <a:blipFill>
                <a:blip r:embed="rId2"/>
                <a:stretch>
                  <a:fillRect l="-3130" t="-849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/>
              <p:cNvSpPr/>
              <p:nvPr/>
            </p:nvSpPr>
            <p:spPr>
              <a:xfrm>
                <a:off x="2578100" y="1165225"/>
                <a:ext cx="1905000" cy="1639616"/>
              </a:xfrm>
              <a:prstGeom prst="rect">
                <a:avLst/>
              </a:prstGeom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</a:pPr>
                <a14:m>
                  <m:oMath xmlns:m="http://schemas.openxmlformats.org/officeDocument/2006/math">
                    <m:r>
                      <a:rPr lang="en-US" sz="1400" smtClean="0">
                        <a:latin typeface="Cambria Math" panose="02040503050406030204" pitchFamily="18" charset="0"/>
                      </a:rPr>
                      <m:t>𝑠𝑖𝑛</m:t>
                    </m:r>
                    <m:r>
                      <a:rPr lang="en-US" sz="140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  <m:r>
                      <a:rPr lang="en-US" sz="1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sz="1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𝑦</m:t>
                    </m:r>
                  </m:oMath>
                </a14:m>
                <a:r>
                  <a:rPr lang="en-US" sz="1400" dirty="0"/>
                  <a:t>, </a:t>
                </a:r>
              </a:p>
              <a:p>
                <a:pPr>
                  <a:lnSpc>
                    <a:spcPct val="150000"/>
                  </a:lnSpc>
                </a:pPr>
                <a14:m>
                  <m:oMath xmlns:m="http://schemas.openxmlformats.org/officeDocument/2006/math">
                    <m:r>
                      <a:rPr lang="en-US" sz="1400" b="0" i="1" smtClean="0">
                        <a:latin typeface="Cambria Math" panose="02040503050406030204" pitchFamily="18" charset="0"/>
                      </a:rPr>
                      <m:t>𝑐𝑜𝑠</m:t>
                    </m:r>
                    <m:r>
                      <a:rPr lang="en-US" sz="1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  <m:r>
                      <a:rPr lang="en-US" sz="1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sz="1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𝑥</m:t>
                    </m:r>
                    <m:r>
                      <a:rPr lang="en-US" sz="1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</m:t>
                    </m:r>
                  </m:oMath>
                </a14:m>
                <a:r>
                  <a:rPr lang="en-US" sz="1400" dirty="0"/>
                  <a:t> </a:t>
                </a:r>
              </a:p>
              <a:p>
                <a:pPr>
                  <a:lnSpc>
                    <a:spcPct val="150000"/>
                  </a:lnSpc>
                </a:pPr>
                <a14:m>
                  <m:oMath xmlns:m="http://schemas.openxmlformats.org/officeDocument/2006/math">
                    <m:r>
                      <a:rPr lang="en-US" sz="1400" b="0" i="1" dirty="0" smtClean="0">
                        <a:latin typeface="Cambria Math" panose="02040503050406030204" pitchFamily="18" charset="0"/>
                      </a:rPr>
                      <m:t>𝑡𝑔</m:t>
                    </m:r>
                    <m:r>
                      <a:rPr lang="en-US" sz="14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  <m:r>
                      <a:rPr lang="en-US" sz="14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14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14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𝑦</m:t>
                        </m:r>
                      </m:num>
                      <m:den>
                        <m:r>
                          <a:rPr lang="en-US" sz="14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den>
                    </m:f>
                  </m:oMath>
                </a14:m>
                <a:r>
                  <a:rPr lang="en-US" sz="1400" dirty="0"/>
                  <a:t>,                  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14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4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e>
                    </m:d>
                  </m:oMath>
                </a14:m>
                <a:endParaRPr lang="en-US" sz="1400" dirty="0"/>
              </a:p>
              <a:p>
                <a:pPr>
                  <a:lnSpc>
                    <a:spcPct val="150000"/>
                  </a:lnSpc>
                </a:pPr>
                <a14:m>
                  <m:oMath xmlns:m="http://schemas.openxmlformats.org/officeDocument/2006/math">
                    <m:r>
                      <a:rPr lang="en-US" sz="1400" b="0" i="1" smtClean="0">
                        <a:latin typeface="Cambria Math" panose="02040503050406030204" pitchFamily="18" charset="0"/>
                      </a:rPr>
                      <m:t>𝑐𝑡𝑔</m:t>
                    </m:r>
                    <m:r>
                      <a:rPr lang="en-US" sz="1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  <m:r>
                      <a:rPr lang="en-US" sz="1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1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1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num>
                      <m:den>
                        <m:r>
                          <a:rPr lang="en-US" sz="1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𝑦</m:t>
                        </m:r>
                      </m:den>
                    </m:f>
                  </m:oMath>
                </a14:m>
                <a:r>
                  <a:rPr lang="en-US" sz="1400" dirty="0"/>
                  <a:t> </a:t>
                </a:r>
                <a:endParaRPr lang="ru-RU" sz="1400" dirty="0"/>
              </a:p>
            </p:txBody>
          </p:sp>
        </mc:Choice>
        <mc:Fallback xmlns=""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78100" y="1165225"/>
                <a:ext cx="1905000" cy="1639616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6" name="Рисунок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9700" y="708025"/>
            <a:ext cx="1828800" cy="2209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25877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9700" y="174625"/>
            <a:ext cx="5486400" cy="246221"/>
          </a:xfrm>
        </p:spPr>
        <p:txBody>
          <a:bodyPr/>
          <a:lstStyle/>
          <a:p>
            <a:pPr algn="ctr"/>
            <a:r>
              <a:rPr kumimoji="0" lang="ru-RU" sz="16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СИНУС, КОСИНУС ТАНГЕНС И КОТАНГЕНС УГЛОВ</a:t>
            </a:r>
            <a:endParaRPr lang="ru-RU" sz="1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Текст 2"/>
              <p:cNvSpPr>
                <a:spLocks noGrp="1"/>
              </p:cNvSpPr>
              <p:nvPr>
                <p:ph type="body" idx="1"/>
              </p:nvPr>
            </p:nvSpPr>
            <p:spPr>
              <a:xfrm>
                <a:off x="2578100" y="784225"/>
                <a:ext cx="2895600" cy="1086836"/>
              </a:xfrm>
            </p:spPr>
            <p:txBody>
              <a:bodyPr/>
              <a:lstStyle/>
              <a:p>
                <a:r>
                  <a:rPr lang="uz-Cyrl-UZ" i="0" dirty="0"/>
                  <a:t>В об</a:t>
                </a:r>
                <a:r>
                  <a:rPr lang="ru-RU" i="0" dirty="0" err="1"/>
                  <a:t>щем</a:t>
                </a:r>
                <a:r>
                  <a:rPr lang="ru-RU" i="0" dirty="0"/>
                  <a:t> случае для угла </a:t>
                </a:r>
                <a14:m>
                  <m:oMath xmlns:m="http://schemas.openxmlformats.org/officeDocument/2006/math">
                    <m:r>
                      <a:rPr lang="ru-RU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</m:oMath>
                </a14:m>
                <a:r>
                  <a:rPr lang="ru-RU" i="0" dirty="0"/>
                  <a:t> от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>
                            <a:latin typeface="Cambria Math" panose="02040503050406030204" pitchFamily="18" charset="0"/>
                          </a:rPr>
                          <m:t>0</m:t>
                        </m:r>
                      </m:e>
                      <m:sup>
                        <m:r>
                          <a:rPr lang="en-US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°</m:t>
                        </m:r>
                      </m:sup>
                    </m:sSup>
                  </m:oMath>
                </a14:m>
                <a:r>
                  <a:rPr lang="es-ES" i="0" dirty="0"/>
                  <a:t> </a:t>
                </a:r>
                <a:r>
                  <a:rPr lang="ru-RU" i="0" dirty="0"/>
                  <a:t>до</a:t>
                </a:r>
                <a:r>
                  <a:rPr lang="es-ES" i="0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180</m:t>
                        </m:r>
                      </m:e>
                      <m:sup>
                        <m:r>
                          <a:rPr lang="en-US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°</m:t>
                        </m:r>
                      </m:sup>
                    </m:sSup>
                  </m:oMath>
                </a14:m>
                <a:r>
                  <a:rPr lang="ru-RU" i="0" dirty="0"/>
                  <a:t>его синус, косинус, тангенс и котангенс определим также по формуле (1).</a:t>
                </a:r>
              </a:p>
              <a:p>
                <a:r>
                  <a:rPr lang="ru-RU" i="0" dirty="0"/>
                  <a:t>В треугольнике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𝑂𝑀𝐷</m:t>
                    </m:r>
                  </m:oMath>
                </a14:m>
                <a:r>
                  <a:rPr lang="en-US" dirty="0"/>
                  <a:t> </a:t>
                </a:r>
                <a:r>
                  <a:rPr lang="en-US" i="0" dirty="0"/>
                  <a:t> </a:t>
                </a:r>
              </a:p>
            </p:txBody>
          </p:sp>
        </mc:Choice>
        <mc:Fallback xmlns="">
          <p:sp>
            <p:nvSpPr>
              <p:cNvPr id="3" name="Текс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2578100" y="784225"/>
                <a:ext cx="2895600" cy="1086836"/>
              </a:xfrm>
              <a:blipFill>
                <a:blip r:embed="rId2"/>
                <a:stretch>
                  <a:fillRect l="-3789" t="-5056" r="-3789" b="-955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2100" y="708025"/>
            <a:ext cx="2133600" cy="2327382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/>
              <p:cNvSpPr/>
              <p:nvPr/>
            </p:nvSpPr>
            <p:spPr>
              <a:xfrm>
                <a:off x="2882900" y="1940381"/>
                <a:ext cx="1734193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𝑂𝐷</m:t>
                          </m:r>
                        </m:e>
                        <m:sup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1400" i="1"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𝐷𝑀</m:t>
                          </m:r>
                        </m:e>
                        <m:sup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1400" i="1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𝑀𝑂</m:t>
                          </m:r>
                        </m:e>
                        <m:sup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ru-RU" sz="1400" dirty="0"/>
              </a:p>
            </p:txBody>
          </p:sp>
        </mc:Choice>
        <mc:Fallback xmlns=""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82900" y="1940381"/>
                <a:ext cx="1734193" cy="30777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Прямоугольник 5"/>
          <p:cNvSpPr/>
          <p:nvPr/>
        </p:nvSpPr>
        <p:spPr>
          <a:xfrm>
            <a:off x="3479729" y="2304651"/>
            <a:ext cx="540533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или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/>
              <p:cNvSpPr/>
              <p:nvPr/>
            </p:nvSpPr>
            <p:spPr>
              <a:xfrm>
                <a:off x="3137584" y="2612428"/>
                <a:ext cx="1224822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sz="1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4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14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1400" i="1">
                        <a:latin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en-US" sz="1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400" i="1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p>
                        <m:r>
                          <a:rPr lang="en-US" sz="14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1400" i="1">
                        <a:latin typeface="Cambria Math" panose="02040503050406030204" pitchFamily="18" charset="0"/>
                      </a:rPr>
                      <m:t>=1</m:t>
                    </m:r>
                  </m:oMath>
                </a14:m>
                <a:r>
                  <a:rPr lang="es-ES" dirty="0"/>
                  <a:t>. </a:t>
                </a:r>
                <a:endParaRPr lang="ru-RU" dirty="0"/>
              </a:p>
            </p:txBody>
          </p:sp>
        </mc:Choice>
        <mc:Fallback xmlns=""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37584" y="2612428"/>
                <a:ext cx="1224822" cy="369332"/>
              </a:xfrm>
              <a:prstGeom prst="rect">
                <a:avLst/>
              </a:prstGeom>
              <a:blipFill>
                <a:blip r:embed="rId5"/>
                <a:stretch>
                  <a:fillRect t="-10000" r="-2985" b="-26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758960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9700" y="174625"/>
            <a:ext cx="5562600" cy="246221"/>
          </a:xfrm>
        </p:spPr>
        <p:txBody>
          <a:bodyPr/>
          <a:lstStyle/>
          <a:p>
            <a:pPr algn="ctr"/>
            <a:r>
              <a:rPr kumimoji="0" lang="ru-RU" sz="16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СИНУС, КОСИНУС ТАНГЕНС И КОТАНГЕНС УГЛОВ</a:t>
            </a:r>
            <a:endParaRPr lang="ru-RU" sz="1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Текст 2"/>
              <p:cNvSpPr>
                <a:spLocks noGrp="1"/>
              </p:cNvSpPr>
              <p:nvPr>
                <p:ph type="body" idx="1"/>
              </p:nvPr>
            </p:nvSpPr>
            <p:spPr>
              <a:xfrm>
                <a:off x="2501900" y="982242"/>
                <a:ext cx="3048000" cy="889474"/>
              </a:xfrm>
            </p:spPr>
            <p:txBody>
              <a:bodyPr/>
              <a:lstStyle/>
              <a:p>
                <a14:m>
                  <m:oMath xmlns:m="http://schemas.openxmlformats.org/officeDocument/2006/math">
                    <m:r>
                      <a:rPr lang="en-US" smtClean="0">
                        <a:latin typeface="Cambria Math" panose="02040503050406030204" pitchFamily="18" charset="0"/>
                      </a:rPr>
                      <m:t>𝑠𝑖𝑛</m:t>
                    </m:r>
                    <m:r>
                      <a:rPr lang="en-US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  <m:r>
                      <a:rPr lang="en-US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𝑦</m:t>
                    </m:r>
                    <m:r>
                      <a:rPr lang="en-US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s-ES" dirty="0"/>
                  <a:t> </a:t>
                </a:r>
                <a:r>
                  <a:rPr lang="ru-RU" i="0" dirty="0"/>
                  <a:t>и</a:t>
                </a:r>
                <a:r>
                  <a:rPr lang="es-ES" i="0" dirty="0"/>
                  <a:t> 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𝑐𝑜𝑠</m:t>
                    </m:r>
                    <m:r>
                      <a:rPr lang="en-US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  <m:r>
                      <a:rPr lang="en-US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𝑥</m:t>
                    </m:r>
                    <m:r>
                      <a:rPr lang="en-US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ru-RU" i="0" dirty="0"/>
                  <a:t>для любого угла</a:t>
                </a:r>
                <a:r>
                  <a:rPr lang="es-ES" i="0" dirty="0"/>
                  <a:t> 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</m:oMath>
                </a14:m>
                <a:r>
                  <a:rPr lang="el-GR" i="0" dirty="0"/>
                  <a:t>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l-GR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l-GR" i="1" dirty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dirty="0">
                                <a:latin typeface="Cambria Math" panose="02040503050406030204" pitchFamily="18" charset="0"/>
                              </a:rPr>
                              <m:t>0</m:t>
                            </m:r>
                          </m:e>
                          <m:sup>
                            <m:r>
                              <a:rPr lang="el-GR" dirty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°</m:t>
                            </m:r>
                          </m:sup>
                        </m:sSup>
                        <m:r>
                          <a:rPr lang="el-GR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≤</m:t>
                        </m:r>
                        <m:r>
                          <a:rPr lang="el-GR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𝛼</m:t>
                        </m:r>
                        <m:r>
                          <a:rPr lang="el-GR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≤</m:t>
                        </m:r>
                        <m:sSup>
                          <m:sSupPr>
                            <m:ctrlPr>
                              <a:rPr lang="el-GR" i="1" dirty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dirty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180</m:t>
                            </m:r>
                          </m:e>
                          <m:sup>
                            <m:r>
                              <a:rPr lang="el-GR" dirty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°</m:t>
                            </m:r>
                          </m:sup>
                        </m:sSup>
                      </m:e>
                    </m:d>
                  </m:oMath>
                </a14:m>
                <a:r>
                  <a:rPr lang="en-US" i="0" dirty="0"/>
                  <a:t> </a:t>
                </a:r>
                <a:r>
                  <a:rPr lang="ru-RU" i="0" dirty="0"/>
                  <a:t>, </a:t>
                </a:r>
              </a:p>
              <a:p>
                <a:r>
                  <a:rPr lang="ru-RU" i="0" dirty="0"/>
                  <a:t>то получим основное тригонометрическое тождество:</a:t>
                </a:r>
                <a:endParaRPr lang="ru-RU" dirty="0"/>
              </a:p>
            </p:txBody>
          </p:sp>
        </mc:Choice>
        <mc:Fallback xmlns="">
          <p:sp>
            <p:nvSpPr>
              <p:cNvPr id="3" name="Текс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2501900" y="982242"/>
                <a:ext cx="3048000" cy="889474"/>
              </a:xfrm>
              <a:blipFill>
                <a:blip r:embed="rId2"/>
                <a:stretch>
                  <a:fillRect l="-3600" t="-6164" r="-2600" b="-1164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/>
              <p:cNvSpPr/>
              <p:nvPr/>
            </p:nvSpPr>
            <p:spPr>
              <a:xfrm>
                <a:off x="2859532" y="2155825"/>
                <a:ext cx="2206438" cy="369332"/>
              </a:xfrm>
              <a:prstGeom prst="rect">
                <a:avLst/>
              </a:prstGeom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sz="14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sSup>
                          <m:sSupPr>
                            <m:ctrlPr>
                              <a:rPr lang="en-US" sz="14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1400" i="1">
                                <a:latin typeface="Cambria Math" panose="02040503050406030204" pitchFamily="18" charset="0"/>
                              </a:rPr>
                              <m:t>𝑠𝑖𝑛</m:t>
                            </m:r>
                          </m:e>
                          <m:sup>
                            <m:r>
                              <a:rPr lang="en-US" sz="14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1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𝛼</m:t>
                        </m:r>
                        <m:r>
                          <a:rPr lang="en-US" sz="1400" i="1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1400" i="1">
                            <a:latin typeface="Cambria Math" panose="02040503050406030204" pitchFamily="18" charset="0"/>
                          </a:rPr>
                          <m:t>𝑐𝑜𝑠</m:t>
                        </m:r>
                      </m:e>
                      <m:sup>
                        <m:r>
                          <a:rPr lang="en-US" sz="14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1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  <m:r>
                      <a:rPr lang="en-US" sz="1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=1</m:t>
                    </m:r>
                  </m:oMath>
                </a14:m>
                <a:r>
                  <a:rPr lang="el-GR" dirty="0"/>
                  <a:t> </a:t>
                </a:r>
                <a:r>
                  <a:rPr lang="en-US" dirty="0"/>
                  <a:t> 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l-GR" sz="1400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400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</m:d>
                  </m:oMath>
                </a14:m>
                <a:r>
                  <a:rPr lang="en-US" dirty="0"/>
                  <a:t> </a:t>
                </a:r>
                <a:endParaRPr lang="ru-RU" dirty="0"/>
              </a:p>
            </p:txBody>
          </p:sp>
        </mc:Choice>
        <mc:Fallback xmlns=""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59532" y="2155825"/>
                <a:ext cx="2206438" cy="36933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9" name="Рисунок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2100" y="708025"/>
            <a:ext cx="2133600" cy="23273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25335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9700" y="174625"/>
            <a:ext cx="5562600" cy="246221"/>
          </a:xfrm>
        </p:spPr>
        <p:txBody>
          <a:bodyPr/>
          <a:lstStyle/>
          <a:p>
            <a:pPr algn="ctr"/>
            <a:r>
              <a:rPr kumimoji="0" lang="ru-RU" sz="16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СИНУС, КОСИНУС ТАНГЕНС И КОТАНГЕНС УГЛОВ</a:t>
            </a:r>
            <a:endParaRPr lang="ru-RU" sz="1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Текст 2"/>
              <p:cNvSpPr>
                <a:spLocks noGrp="1"/>
              </p:cNvSpPr>
              <p:nvPr>
                <p:ph type="body" idx="1"/>
              </p:nvPr>
            </p:nvSpPr>
            <p:spPr>
              <a:xfrm>
                <a:off x="139700" y="631826"/>
                <a:ext cx="5486400" cy="527773"/>
              </a:xfrm>
            </p:spPr>
            <p:txBody>
              <a:bodyPr/>
              <a:lstStyle/>
              <a:p>
                <a:r>
                  <a:rPr lang="ru-RU" i="0" dirty="0"/>
                  <a:t>Так как по определению</a:t>
                </a:r>
                <a:r>
                  <a:rPr lang="en-US" i="0" dirty="0"/>
                  <a:t>, </a:t>
                </a:r>
                <a14:m>
                  <m:oMath xmlns:m="http://schemas.openxmlformats.org/officeDocument/2006/math">
                    <m:r>
                      <a:rPr lang="en-US" dirty="0">
                        <a:latin typeface="Cambria Math" panose="02040503050406030204" pitchFamily="18" charset="0"/>
                      </a:rPr>
                      <m:t>𝑡𝑔</m:t>
                    </m:r>
                    <m:r>
                      <a:rPr lang="en-US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  <m:r>
                      <a:rPr lang="en-US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𝑦</m:t>
                        </m:r>
                      </m:num>
                      <m:den>
                        <m:r>
                          <a:rPr lang="en-US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den>
                    </m:f>
                    <m:r>
                      <a:rPr lang="en-US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</m:t>
                    </m:r>
                  </m:oMath>
                </a14:m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𝑐𝑡𝑔</m:t>
                    </m:r>
                    <m:r>
                      <a:rPr lang="en-US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  <m:r>
                      <a:rPr lang="en-US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num>
                      <m:den>
                        <m:r>
                          <a:rPr lang="en-US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𝑦</m:t>
                        </m:r>
                      </m:den>
                    </m:f>
                    <m:r>
                      <a:rPr lang="en-US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</m:t>
                    </m:r>
                  </m:oMath>
                </a14:m>
                <a:r>
                  <a:rPr lang="el-GR" i="0" dirty="0"/>
                  <a:t> 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>
                        <a:latin typeface="Cambria Math" panose="02040503050406030204" pitchFamily="18" charset="0"/>
                      </a:rPr>
                      <m:t>𝑐𝑜𝑠</m:t>
                    </m:r>
                    <m:r>
                      <a:rPr lang="en-US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  <m:r>
                      <a:rPr lang="en-US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</m:t>
                    </m:r>
                  </m:oMath>
                </a14:m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>
                        <a:latin typeface="Cambria Math" panose="02040503050406030204" pitchFamily="18" charset="0"/>
                      </a:rPr>
                      <m:t>𝑠𝑖𝑛</m:t>
                    </m:r>
                    <m:r>
                      <a:rPr lang="en-US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  <m:r>
                      <a:rPr lang="ru-RU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</m:t>
                    </m:r>
                  </m:oMath>
                </a14:m>
                <a:r>
                  <a:rPr lang="ru-RU" dirty="0"/>
                  <a:t> </a:t>
                </a:r>
                <a:r>
                  <a:rPr lang="ru-RU" i="0" dirty="0"/>
                  <a:t>то </a:t>
                </a:r>
                <a:r>
                  <a:rPr lang="ru-RU" i="0"/>
                  <a:t>верны тождества</a:t>
                </a:r>
                <a:endParaRPr lang="ru-RU" dirty="0"/>
              </a:p>
            </p:txBody>
          </p:sp>
        </mc:Choice>
        <mc:Fallback xmlns="">
          <p:sp>
            <p:nvSpPr>
              <p:cNvPr id="3" name="Текс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139700" y="631826"/>
                <a:ext cx="5486400" cy="527773"/>
              </a:xfrm>
              <a:blipFill>
                <a:blip r:embed="rId2"/>
                <a:stretch>
                  <a:fillRect l="-2000" t="-6977" r="-1000" b="-2093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Прямоугольник 4"/>
              <p:cNvSpPr/>
              <p:nvPr/>
            </p:nvSpPr>
            <p:spPr>
              <a:xfrm>
                <a:off x="139700" y="1905379"/>
                <a:ext cx="5486400" cy="52322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1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1400" dirty="0">
                    <a:latin typeface="Arial" panose="020B0604020202020204" pitchFamily="34" charset="0"/>
                    <a:cs typeface="Arial" panose="020B0604020202020204" pitchFamily="34" charset="0"/>
                  </a:rPr>
                  <a:t>Разделив обе части равенства (2) сначала на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14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1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𝑐𝑜𝑠</m:t>
                        </m:r>
                      </m:e>
                      <m:sup>
                        <m:r>
                          <a:rPr lang="en-US" sz="1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  <m:r>
                      <a:rPr lang="en-US" sz="1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𝛼</m:t>
                    </m:r>
                    <m:r>
                      <a:rPr lang="ru-RU" sz="14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,</m:t>
                    </m:r>
                  </m:oMath>
                </a14:m>
                <a:r>
                  <a:rPr lang="ru-RU" sz="1400" dirty="0">
                    <a:latin typeface="Arial" panose="020B0604020202020204" pitchFamily="34" charset="0"/>
                    <a:cs typeface="Arial" panose="020B0604020202020204" pitchFamily="34" charset="0"/>
                  </a:rPr>
                  <a:t> а затем на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14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1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𝑠𝑖𝑛</m:t>
                        </m:r>
                      </m:e>
                      <m:sup>
                        <m:r>
                          <a:rPr lang="en-US" sz="1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  <m:r>
                      <a:rPr lang="en-US" sz="1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𝛼</m:t>
                    </m:r>
                  </m:oMath>
                </a14:m>
                <a:endParaRPr lang="ru-RU" sz="1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9700" y="1905379"/>
                <a:ext cx="5486400" cy="523220"/>
              </a:xfrm>
              <a:prstGeom prst="rect">
                <a:avLst/>
              </a:prstGeom>
              <a:blipFill>
                <a:blip r:embed="rId3"/>
                <a:stretch>
                  <a:fillRect t="-2353" r="-88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/>
              <p:cNvSpPr txBox="1"/>
              <p:nvPr/>
            </p:nvSpPr>
            <p:spPr>
              <a:xfrm>
                <a:off x="368300" y="1198488"/>
                <a:ext cx="1066800" cy="645048"/>
              </a:xfrm>
              <a:prstGeom prst="rect">
                <a:avLst/>
              </a:prstGeom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𝑡𝑔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𝛼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𝑠𝑖𝑛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𝛼</m:t>
                          </m:r>
                        </m:num>
                        <m:den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𝑐𝑜𝑠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𝛼</m:t>
                          </m:r>
                        </m:den>
                      </m:f>
                    </m:oMath>
                  </m:oMathPara>
                </a14:m>
                <a:endParaRPr lang="en-US" sz="1400" b="0" dirty="0">
                  <a:ea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ru-RU" sz="14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ru-RU" sz="14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𝛼</m:t>
                          </m:r>
                          <m:r>
                            <a:rPr lang="ru-RU" sz="14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≠</m:t>
                          </m:r>
                          <m:sSup>
                            <m:sSupPr>
                              <m:ctrlPr>
                                <a:rPr lang="ru-RU" sz="14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90</m:t>
                              </m:r>
                            </m:e>
                            <m:sup>
                              <m:r>
                                <a:rPr lang="ru-RU" sz="14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°</m:t>
                              </m:r>
                            </m:sup>
                          </m:sSup>
                        </m:e>
                      </m:d>
                    </m:oMath>
                  </m:oMathPara>
                </a14:m>
                <a:endParaRPr lang="ru-RU" sz="1400" dirty="0"/>
              </a:p>
            </p:txBody>
          </p:sp>
        </mc:Choice>
        <mc:Fallback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8300" y="1198488"/>
                <a:ext cx="1066800" cy="645048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/>
              <p:cNvSpPr txBox="1"/>
              <p:nvPr/>
            </p:nvSpPr>
            <p:spPr>
              <a:xfrm>
                <a:off x="1816100" y="1211022"/>
                <a:ext cx="1417439" cy="612091"/>
              </a:xfrm>
              <a:prstGeom prst="rect">
                <a:avLst/>
              </a:prstGeom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𝑐𝑡𝑔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𝛼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𝑐𝑜𝑠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𝛼</m:t>
                          </m:r>
                        </m:num>
                        <m:den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𝑠𝑖𝑛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𝛼</m:t>
                          </m:r>
                        </m:den>
                      </m:f>
                    </m:oMath>
                  </m:oMathPara>
                </a14:m>
                <a:endParaRPr lang="en-US" sz="140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ru-RU" sz="14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ru-RU" sz="14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𝛼</m:t>
                          </m:r>
                          <m:r>
                            <a:rPr lang="ru-RU" sz="14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≠0, 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𝛼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≠</m:t>
                          </m:r>
                          <m:sSup>
                            <m:sSupPr>
                              <m:ctrlP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180</m:t>
                              </m:r>
                            </m:e>
                            <m:sup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°</m:t>
                              </m:r>
                            </m:sup>
                          </m:sSup>
                        </m:e>
                      </m:d>
                    </m:oMath>
                  </m:oMathPara>
                </a14:m>
                <a:endParaRPr lang="ru-RU" sz="1400" dirty="0"/>
              </a:p>
            </p:txBody>
          </p:sp>
        </mc:Choice>
        <mc:Fallback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16100" y="1211022"/>
                <a:ext cx="1417439" cy="612091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" name="TextBox 7"/>
              <p:cNvSpPr txBox="1"/>
              <p:nvPr/>
            </p:nvSpPr>
            <p:spPr>
              <a:xfrm>
                <a:off x="3492500" y="1354361"/>
                <a:ext cx="2057400" cy="458587"/>
              </a:xfrm>
              <a:prstGeom prst="rect">
                <a:avLst/>
              </a:prstGeom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𝑡𝑔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𝛼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𝑐𝑡𝑔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𝛼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=1</m:t>
                      </m:r>
                    </m:oMath>
                  </m:oMathPara>
                </a14:m>
                <a:endParaRPr lang="en-US" sz="1400" b="0" i="1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ru-RU" sz="14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ru-RU" sz="14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𝛼</m:t>
                          </m:r>
                          <m:r>
                            <a:rPr lang="ru-RU" sz="14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≠0, 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𝛼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≠</m:t>
                          </m:r>
                          <m:sSup>
                            <m:sSupPr>
                              <m:ctrlP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90</m:t>
                              </m:r>
                            </m:e>
                            <m:sup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°</m:t>
                              </m:r>
                            </m:sup>
                          </m:sSup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, 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𝛼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≠</m:t>
                          </m:r>
                          <m:sSup>
                            <m:sSupPr>
                              <m:ctrlP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180</m:t>
                              </m:r>
                            </m:e>
                            <m:sup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°</m:t>
                              </m:r>
                            </m:sup>
                          </m:sSup>
                        </m:e>
                      </m:d>
                    </m:oMath>
                  </m:oMathPara>
                </a14:m>
                <a:endParaRPr lang="en-US" sz="1400" dirty="0"/>
              </a:p>
            </p:txBody>
          </p:sp>
        </mc:Choice>
        <mc:Fallback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92500" y="1354361"/>
                <a:ext cx="2057400" cy="458587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2" name="TextBox 11"/>
              <p:cNvSpPr txBox="1"/>
              <p:nvPr/>
            </p:nvSpPr>
            <p:spPr>
              <a:xfrm>
                <a:off x="313535" y="2536825"/>
                <a:ext cx="2104166" cy="305340"/>
              </a:xfrm>
              <a:prstGeom prst="rect">
                <a:avLst/>
              </a:prstGeom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1400" b="0" i="1" smtClean="0">
                        <a:latin typeface="Cambria Math" panose="02040503050406030204" pitchFamily="18" charset="0"/>
                      </a:rPr>
                      <m:t>1+</m:t>
                    </m:r>
                    <m:sSup>
                      <m:sSupPr>
                        <m:ctrlPr>
                          <a:rPr lang="en-US" sz="14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400" b="0" i="1" smtClean="0">
                            <a:latin typeface="Cambria Math" panose="02040503050406030204" pitchFamily="18" charset="0"/>
                          </a:rPr>
                          <m:t>𝑡𝑔</m:t>
                        </m:r>
                      </m:e>
                      <m:sup>
                        <m:r>
                          <a:rPr lang="en-US" sz="1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1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  <m:r>
                      <a:rPr lang="en-US" sz="1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1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1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num>
                      <m:den>
                        <m:sSup>
                          <m:sSupPr>
                            <m:ctrlPr>
                              <a:rPr lang="en-US" sz="1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1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𝑐𝑜𝑠</m:t>
                            </m:r>
                          </m:e>
                          <m:sup>
                            <m:r>
                              <a:rPr lang="en-US" sz="1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1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𝛼</m:t>
                        </m:r>
                      </m:den>
                    </m:f>
                  </m:oMath>
                </a14:m>
                <a:r>
                  <a:rPr lang="en-US" sz="1400" dirty="0"/>
                  <a:t>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1400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40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𝛼</m:t>
                        </m:r>
                        <m:r>
                          <a:rPr lang="en-US" sz="140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≠</m:t>
                        </m:r>
                        <m:sSup>
                          <m:sSupPr>
                            <m:ctrlPr>
                              <a:rPr lang="en-US" sz="140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1400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90</m:t>
                            </m:r>
                          </m:e>
                          <m:sup>
                            <m:r>
                              <a:rPr lang="en-US" sz="140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°</m:t>
                            </m:r>
                          </m:sup>
                        </m:sSup>
                      </m:e>
                    </m:d>
                  </m:oMath>
                </a14:m>
                <a:endParaRPr lang="ru-RU" sz="1400" dirty="0"/>
              </a:p>
            </p:txBody>
          </p:sp>
        </mc:Choice>
        <mc:Fallback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3535" y="2536825"/>
                <a:ext cx="2104166" cy="305340"/>
              </a:xfrm>
              <a:prstGeom prst="rect">
                <a:avLst/>
              </a:prstGeom>
              <a:blipFill>
                <a:blip r:embed="rId7"/>
                <a:stretch>
                  <a:fillRect l="-2286" b="-740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3" name="TextBox 12"/>
              <p:cNvSpPr txBox="1"/>
              <p:nvPr/>
            </p:nvSpPr>
            <p:spPr>
              <a:xfrm>
                <a:off x="2665476" y="2536825"/>
                <a:ext cx="2786789" cy="305340"/>
              </a:xfrm>
              <a:prstGeom prst="rect">
                <a:avLst/>
              </a:prstGeom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1400" b="0" i="1" smtClean="0">
                        <a:latin typeface="Cambria Math" panose="02040503050406030204" pitchFamily="18" charset="0"/>
                      </a:rPr>
                      <m:t>1+</m:t>
                    </m:r>
                    <m:sSup>
                      <m:sSupPr>
                        <m:ctrlPr>
                          <a:rPr lang="en-US" sz="14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400" b="0" i="1" smtClean="0">
                            <a:latin typeface="Cambria Math" panose="02040503050406030204" pitchFamily="18" charset="0"/>
                          </a:rPr>
                          <m:t>𝑐𝑡𝑔</m:t>
                        </m:r>
                      </m:e>
                      <m:sup>
                        <m:r>
                          <a:rPr lang="en-US" sz="1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1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  <m:r>
                      <a:rPr lang="en-US" sz="1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1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1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num>
                      <m:den>
                        <m:sSup>
                          <m:sSupPr>
                            <m:ctrlPr>
                              <a:rPr lang="en-US" sz="1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1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𝑠𝑖𝑛</m:t>
                            </m:r>
                          </m:e>
                          <m:sup>
                            <m:r>
                              <a:rPr lang="en-US" sz="1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1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𝛼</m:t>
                        </m:r>
                      </m:den>
                    </m:f>
                  </m:oMath>
                </a14:m>
                <a:r>
                  <a:rPr lang="en-US" sz="1400" dirty="0"/>
                  <a:t>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1400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ru-RU" sz="1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𝛼</m:t>
                        </m:r>
                        <m:r>
                          <a:rPr lang="ru-RU" sz="1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≠0, </m:t>
                        </m:r>
                        <m:r>
                          <a:rPr lang="en-US" sz="1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𝛼</m:t>
                        </m:r>
                        <m:r>
                          <a:rPr lang="en-US" sz="1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≠</m:t>
                        </m:r>
                        <m:sSup>
                          <m:sSupPr>
                            <m:ctrlPr>
                              <a:rPr lang="en-US" sz="1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1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180</m:t>
                            </m:r>
                          </m:e>
                          <m:sup>
                            <m:r>
                              <a:rPr lang="en-US" sz="1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°</m:t>
                            </m:r>
                          </m:sup>
                        </m:sSup>
                      </m:e>
                    </m:d>
                  </m:oMath>
                </a14:m>
                <a:endParaRPr lang="ru-RU" sz="1400" dirty="0"/>
              </a:p>
            </p:txBody>
          </p:sp>
        </mc:Choice>
        <mc:Fallback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65476" y="2536825"/>
                <a:ext cx="2786789" cy="305340"/>
              </a:xfrm>
              <a:prstGeom prst="rect">
                <a:avLst/>
              </a:prstGeom>
              <a:blipFill>
                <a:blip r:embed="rId8"/>
                <a:stretch>
                  <a:fillRect l="-1735" b="-1111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128744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  <p:bldP spid="6" grpId="0" animBg="1"/>
      <p:bldP spid="7" grpId="0" animBg="1"/>
      <p:bldP spid="8" grpId="0" animBg="1"/>
      <p:bldP spid="12" grpId="0" animBg="1"/>
      <p:bldP spid="1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9700" y="174625"/>
            <a:ext cx="5486400" cy="246221"/>
          </a:xfrm>
        </p:spPr>
        <p:txBody>
          <a:bodyPr/>
          <a:lstStyle/>
          <a:p>
            <a:pPr algn="ctr"/>
            <a:r>
              <a:rPr kumimoji="0" lang="ru-RU" sz="16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СИНУС, КОСИНУС ТАНГЕНС И КОТАНГЕНС УГЛОВ</a:t>
            </a:r>
            <a:endParaRPr lang="ru-RU" sz="18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Текст 2"/>
              <p:cNvSpPr>
                <a:spLocks noGrp="1"/>
              </p:cNvSpPr>
              <p:nvPr>
                <p:ph type="body" idx="1"/>
              </p:nvPr>
            </p:nvSpPr>
            <p:spPr>
              <a:xfrm>
                <a:off x="139700" y="631825"/>
                <a:ext cx="5486400" cy="2265236"/>
              </a:xfrm>
            </p:spPr>
            <p:txBody>
              <a:bodyPr/>
              <a:lstStyle/>
              <a:p>
                <a:pPr algn="just"/>
                <a:r>
                  <a:rPr lang="ru-RU" i="0" dirty="0">
                    <a:ea typeface="Cambria Math" panose="02040503050406030204" pitchFamily="18" charset="0"/>
                  </a:rPr>
                  <a:t>Равенства (1) сопоставляют каждому углу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</m:oMath>
                </a14:m>
                <a:r>
                  <a:rPr lang="ru-RU" i="0" dirty="0"/>
                  <a:t>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l-GR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l-GR" i="1" dirty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dirty="0">
                                <a:latin typeface="Cambria Math" panose="02040503050406030204" pitchFamily="18" charset="0"/>
                              </a:rPr>
                              <m:t>0</m:t>
                            </m:r>
                          </m:e>
                          <m:sup>
                            <m:r>
                              <a:rPr lang="el-GR" dirty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°</m:t>
                            </m:r>
                          </m:sup>
                        </m:sSup>
                        <m:r>
                          <a:rPr lang="el-GR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≤</m:t>
                        </m:r>
                        <m:r>
                          <a:rPr lang="el-GR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𝛼</m:t>
                        </m:r>
                        <m:r>
                          <a:rPr lang="el-GR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≤</m:t>
                        </m:r>
                        <m:sSup>
                          <m:sSupPr>
                            <m:ctrlPr>
                              <a:rPr lang="el-GR" i="1" dirty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dirty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180</m:t>
                            </m:r>
                          </m:e>
                          <m:sup>
                            <m:r>
                              <a:rPr lang="el-GR" dirty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°</m:t>
                            </m:r>
                          </m:sup>
                        </m:sSup>
                      </m:e>
                    </m:d>
                  </m:oMath>
                </a14:m>
                <a:r>
                  <a:rPr lang="ru-RU" i="0" dirty="0">
                    <a:latin typeface="Arial" panose="020B0604020202020204" pitchFamily="34" charset="0"/>
                    <a:cs typeface="Arial" panose="020B0604020202020204" pitchFamily="34" charset="0"/>
                  </a:rPr>
                  <a:t> одно значение синуса (косинуса, тангенса и котангенса). Эти соответствия определяют функции, называемые «синусом», «косинусом», «тангенсом» и «котангенсом». Они также называются </a:t>
                </a:r>
                <a:r>
                  <a:rPr lang="ru-RU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тригонометрическими функциями</a:t>
                </a:r>
                <a:r>
                  <a:rPr lang="ru-RU" i="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endParaRPr lang="en-US" i="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just"/>
                <a:r>
                  <a:rPr lang="en-US" i="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</a:t>
                </a:r>
                <a:r>
                  <a:rPr lang="ru-RU" i="0" dirty="0"/>
                  <a:t>Для каждого острого угла</a:t>
                </a:r>
                <a:r>
                  <a:rPr lang="en-US" i="0" dirty="0"/>
                  <a:t>: </a:t>
                </a:r>
              </a:p>
              <a:p>
                <a:r>
                  <a:rPr lang="en-US" dirty="0"/>
                  <a:t>              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𝑠𝑖𝑛</m:t>
                    </m:r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>
                                <a:latin typeface="Cambria Math" panose="02040503050406030204" pitchFamily="18" charset="0"/>
                              </a:rPr>
                              <m:t>90</m:t>
                            </m:r>
                          </m:e>
                          <m:sup>
                            <m:r>
                              <a:rPr lang="en-US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°</m:t>
                            </m:r>
                          </m:sup>
                        </m:sSup>
                        <m:r>
                          <a:rPr lang="en-US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𝛼</m:t>
                        </m:r>
                      </m:e>
                    </m:d>
                    <m:r>
                      <a:rPr lang="en-US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>
                        <a:latin typeface="Cambria Math" panose="02040503050406030204" pitchFamily="18" charset="0"/>
                      </a:rPr>
                      <m:t>𝑐𝑜𝑠</m:t>
                    </m:r>
                    <m:r>
                      <a:rPr lang="en-US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</m:oMath>
                </a14:m>
                <a:r>
                  <a:rPr lang="el-GR" i="0" dirty="0"/>
                  <a:t>, </a:t>
                </a:r>
                <a:r>
                  <a:rPr lang="en-US" i="0" dirty="0"/>
                  <a:t> 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𝑐𝑜𝑠</m:t>
                    </m:r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>
                                <a:latin typeface="Cambria Math" panose="02040503050406030204" pitchFamily="18" charset="0"/>
                              </a:rPr>
                              <m:t>90</m:t>
                            </m:r>
                          </m:e>
                          <m:sup>
                            <m:r>
                              <a:rPr lang="en-US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°</m:t>
                            </m:r>
                          </m:sup>
                        </m:sSup>
                        <m:r>
                          <a:rPr lang="en-US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𝛼</m:t>
                        </m:r>
                      </m:e>
                    </m:d>
                    <m:r>
                      <a:rPr lang="en-US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>
                        <a:latin typeface="Cambria Math" panose="02040503050406030204" pitchFamily="18" charset="0"/>
                      </a:rPr>
                      <m:t>𝑠𝑖𝑛</m:t>
                    </m:r>
                    <m:r>
                      <a:rPr lang="en-US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</m:oMath>
                </a14:m>
                <a:r>
                  <a:rPr lang="el-GR" i="0" dirty="0"/>
                  <a:t>.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l-GR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>
                            <a:latin typeface="Cambria Math" panose="02040503050406030204" pitchFamily="18" charset="0"/>
                          </a:rPr>
                          <m:t>2</m:t>
                        </m:r>
                      </m:e>
                    </m:d>
                  </m:oMath>
                </a14:m>
                <a:r>
                  <a:rPr lang="en-US" i="0" dirty="0"/>
                  <a:t> </a:t>
                </a:r>
              </a:p>
              <a:p>
                <a:r>
                  <a:rPr lang="en-US" i="0" dirty="0"/>
                  <a:t>       </a:t>
                </a:r>
                <a:r>
                  <a:rPr lang="ru-RU" i="0" dirty="0"/>
                  <a:t>Для каждого угла 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</m:oMath>
                </a14:m>
                <a:r>
                  <a:rPr lang="ru-RU" i="0" dirty="0"/>
                  <a:t>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l-GR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l-GR" i="1" dirty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dirty="0">
                                <a:latin typeface="Cambria Math" panose="02040503050406030204" pitchFamily="18" charset="0"/>
                              </a:rPr>
                              <m:t>0</m:t>
                            </m:r>
                          </m:e>
                          <m:sup>
                            <m:r>
                              <a:rPr lang="el-GR" dirty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°</m:t>
                            </m:r>
                          </m:sup>
                        </m:sSup>
                        <m:r>
                          <a:rPr lang="el-GR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≤</m:t>
                        </m:r>
                        <m:r>
                          <a:rPr lang="el-GR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𝛼</m:t>
                        </m:r>
                        <m:r>
                          <a:rPr lang="el-GR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≤</m:t>
                        </m:r>
                        <m:sSup>
                          <m:sSupPr>
                            <m:ctrlPr>
                              <a:rPr lang="el-GR" i="1" dirty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dirty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180</m:t>
                            </m:r>
                          </m:e>
                          <m:sup>
                            <m:r>
                              <a:rPr lang="el-GR" dirty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°</m:t>
                            </m:r>
                          </m:sup>
                        </m:sSup>
                      </m:e>
                    </m:d>
                  </m:oMath>
                </a14:m>
                <a:r>
                  <a:rPr lang="en-US" i="0" dirty="0"/>
                  <a:t>: </a:t>
                </a:r>
              </a:p>
              <a:p>
                <a:r>
                  <a:rPr lang="en-US" dirty="0"/>
                  <a:t>              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𝑠𝑖𝑛</m:t>
                    </m:r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>
                                <a:latin typeface="Cambria Math" panose="02040503050406030204" pitchFamily="18" charset="0"/>
                              </a:rPr>
                              <m:t>180</m:t>
                            </m:r>
                          </m:e>
                          <m:sup>
                            <m:r>
                              <a:rPr lang="en-US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°</m:t>
                            </m:r>
                          </m:sup>
                        </m:sSup>
                        <m:r>
                          <a:rPr lang="en-US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𝛼</m:t>
                        </m:r>
                      </m:e>
                    </m:d>
                    <m:r>
                      <a:rPr lang="en-US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>
                        <a:latin typeface="Cambria Math" panose="02040503050406030204" pitchFamily="18" charset="0"/>
                      </a:rPr>
                      <m:t>𝑠𝑖𝑛</m:t>
                    </m:r>
                    <m:r>
                      <a:rPr lang="en-US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  <m:r>
                      <a:rPr lang="en-US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s-ES" i="0" dirty="0"/>
                  <a:t>, 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𝑐𝑜𝑠</m:t>
                    </m:r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>
                                <a:latin typeface="Cambria Math" panose="02040503050406030204" pitchFamily="18" charset="0"/>
                              </a:rPr>
                              <m:t>180</m:t>
                            </m:r>
                          </m:e>
                          <m:sup>
                            <m:r>
                              <a:rPr lang="en-US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°</m:t>
                            </m:r>
                          </m:sup>
                        </m:sSup>
                        <m:r>
                          <a:rPr lang="en-US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𝛼</m:t>
                        </m:r>
                      </m:e>
                    </m:d>
                    <m:r>
                      <a:rPr lang="en-US">
                        <a:latin typeface="Cambria Math" panose="02040503050406030204" pitchFamily="18" charset="0"/>
                      </a:rPr>
                      <m:t>=−</m:t>
                    </m:r>
                    <m:r>
                      <a:rPr lang="en-US">
                        <a:latin typeface="Cambria Math" panose="02040503050406030204" pitchFamily="18" charset="0"/>
                      </a:rPr>
                      <m:t>𝑐𝑜𝑠</m:t>
                    </m:r>
                    <m:r>
                      <a:rPr lang="en-US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  <m:r>
                      <a:rPr lang="en-US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s-ES" i="0" dirty="0"/>
                  <a:t>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s-E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>
                            <a:latin typeface="Cambria Math" panose="02040503050406030204" pitchFamily="18" charset="0"/>
                          </a:rPr>
                          <m:t>3</m:t>
                        </m:r>
                      </m:e>
                    </m:d>
                  </m:oMath>
                </a14:m>
                <a:endParaRPr lang="es-ES" i="0" dirty="0"/>
              </a:p>
              <a:p>
                <a:r>
                  <a:rPr lang="en-US" dirty="0"/>
                  <a:t>       </a:t>
                </a:r>
                <a:r>
                  <a:rPr lang="ru-RU" i="0" dirty="0"/>
                  <a:t>Формулы</a:t>
                </a:r>
                <a:r>
                  <a:rPr lang="ru-RU" dirty="0"/>
                  <a:t>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l-GR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>
                            <a:latin typeface="Cambria Math" panose="02040503050406030204" pitchFamily="18" charset="0"/>
                          </a:rPr>
                          <m:t>2</m:t>
                        </m:r>
                      </m:e>
                    </m:d>
                  </m:oMath>
                </a14:m>
                <a:r>
                  <a:rPr lang="en-US" i="0" dirty="0"/>
                  <a:t> </a:t>
                </a:r>
                <a:r>
                  <a:rPr lang="ru-RU" i="0" dirty="0"/>
                  <a:t>и</a:t>
                </a:r>
                <a:r>
                  <a:rPr lang="en-US" i="0" dirty="0"/>
                  <a:t>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s-E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>
                            <a:latin typeface="Cambria Math" panose="02040503050406030204" pitchFamily="18" charset="0"/>
                          </a:rPr>
                          <m:t>3</m:t>
                        </m:r>
                      </m:e>
                    </m:d>
                  </m:oMath>
                </a14:m>
                <a:r>
                  <a:rPr lang="en-US" i="0" dirty="0"/>
                  <a:t> </a:t>
                </a:r>
                <a:r>
                  <a:rPr lang="ru-RU" i="0" dirty="0"/>
                  <a:t>называются </a:t>
                </a:r>
                <a:r>
                  <a:rPr lang="ru-RU" b="1" dirty="0"/>
                  <a:t>формулами приведения</a:t>
                </a:r>
                <a:r>
                  <a:rPr lang="ru-RU" i="0" dirty="0"/>
                  <a:t>.</a:t>
                </a:r>
                <a:r>
                  <a:rPr lang="en-US" i="0" dirty="0"/>
                  <a:t> </a:t>
                </a:r>
                <a:endParaRPr lang="ru-RU" dirty="0"/>
              </a:p>
            </p:txBody>
          </p:sp>
        </mc:Choice>
        <mc:Fallback>
          <p:sp>
            <p:nvSpPr>
              <p:cNvPr id="3" name="Текс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139700" y="631825"/>
                <a:ext cx="5486400" cy="2265236"/>
              </a:xfrm>
              <a:blipFill>
                <a:blip r:embed="rId2"/>
                <a:stretch>
                  <a:fillRect l="-2000" t="-2156" r="-2000" b="-404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208494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 w="12700"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spDef>
  </a:objectDefaults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13415</TotalTime>
  <Words>735</Words>
  <Application>Microsoft Office PowerPoint</Application>
  <PresentationFormat>Произвольный</PresentationFormat>
  <Paragraphs>113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14</vt:i4>
      </vt:variant>
    </vt:vector>
  </HeadingPairs>
  <TitlesOfParts>
    <vt:vector size="20" baseType="lpstr">
      <vt:lpstr>Arial</vt:lpstr>
      <vt:lpstr>Calibri</vt:lpstr>
      <vt:lpstr>Cambria Math</vt:lpstr>
      <vt:lpstr>Times New Roman</vt:lpstr>
      <vt:lpstr>Office Theme</vt:lpstr>
      <vt:lpstr>1_Office Theme</vt:lpstr>
      <vt:lpstr>Презентация PowerPoint</vt:lpstr>
      <vt:lpstr> СИНУС, КОСИНУС ТАНГЕНС И КОТАНГЕНС УГЛОВ</vt:lpstr>
      <vt:lpstr>СИНУС, КОСИНУС ТАНГЕНС И КОТАНГЕНС УГЛОВ</vt:lpstr>
      <vt:lpstr>СИНУС, КОСИНУС ТАНГЕНС И КОТАНГЕНС УГЛОВ</vt:lpstr>
      <vt:lpstr>СИНУС, КОСИНУС ТАНГЕНС И КОТАНГЕНС УГЛОВ</vt:lpstr>
      <vt:lpstr>СИНУС, КОСИНУС ТАНГЕНС И КОТАНГЕНС УГЛОВ</vt:lpstr>
      <vt:lpstr>СИНУС, КОСИНУС ТАНГЕНС И КОТАНГЕНС УГЛОВ</vt:lpstr>
      <vt:lpstr>СИНУС, КОСИНУС ТАНГЕНС И КОТАНГЕНС УГЛОВ</vt:lpstr>
      <vt:lpstr>СИНУС, КОСИНУС ТАНГЕНС И КОТАНГЕНС УГЛОВ</vt:lpstr>
      <vt:lpstr>ЗАДАНИЕ 25.1</vt:lpstr>
      <vt:lpstr>РЕШЕНИЕ ЗАДАНИЙ</vt:lpstr>
      <vt:lpstr>ЗАДАНИЕ 25.5</vt:lpstr>
      <vt:lpstr>ЗАДАНИЕ 25.6 </vt:lpstr>
      <vt:lpstr>       ЗАДАНИЕ ДЛЯ САМОСТОЯТЕЛЬНОГО РЕШЕНИЯ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Пользователь</cp:lastModifiedBy>
  <cp:revision>1124</cp:revision>
  <dcterms:created xsi:type="dcterms:W3CDTF">2020-04-13T08:05:16Z</dcterms:created>
  <dcterms:modified xsi:type="dcterms:W3CDTF">2020-12-20T23:57:27Z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