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7"/>
  </p:notesMasterIdLst>
  <p:sldIdLst>
    <p:sldId id="413" r:id="rId3"/>
    <p:sldId id="504" r:id="rId4"/>
    <p:sldId id="537" r:id="rId5"/>
    <p:sldId id="541" r:id="rId6"/>
    <p:sldId id="544" r:id="rId7"/>
    <p:sldId id="542" r:id="rId8"/>
    <p:sldId id="545" r:id="rId9"/>
    <p:sldId id="543" r:id="rId10"/>
    <p:sldId id="546" r:id="rId11"/>
    <p:sldId id="547" r:id="rId12"/>
    <p:sldId id="548" r:id="rId13"/>
    <p:sldId id="549" r:id="rId14"/>
    <p:sldId id="550" r:id="rId15"/>
    <p:sldId id="284" r:id="rId1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D5"/>
    <a:srgbClr val="7EA297"/>
    <a:srgbClr val="70B09B"/>
    <a:srgbClr val="26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139" d="100"/>
          <a:sy n="139" d="100"/>
        </p:scale>
        <p:origin x="56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5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0.png"/><Relationship Id="rId11" Type="http://schemas.openxmlformats.org/officeDocument/2006/relationships/image" Target="../media/image40.png"/><Relationship Id="rId5" Type="http://schemas.openxmlformats.org/officeDocument/2006/relationships/image" Target="../media/image27.png"/><Relationship Id="rId10" Type="http://schemas.openxmlformats.org/officeDocument/2006/relationships/image" Target="../media/image39.png"/><Relationship Id="rId4" Type="http://schemas.openxmlformats.org/officeDocument/2006/relationships/image" Target="../media/image26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46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900" y="1288431"/>
            <a:ext cx="4876800" cy="629650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algn="ctr"/>
            <a:r>
              <a:rPr lang="ru-RU" sz="20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0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СИНУС, КОСИНУС ТАНГЕНС И КОТАНГЕНС УГЛОВ</a:t>
            </a:r>
            <a:r>
              <a:rPr lang="sv-SE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sv-SE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0°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</a:t>
            </a:r>
            <a:r>
              <a:rPr lang="sv-SE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180°</a:t>
            </a:r>
            <a:endParaRPr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26719" y="228106"/>
            <a:ext cx="1180483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26720" y="228106"/>
            <a:ext cx="1180484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63739" y="277499"/>
            <a:ext cx="1219201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122026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75063"/>
            <a:ext cx="344001" cy="7898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dirty="0"/>
              <a:t>ЗАДАНИЕ </a:t>
            </a:r>
            <a:r>
              <a:rPr lang="en-US" sz="2000" dirty="0"/>
              <a:t>25</a:t>
            </a:r>
            <a:r>
              <a:rPr lang="ru-RU" sz="2000" dirty="0"/>
              <a:t>.</a:t>
            </a:r>
            <a:r>
              <a:rPr lang="en-US" sz="2000" dirty="0"/>
              <a:t>1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Текст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449290"/>
              </a:xfrm>
            </p:spPr>
            <p:txBody>
              <a:bodyPr/>
              <a:lstStyle/>
              <a:p>
                <a:r>
                  <a:rPr lang="ru-RU" i="0" dirty="0"/>
                  <a:t>Пусть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i="0" dirty="0"/>
                  <a:t>. Определите знаки значений</a:t>
                </a:r>
                <a:r>
                  <a:rPr lang="el-GR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 </a:t>
                </a:r>
                <a:r>
                  <a:rPr lang="ru-RU" i="0" dirty="0"/>
                  <a:t>и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i="0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6"/>
                <a:ext cx="5410199" cy="449290"/>
              </a:xfrm>
              <a:blipFill>
                <a:blip r:embed="rId2"/>
                <a:stretch>
                  <a:fillRect l="-2029" t="-12329" r="-564" b="-21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749300" y="1774825"/>
            <a:ext cx="1436636" cy="1315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435100" y="1089025"/>
            <a:ext cx="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977900" y="1317625"/>
            <a:ext cx="990600" cy="9144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4025900" y="1089025"/>
            <a:ext cx="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340100" y="1774825"/>
            <a:ext cx="1447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568700" y="1317625"/>
            <a:ext cx="990600" cy="9144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78300" y="1089025"/>
                <a:ext cx="4158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300" y="1089025"/>
                <a:ext cx="415819" cy="215444"/>
              </a:xfrm>
              <a:prstGeom prst="rect">
                <a:avLst/>
              </a:prstGeom>
              <a:blipFill>
                <a:blip r:embed="rId3"/>
                <a:stretch>
                  <a:fillRect l="-5797" r="-2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739900" y="1165225"/>
                <a:ext cx="39498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900" y="1165225"/>
                <a:ext cx="394980" cy="215444"/>
              </a:xfrm>
              <a:prstGeom prst="rect">
                <a:avLst/>
              </a:prstGeom>
              <a:blipFill>
                <a:blip r:embed="rId4"/>
                <a:stretch>
                  <a:fillRect l="-10769" r="-3077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87500" y="1470025"/>
                <a:ext cx="9852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470025"/>
                <a:ext cx="98527" cy="215444"/>
              </a:xfrm>
              <a:prstGeom prst="rect">
                <a:avLst/>
              </a:prstGeom>
              <a:blipFill>
                <a:blip r:embed="rId5"/>
                <a:stretch>
                  <a:fillRect l="-52941" r="-88235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1303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1851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130300" y="1470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1470025"/>
                <a:ext cx="174727" cy="215444"/>
              </a:xfrm>
              <a:prstGeom prst="rect">
                <a:avLst/>
              </a:prstGeom>
              <a:blipFill>
                <a:blip r:embed="rId5"/>
                <a:stretch>
                  <a:fillRect l="-20690" r="-20690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875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851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02100" y="1470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1470025"/>
                <a:ext cx="174727" cy="215444"/>
              </a:xfrm>
              <a:prstGeom prst="rect">
                <a:avLst/>
              </a:prstGeom>
              <a:blipFill>
                <a:blip r:embed="rId7"/>
                <a:stretch>
                  <a:fillRect l="-24138" r="-1724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021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00" y="1851025"/>
                <a:ext cx="174727" cy="215444"/>
              </a:xfrm>
              <a:prstGeom prst="rect">
                <a:avLst/>
              </a:prstGeom>
              <a:blipFill>
                <a:blip r:embed="rId8"/>
                <a:stretch>
                  <a:fillRect l="-24138" r="-17241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721100" y="1470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1470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721100" y="18510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1851025"/>
                <a:ext cx="174727" cy="215444"/>
              </a:xfrm>
              <a:prstGeom prst="rect">
                <a:avLst/>
              </a:prstGeom>
              <a:blipFill>
                <a:blip r:embed="rId6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59300" y="1774825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00" y="1774825"/>
                <a:ext cx="141705" cy="215444"/>
              </a:xfrm>
              <a:prstGeom prst="rect">
                <a:avLst/>
              </a:prstGeom>
              <a:blipFill>
                <a:blip r:embed="rId9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968500" y="1774825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500" y="1774825"/>
                <a:ext cx="141705" cy="215444"/>
              </a:xfrm>
              <a:prstGeom prst="rect">
                <a:avLst/>
              </a:prstGeom>
              <a:blipFill>
                <a:blip r:embed="rId10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797300" y="108902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00" y="1089025"/>
                <a:ext cx="144142" cy="215444"/>
              </a:xfrm>
              <a:prstGeom prst="rect">
                <a:avLst/>
              </a:prstGeom>
              <a:blipFill>
                <a:blip r:embed="rId11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06500" y="108902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1089025"/>
                <a:ext cx="144142" cy="215444"/>
              </a:xfrm>
              <a:prstGeom prst="rect">
                <a:avLst/>
              </a:prstGeom>
              <a:blipFill>
                <a:blip r:embed="rId11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Прямоугольник 69"/>
              <p:cNvSpPr/>
              <p:nvPr/>
            </p:nvSpPr>
            <p:spPr>
              <a:xfrm>
                <a:off x="139700" y="2384425"/>
                <a:ext cx="2667000" cy="528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В интервале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384425"/>
                <a:ext cx="2667000" cy="528030"/>
              </a:xfrm>
              <a:prstGeom prst="rect">
                <a:avLst/>
              </a:prstGeom>
              <a:blipFill>
                <a:blip r:embed="rId12"/>
                <a:stretch>
                  <a:fillRect l="-686" t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Прямоугольник 70"/>
              <p:cNvSpPr/>
              <p:nvPr/>
            </p:nvSpPr>
            <p:spPr>
              <a:xfrm>
                <a:off x="2882900" y="2384425"/>
                <a:ext cx="2743200" cy="528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1" dirty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2384425"/>
                <a:ext cx="2743200" cy="52803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26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animBg="1"/>
      <p:bldP spid="19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5" grpId="0"/>
      <p:bldP spid="56" grpId="0"/>
      <p:bldP spid="57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ЗАДАНИЙ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313419"/>
              </a:xfrm>
            </p:spPr>
            <p:txBody>
              <a:bodyPr/>
              <a:lstStyle/>
              <a:p>
                <a:r>
                  <a:rPr lang="ru-RU" i="0" dirty="0"/>
                  <a:t>Т.к.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и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  <a:r>
                  <a:rPr lang="ru-RU" i="0" dirty="0"/>
                  <a:t>взаимосвязаны то</a:t>
                </a:r>
                <a:r>
                  <a:rPr lang="en-US" i="0" dirty="0"/>
                  <a:t> </a:t>
                </a:r>
                <a:endParaRPr lang="ru-RU" i="0" dirty="0"/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555626"/>
                <a:ext cx="5486400" cy="313419"/>
              </a:xfrm>
              <a:blipFill>
                <a:blip r:embed="rId2"/>
                <a:stretch>
                  <a:fillRect l="-2000" t="-1923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825500" y="1851025"/>
            <a:ext cx="144780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977900" y="1317625"/>
            <a:ext cx="1066800" cy="9906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87500" y="1546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546225"/>
                <a:ext cx="174727" cy="215444"/>
              </a:xfrm>
              <a:prstGeom prst="rect">
                <a:avLst/>
              </a:prstGeom>
              <a:blipFill>
                <a:blip r:embed="rId3"/>
                <a:stretch>
                  <a:fillRect l="-20690" r="-2069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06500" y="1546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1546225"/>
                <a:ext cx="174727" cy="215444"/>
              </a:xfrm>
              <a:prstGeom prst="rect">
                <a:avLst/>
              </a:prstGeom>
              <a:blipFill>
                <a:blip r:embed="rId4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06500" y="1927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1927225"/>
                <a:ext cx="174727" cy="215444"/>
              </a:xfrm>
              <a:prstGeom prst="rect">
                <a:avLst/>
              </a:prstGeom>
              <a:blipFill>
                <a:blip r:embed="rId5"/>
                <a:stretch>
                  <a:fillRect l="-24138" r="-1724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87500" y="1927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00" y="1927225"/>
                <a:ext cx="174727" cy="215444"/>
              </a:xfrm>
              <a:prstGeom prst="rect">
                <a:avLst/>
              </a:prstGeom>
              <a:blipFill>
                <a:blip r:embed="rId4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44700" y="1851025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00" y="1851025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 flipV="1">
            <a:off x="1511300" y="1089025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82700" y="108902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1089025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 стрелкой 25"/>
          <p:cNvCxnSpPr/>
          <p:nvPr/>
        </p:nvCxnSpPr>
        <p:spPr>
          <a:xfrm>
            <a:off x="3111500" y="1851025"/>
            <a:ext cx="144780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263900" y="1317625"/>
            <a:ext cx="1066800" cy="990600"/>
          </a:xfrm>
          <a:prstGeom prst="ellips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3500" y="1546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546225"/>
                <a:ext cx="174727" cy="215444"/>
              </a:xfrm>
              <a:prstGeom prst="rect">
                <a:avLst/>
              </a:prstGeom>
              <a:blipFill>
                <a:blip r:embed="rId3"/>
                <a:stretch>
                  <a:fillRect l="-20690" r="-2069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492500" y="1546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546225"/>
                <a:ext cx="174727" cy="215444"/>
              </a:xfrm>
              <a:prstGeom prst="rect">
                <a:avLst/>
              </a:prstGeom>
              <a:blipFill>
                <a:blip r:embed="rId4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92500" y="1927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927225"/>
                <a:ext cx="174727" cy="215444"/>
              </a:xfrm>
              <a:prstGeom prst="rect">
                <a:avLst/>
              </a:prstGeom>
              <a:blipFill>
                <a:blip r:embed="rId5"/>
                <a:stretch>
                  <a:fillRect l="-24138" r="-1724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73500" y="1927225"/>
                <a:ext cx="1747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500" y="1927225"/>
                <a:ext cx="174727" cy="215444"/>
              </a:xfrm>
              <a:prstGeom prst="rect">
                <a:avLst/>
              </a:prstGeom>
              <a:blipFill>
                <a:blip r:embed="rId4"/>
                <a:stretch>
                  <a:fillRect l="-6897" r="-34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0700" y="1851025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00" y="1851025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 flipV="1">
            <a:off x="3797300" y="1089025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68700" y="1089025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00" y="1089025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215900" y="2536825"/>
                <a:ext cx="1232966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/>
                  <a:t> </a:t>
                </a:r>
                <a:endParaRPr lang="ru-RU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2536825"/>
                <a:ext cx="1232966" cy="435697"/>
              </a:xfrm>
              <a:prstGeom prst="rect">
                <a:avLst/>
              </a:prstGeom>
              <a:blipFill>
                <a:blip r:embed="rId8"/>
                <a:stretch>
                  <a:fillRect l="-5911" t="-1389"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2959100" y="2536825"/>
                <a:ext cx="2667000" cy="4356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ru-RU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/>
                  <a:t> </a:t>
                </a:r>
                <a:endParaRPr lang="ru-RU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2536825"/>
                <a:ext cx="2667000" cy="435697"/>
              </a:xfrm>
              <a:prstGeom prst="rect">
                <a:avLst/>
              </a:prstGeom>
              <a:blipFill>
                <a:blip r:embed="rId9"/>
                <a:stretch>
                  <a:fillRect l="-2283" t="-1389" b="-13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663700" y="1089025"/>
                <a:ext cx="4572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700" y="1089025"/>
                <a:ext cx="457200" cy="307777"/>
              </a:xfrm>
              <a:prstGeom prst="rect">
                <a:avLst/>
              </a:prstGeom>
              <a:blipFill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49700" y="1089025"/>
                <a:ext cx="5972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/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1089025"/>
                <a:ext cx="597279" cy="307777"/>
              </a:xfrm>
              <a:prstGeom prst="rect">
                <a:avLst/>
              </a:prstGeom>
              <a:blipFill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1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/>
      <p:bldP spid="14" grpId="0"/>
      <p:bldP spid="15" grpId="0"/>
      <p:bldP spid="16" grpId="0"/>
      <p:bldP spid="17" grpId="0"/>
      <p:bldP spid="25" grpId="0"/>
      <p:bldP spid="27" grpId="0" animBg="1"/>
      <p:bldP spid="28" grpId="0"/>
      <p:bldP spid="29" grpId="0"/>
      <p:bldP spid="30" grpId="0"/>
      <p:bldP spid="31" grpId="0"/>
      <p:bldP spid="32" grpId="0"/>
      <p:bldP spid="34" grpId="0"/>
      <p:bldP spid="48" grpId="0"/>
      <p:bldP spid="49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ЗАДАНИЕ </a:t>
            </a:r>
            <a:r>
              <a:rPr lang="en-US" sz="2400" dirty="0"/>
              <a:t>25</a:t>
            </a:r>
            <a:r>
              <a:rPr lang="ru-RU" sz="2400" dirty="0"/>
              <a:t>.</a:t>
            </a:r>
            <a:r>
              <a:rPr lang="en-US" sz="2400" dirty="0"/>
              <a:t>5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944874"/>
              </a:xfrm>
            </p:spPr>
            <p:txBody>
              <a:bodyPr/>
              <a:lstStyle/>
              <a:p>
                <a:pPr algn="l"/>
                <a:r>
                  <a:rPr lang="en-US" b="1" i="0" dirty="0"/>
                  <a:t>                    </a:t>
                </a:r>
                <a:r>
                  <a:rPr lang="ru-RU" b="1" i="0" dirty="0"/>
                  <a:t>Упростите</a:t>
                </a:r>
                <a:r>
                  <a:rPr lang="en-US" b="1" i="0" dirty="0"/>
                  <a:t>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𝒄𝒐𝒔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𝟏𝟖𝟎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𝒄𝒐𝒔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𝟗𝟎</m:t>
                            </m:r>
                          </m:e>
                          <m:sup>
                            <m:r>
                              <a:rPr lang="en-US" b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b="1" i="0" dirty="0"/>
                  <a:t> </a:t>
                </a:r>
              </a:p>
              <a:p>
                <a:pPr algn="l"/>
                <a:r>
                  <a:rPr lang="en-US" b="1" dirty="0"/>
                  <a:t>b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𝒔𝒊𝒏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𝟏𝟖𝟎</m:t>
                            </m:r>
                          </m:e>
                          <m:sup>
                            <m:r>
                              <a:rPr lang="en-US" b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  <m:r>
                      <a:rPr lang="en-US" b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𝒔𝒊𝒏</m:t>
                        </m:r>
                      </m:e>
                      <m:sup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 dirty="0" smtClean="0">
                                <a:latin typeface="Cambria Math" panose="02040503050406030204" pitchFamily="18" charset="0"/>
                              </a:rPr>
                              <m:t>𝟗𝟎</m:t>
                            </m:r>
                          </m:e>
                          <m:sup>
                            <m:r>
                              <a:rPr lang="en-US" b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  <m:r>
                      <a:rPr lang="en-US" b="1" dirty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b="1" i="0" dirty="0"/>
                  <a:t> </a:t>
                </a:r>
                <a:endParaRPr lang="el-GR" b="1" i="0" dirty="0"/>
              </a:p>
              <a:p>
                <a:pPr algn="l"/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b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𝒕𝒈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𝒕𝒈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𝟗𝟎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 ;</m:t>
                    </m:r>
                  </m:oMath>
                </a14:m>
                <a:r>
                  <a:rPr lang="en-US" b="1" i="0" dirty="0"/>
                  <a:t>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𝒄𝒕𝒈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𝒄𝒕𝒈</m:t>
                    </m:r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𝟗𝟎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e>
                    </m:d>
                  </m:oMath>
                </a14:m>
                <a:r>
                  <a:rPr lang="en-US" b="1" i="0" dirty="0"/>
                  <a:t>.</a:t>
                </a:r>
                <a:endParaRPr lang="el-GR" b="1" i="0" dirty="0"/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8300" y="555625"/>
                <a:ext cx="4572000" cy="944874"/>
              </a:xfrm>
              <a:blipFill>
                <a:blip r:embed="rId2"/>
                <a:stretch>
                  <a:fillRect l="-2400" t="-5806" b="-9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8300" y="1470025"/>
                <a:ext cx="5257800" cy="6878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400" b="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400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 dirty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4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1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/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470025"/>
                <a:ext cx="5257800" cy="6878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92100" y="2155825"/>
                <a:ext cx="4572000" cy="34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dirty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4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4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40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400" i="1" dirty="0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4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4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l-G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155825"/>
                <a:ext cx="4572000" cy="343427"/>
              </a:xfrm>
              <a:prstGeom prst="rect">
                <a:avLst/>
              </a:prstGeom>
              <a:blipFill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2100" y="2460625"/>
                <a:ext cx="3192092" cy="335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460625"/>
                <a:ext cx="3192092" cy="335476"/>
              </a:xfrm>
              <a:prstGeom prst="rect">
                <a:avLst/>
              </a:prstGeom>
              <a:blipFill>
                <a:blip r:embed="rId5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2100" y="2765425"/>
                <a:ext cx="3323409" cy="335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0" y="2765425"/>
                <a:ext cx="3323409" cy="335476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07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sz="2000" dirty="0"/>
              <a:t>ЗАДАНИЕ </a:t>
            </a:r>
            <a:r>
              <a:rPr lang="en-US" sz="2000" dirty="0"/>
              <a:t>25</a:t>
            </a:r>
            <a:r>
              <a:rPr lang="ru-RU" sz="2000" dirty="0"/>
              <a:t>.</a:t>
            </a:r>
            <a:r>
              <a:rPr lang="en-US" sz="2000" dirty="0"/>
              <a:t>6</a:t>
            </a:r>
            <a:r>
              <a:rPr lang="ru-RU" sz="2000" dirty="0"/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39700" y="631825"/>
                <a:ext cx="5334000" cy="528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В треугольнике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</m:t>
                    </m:r>
                    <m:r>
                      <a:rPr lang="ru-RU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150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𝐴𝐶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высоту, опущенную из вершины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1825"/>
                <a:ext cx="5334000" cy="528030"/>
              </a:xfrm>
              <a:prstGeom prst="rect">
                <a:avLst/>
              </a:prstGeom>
              <a:blipFill>
                <a:blip r:embed="rId2"/>
                <a:stretch>
                  <a:fillRect l="-343" t="-116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Равнобедренный треугольник 6"/>
          <p:cNvSpPr/>
          <p:nvPr/>
        </p:nvSpPr>
        <p:spPr>
          <a:xfrm>
            <a:off x="292100" y="1241425"/>
            <a:ext cx="2495550" cy="1066800"/>
          </a:xfrm>
          <a:custGeom>
            <a:avLst/>
            <a:gdLst>
              <a:gd name="connsiteX0" fmla="*/ 0 w 1752600"/>
              <a:gd name="connsiteY0" fmla="*/ 1066800 h 1066800"/>
              <a:gd name="connsiteX1" fmla="*/ 876300 w 1752600"/>
              <a:gd name="connsiteY1" fmla="*/ 0 h 1066800"/>
              <a:gd name="connsiteX2" fmla="*/ 1752600 w 1752600"/>
              <a:gd name="connsiteY2" fmla="*/ 1066800 h 1066800"/>
              <a:gd name="connsiteX3" fmla="*/ 0 w 1752600"/>
              <a:gd name="connsiteY3" fmla="*/ 1066800 h 1066800"/>
              <a:gd name="connsiteX0" fmla="*/ 0 w 2495550"/>
              <a:gd name="connsiteY0" fmla="*/ 1066800 h 1066800"/>
              <a:gd name="connsiteX1" fmla="*/ 876300 w 2495550"/>
              <a:gd name="connsiteY1" fmla="*/ 0 h 1066800"/>
              <a:gd name="connsiteX2" fmla="*/ 2495550 w 2495550"/>
              <a:gd name="connsiteY2" fmla="*/ 1054100 h 1066800"/>
              <a:gd name="connsiteX3" fmla="*/ 0 w 2495550"/>
              <a:gd name="connsiteY3" fmla="*/ 1066800 h 1066800"/>
              <a:gd name="connsiteX0" fmla="*/ 0 w 2495550"/>
              <a:gd name="connsiteY0" fmla="*/ 1066800 h 1066800"/>
              <a:gd name="connsiteX1" fmla="*/ 920750 w 2495550"/>
              <a:gd name="connsiteY1" fmla="*/ 0 h 1066800"/>
              <a:gd name="connsiteX2" fmla="*/ 2495550 w 2495550"/>
              <a:gd name="connsiteY2" fmla="*/ 1054100 h 1066800"/>
              <a:gd name="connsiteX3" fmla="*/ 0 w 2495550"/>
              <a:gd name="connsiteY3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1066800">
                <a:moveTo>
                  <a:pt x="0" y="1066800"/>
                </a:moveTo>
                <a:lnTo>
                  <a:pt x="920750" y="0"/>
                </a:lnTo>
                <a:lnTo>
                  <a:pt x="2495550" y="1054100"/>
                </a:lnTo>
                <a:lnTo>
                  <a:pt x="0" y="1066800"/>
                </a:lnTo>
                <a:close/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1"/>
          </p:cNvCxnSpPr>
          <p:nvPr/>
        </p:nvCxnSpPr>
        <p:spPr>
          <a:xfrm flipH="1">
            <a:off x="1206500" y="1241425"/>
            <a:ext cx="635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54100" y="2232025"/>
            <a:ext cx="304800" cy="76200"/>
          </a:xfrm>
          <a:prstGeom prst="rect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514600" y="2155825"/>
            <a:ext cx="63500" cy="142875"/>
          </a:xfrm>
          <a:custGeom>
            <a:avLst/>
            <a:gdLst>
              <a:gd name="connsiteX0" fmla="*/ 6350 w 63534"/>
              <a:gd name="connsiteY0" fmla="*/ 127000 h 127000"/>
              <a:gd name="connsiteX1" fmla="*/ 0 w 63534"/>
              <a:gd name="connsiteY1" fmla="*/ 95250 h 127000"/>
              <a:gd name="connsiteX2" fmla="*/ 19050 w 63534"/>
              <a:gd name="connsiteY2" fmla="*/ 25400 h 127000"/>
              <a:gd name="connsiteX3" fmla="*/ 38100 w 63534"/>
              <a:gd name="connsiteY3" fmla="*/ 12700 h 127000"/>
              <a:gd name="connsiteX4" fmla="*/ 63500 w 63534"/>
              <a:gd name="connsiteY4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4" h="127000">
                <a:moveTo>
                  <a:pt x="6350" y="127000"/>
                </a:moveTo>
                <a:cubicBezTo>
                  <a:pt x="4233" y="116417"/>
                  <a:pt x="0" y="106043"/>
                  <a:pt x="0" y="95250"/>
                </a:cubicBezTo>
                <a:cubicBezTo>
                  <a:pt x="0" y="75187"/>
                  <a:pt x="4519" y="42837"/>
                  <a:pt x="19050" y="25400"/>
                </a:cubicBezTo>
                <a:cubicBezTo>
                  <a:pt x="23936" y="19537"/>
                  <a:pt x="31085" y="15706"/>
                  <a:pt x="38100" y="12700"/>
                </a:cubicBezTo>
                <a:cubicBezTo>
                  <a:pt x="65553" y="934"/>
                  <a:pt x="63500" y="16266"/>
                  <a:pt x="63500" y="0"/>
                </a:cubicBezTo>
              </a:path>
            </a:pathLst>
          </a:custGeom>
          <a:noFill/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6700" y="2155825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700" y="2155825"/>
                <a:ext cx="155620" cy="215444"/>
              </a:xfrm>
              <a:prstGeom prst="rect">
                <a:avLst/>
              </a:prstGeom>
              <a:blipFill>
                <a:blip r:embed="rId3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9700" y="2155825"/>
                <a:ext cx="163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155825"/>
                <a:ext cx="163506" cy="215444"/>
              </a:xfrm>
              <a:prstGeom prst="rect">
                <a:avLst/>
              </a:prstGeom>
              <a:blipFill>
                <a:blip r:embed="rId4"/>
                <a:stretch>
                  <a:fillRect l="-25926" r="-18519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54100" y="1089025"/>
                <a:ext cx="1553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00" y="1089025"/>
                <a:ext cx="155364" cy="215444"/>
              </a:xfrm>
              <a:prstGeom prst="rect">
                <a:avLst/>
              </a:prstGeom>
              <a:blipFill>
                <a:blip r:embed="rId5"/>
                <a:stretch>
                  <a:fillRect l="-28000" r="-20000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06500" y="1774825"/>
                <a:ext cx="40241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00" y="1774825"/>
                <a:ext cx="402418" cy="215444"/>
              </a:xfrm>
              <a:prstGeom prst="rect">
                <a:avLst/>
              </a:prstGeom>
              <a:blipFill>
                <a:blip r:embed="rId6"/>
                <a:stretch>
                  <a:fillRect l="-10606" r="-9091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30300" y="2308225"/>
                <a:ext cx="1703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00" y="2308225"/>
                <a:ext cx="170367" cy="215444"/>
              </a:xfrm>
              <a:prstGeom prst="rect">
                <a:avLst/>
              </a:prstGeom>
              <a:blipFill>
                <a:blip r:embed="rId7"/>
                <a:stretch>
                  <a:fillRect l="-25000" r="-17857"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82900" y="1241425"/>
                <a:ext cx="87241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𝐷𝐶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241425"/>
                <a:ext cx="872418" cy="404726"/>
              </a:xfrm>
              <a:prstGeom prst="rect">
                <a:avLst/>
              </a:prstGeom>
              <a:blipFill>
                <a:blip r:embed="rId8"/>
                <a:stretch>
                  <a:fillRect l="-4895" t="-1515" r="-2797" b="-1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54500" y="1241425"/>
                <a:ext cx="977383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1241425"/>
                <a:ext cx="977383" cy="408253"/>
              </a:xfrm>
              <a:prstGeom prst="rect">
                <a:avLst/>
              </a:prstGeom>
              <a:blipFill>
                <a:blip r:embed="rId9"/>
                <a:stretch>
                  <a:fillRect l="-4375" t="-1493" r="-3750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40100" y="1698625"/>
                <a:ext cx="1609030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1698625"/>
                <a:ext cx="1609030" cy="408253"/>
              </a:xfrm>
              <a:prstGeom prst="rect">
                <a:avLst/>
              </a:prstGeom>
              <a:blipFill>
                <a:blip r:embed="rId10"/>
                <a:stretch>
                  <a:fillRect l="-2652" t="-1493" r="-1894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Стрелка вправо 29"/>
          <p:cNvSpPr/>
          <p:nvPr/>
        </p:nvSpPr>
        <p:spPr>
          <a:xfrm>
            <a:off x="3873500" y="1393825"/>
            <a:ext cx="228600" cy="152400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11500" y="2232025"/>
                <a:ext cx="877997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500" y="2232025"/>
                <a:ext cx="877997" cy="408253"/>
              </a:xfrm>
              <a:prstGeom prst="rect">
                <a:avLst/>
              </a:prstGeom>
              <a:blipFill>
                <a:blip r:embed="rId11"/>
                <a:stretch>
                  <a:fillRect l="-4167" r="-4167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06900" y="2232025"/>
                <a:ext cx="476348" cy="408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2232025"/>
                <a:ext cx="476348" cy="408253"/>
              </a:xfrm>
              <a:prstGeom prst="rect">
                <a:avLst/>
              </a:prstGeom>
              <a:blipFill>
                <a:blip r:embed="rId12"/>
                <a:stretch>
                  <a:fillRect l="-7692" r="-7692" b="-13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Стрелка вправо 32"/>
          <p:cNvSpPr/>
          <p:nvPr/>
        </p:nvSpPr>
        <p:spPr>
          <a:xfrm>
            <a:off x="4102100" y="2384425"/>
            <a:ext cx="228600" cy="152400"/>
          </a:xfrm>
          <a:prstGeom prst="rightArrow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340100" y="2841625"/>
                <a:ext cx="12532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0" i="1" smtClean="0">
                          <a:latin typeface="Cambria Math" panose="02040503050406030204" pitchFamily="18" charset="0"/>
                        </a:rPr>
                        <m:t>Ответ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=3,5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0100" y="2841625"/>
                <a:ext cx="1253292" cy="215444"/>
              </a:xfrm>
              <a:prstGeom prst="rect">
                <a:avLst/>
              </a:prstGeom>
              <a:blipFill>
                <a:blip r:embed="rId13"/>
                <a:stretch>
                  <a:fillRect l="-2913" r="-2427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7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8900" y="102424"/>
            <a:ext cx="5854700" cy="315471"/>
          </a:xfrm>
        </p:spPr>
        <p:txBody>
          <a:bodyPr/>
          <a:lstStyle/>
          <a:p>
            <a:r>
              <a:rPr lang="en-US" dirty="0"/>
              <a:t>       </a:t>
            </a:r>
            <a:r>
              <a:rPr lang="ru-RU" sz="1600" dirty="0"/>
              <a:t>ЗАДАНИЕ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899" y="860425"/>
            <a:ext cx="53616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Стр.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 77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</a:p>
          <a:p>
            <a:pPr lvl="0" algn="ctr"/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№ 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25.7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25.8</a:t>
            </a:r>
            <a:r>
              <a:rPr lang="ru-RU" sz="2000" b="1" kern="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2000" b="1" kern="0" dirty="0">
                <a:solidFill>
                  <a:schemeClr val="tx2"/>
                </a:solidFill>
                <a:latin typeface="Arial"/>
                <a:cs typeface="Arial"/>
              </a:rPr>
              <a:t>25.9.</a:t>
            </a:r>
            <a:endParaRPr lang="ru-RU" sz="32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69332"/>
          </a:xfrm>
        </p:spPr>
        <p:txBody>
          <a:bodyPr/>
          <a:lstStyle/>
          <a:p>
            <a:pPr marL="18405" algn="ctr" defTabSz="914114">
              <a:spcBef>
                <a:spcPts val="110"/>
              </a:spcBef>
            </a:pPr>
            <a:r>
              <a:rPr lang="sv-S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СИНУС, КОСИНУС ТАНГЕНС И КОТАНГЕНС УГЛОВ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54300" y="784225"/>
                <a:ext cx="2971799" cy="1953420"/>
              </a:xfrm>
            </p:spPr>
            <p:txBody>
              <a:bodyPr/>
              <a:lstStyle/>
              <a:p>
                <a:pPr algn="l"/>
                <a:r>
                  <a:rPr lang="ru-RU" i="0" dirty="0"/>
                  <a:t>Пусть в прямоугольном треугольнике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=90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i="0" dirty="0"/>
                  <a:t> Известно, что синус, косинус, тангенс и котангенс острого угла А определялись как на рисунке. Теперь определим синус, косинус, тангенс и котангенс угла от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i="0" dirty="0"/>
                  <a:t>до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uz-Latn-UZ" i="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54300" y="784225"/>
                <a:ext cx="2971799" cy="1953420"/>
              </a:xfrm>
              <a:blipFill>
                <a:blip r:embed="rId2"/>
                <a:stretch>
                  <a:fillRect l="-3689" t="-3125" r="-2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631825"/>
            <a:ext cx="234290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7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246221"/>
          </a:xfrm>
        </p:spPr>
        <p:txBody>
          <a:bodyPr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349500" y="708025"/>
                <a:ext cx="3056394" cy="2159245"/>
              </a:xfrm>
            </p:spPr>
            <p:txBody>
              <a:bodyPr/>
              <a:lstStyle/>
              <a:p>
                <a:pPr algn="just"/>
                <a:r>
                  <a:rPr lang="ru-RU" i="0" dirty="0"/>
                  <a:t>Рассмотрим полуокружность с центром в начале координат и радиусом, равным единичному отрезку. Проведем луч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ru-RU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i="0" dirty="0"/>
                  <a:t> пересекающий полуокружность в точке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ru-RU" i="0" dirty="0"/>
                  <a:t>.</a:t>
                </a:r>
                <a:r>
                  <a:rPr lang="en-US" i="0" dirty="0"/>
                  <a:t> </a:t>
                </a:r>
                <a:r>
                  <a:rPr lang="ru-RU" i="0" dirty="0"/>
                  <a:t>Обозначим через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i="0" dirty="0"/>
                  <a:t> угол, образованный этим лучом и лучом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𝑂𝑥</m:t>
                    </m:r>
                    <m:r>
                      <a:rPr 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i="0" dirty="0"/>
                  <a:t> В случае, когда луч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r>
                  <a:rPr lang="ru-RU" dirty="0"/>
                  <a:t> </a:t>
                </a:r>
                <a:r>
                  <a:rPr lang="ru-RU" i="0" dirty="0"/>
                  <a:t>совпадает с лучом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𝑂𝑥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i="0" dirty="0"/>
                  <a:t>угол примем равным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349500" y="708025"/>
                <a:ext cx="3056394" cy="2159245"/>
              </a:xfrm>
              <a:blipFill>
                <a:blip r:embed="rId2"/>
                <a:stretch>
                  <a:fillRect l="-3586" t="-2542" r="-3386" b="-42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631825"/>
            <a:ext cx="2057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246221"/>
          </a:xfrm>
        </p:spPr>
        <p:txBody>
          <a:bodyPr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97100" y="860425"/>
                <a:ext cx="3352800" cy="1743875"/>
              </a:xfrm>
            </p:spPr>
            <p:txBody>
              <a:bodyPr/>
              <a:lstStyle/>
              <a:p>
                <a:r>
                  <a:rPr lang="ru-RU" i="0" dirty="0"/>
                  <a:t>В случае, когда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i="0" dirty="0"/>
                  <a:t>-острый угол, синус, косинус, тангенс и котангенс этого угла определяются из прямоугольного треугольника </a:t>
                </a:r>
                <a:r>
                  <a:rPr lang="el-GR" i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𝑂𝐷𝑀</m:t>
                    </m:r>
                  </m:oMath>
                </a14:m>
                <a:r>
                  <a:rPr lang="ru-RU" dirty="0"/>
                  <a:t> </a:t>
                </a:r>
                <a:r>
                  <a:rPr lang="ru-RU" i="0" dirty="0"/>
                  <a:t>по формулам </a:t>
                </a:r>
                <a:endParaRPr lang="en-US" i="0" dirty="0"/>
              </a:p>
              <a:p>
                <a:pPr algn="ctr">
                  <a:lnSpc>
                    <a:spcPct val="150000"/>
                  </a:lnSpc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𝑀𝑂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𝑀𝑂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/>
                  <a:t> 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i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𝐷𝑀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0" dirty="0"/>
                  <a:t> 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97100" y="860425"/>
                <a:ext cx="3352800" cy="1743875"/>
              </a:xfrm>
              <a:blipFill>
                <a:blip r:embed="rId2"/>
                <a:stretch>
                  <a:fillRect l="-3273" t="-3147" r="-2000" b="-1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708025"/>
            <a:ext cx="1828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1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246221"/>
          </a:xfrm>
        </p:spPr>
        <p:txBody>
          <a:bodyPr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20900" y="708025"/>
                <a:ext cx="3505200" cy="646331"/>
              </a:xfrm>
            </p:spPr>
            <p:txBody>
              <a:bodyPr/>
              <a:lstStyle/>
              <a:p>
                <a:r>
                  <a:rPr lang="ru-RU" i="0" dirty="0"/>
                  <a:t>Если учесть, что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𝑀𝑂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ES" i="0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𝐷𝑀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i="0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𝑂𝐷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uz-Cyrl-UZ" i="0" dirty="0"/>
                  <a:t>получим равенство,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20900" y="708025"/>
                <a:ext cx="3505200" cy="646331"/>
              </a:xfrm>
              <a:blipFill>
                <a:blip r:embed="rId2"/>
                <a:stretch>
                  <a:fillRect l="-3130" t="-8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78100" y="1165225"/>
                <a:ext cx="1905000" cy="1639616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/>
                  <a:t>,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4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/>
                  <a:t>,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sz="14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1400" dirty="0"/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0" y="1165225"/>
                <a:ext cx="1905000" cy="1639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0" y="708025"/>
            <a:ext cx="1828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246221"/>
          </a:xfrm>
        </p:spPr>
        <p:txBody>
          <a:bodyPr/>
          <a:lstStyle/>
          <a:p>
            <a:pPr algn="ctr"/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78100" y="784225"/>
                <a:ext cx="2895600" cy="1086836"/>
              </a:xfrm>
            </p:spPr>
            <p:txBody>
              <a:bodyPr/>
              <a:lstStyle/>
              <a:p>
                <a:r>
                  <a:rPr lang="uz-Cyrl-UZ" i="0" dirty="0"/>
                  <a:t>В об</a:t>
                </a:r>
                <a:r>
                  <a:rPr lang="ru-RU" i="0" dirty="0" err="1"/>
                  <a:t>щем</a:t>
                </a:r>
                <a:r>
                  <a:rPr lang="ru-RU" i="0" dirty="0"/>
                  <a:t> случае для угла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i="0" dirty="0"/>
                  <a:t> от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s-ES" i="0" dirty="0"/>
                  <a:t> </a:t>
                </a:r>
                <a:r>
                  <a:rPr lang="ru-RU" i="0" dirty="0"/>
                  <a:t>до</a:t>
                </a:r>
                <a:r>
                  <a:rPr lang="es-ES" i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i="0" dirty="0"/>
                  <a:t>его синус, косинус, тангенс и котангенс определим также по формуле (1).</a:t>
                </a:r>
              </a:p>
              <a:p>
                <a:r>
                  <a:rPr lang="ru-RU" i="0" dirty="0"/>
                  <a:t>В треугольнике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𝑂𝑀𝐷</m:t>
                    </m:r>
                  </m:oMath>
                </a14:m>
                <a:r>
                  <a:rPr lang="en-US" dirty="0"/>
                  <a:t> </a:t>
                </a:r>
                <a:r>
                  <a:rPr lang="en-US" i="0" dirty="0"/>
                  <a:t> </a:t>
                </a: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78100" y="784225"/>
                <a:ext cx="2895600" cy="1086836"/>
              </a:xfrm>
              <a:blipFill>
                <a:blip r:embed="rId2"/>
                <a:stretch>
                  <a:fillRect l="-3789" t="-5056" r="-3789" b="-9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" y="708025"/>
            <a:ext cx="2133600" cy="23273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882900" y="1940381"/>
                <a:ext cx="17341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𝑂𝐷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𝐷𝑀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𝑀𝑂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900" y="1940381"/>
                <a:ext cx="173419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479729" y="2304651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137584" y="2612428"/>
                <a:ext cx="12248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s-ES" dirty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584" y="2612428"/>
                <a:ext cx="1224822" cy="369332"/>
              </a:xfrm>
              <a:prstGeom prst="rect">
                <a:avLst/>
              </a:prstGeom>
              <a:blipFill>
                <a:blip r:embed="rId5"/>
                <a:stretch>
                  <a:fillRect t="-10000" r="-298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8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246221"/>
          </a:xfrm>
        </p:spPr>
        <p:txBody>
          <a:bodyPr/>
          <a:lstStyle/>
          <a:p>
            <a:pPr algn="ctr"/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501900" y="982242"/>
                <a:ext cx="3048000" cy="88947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 </a:t>
                </a:r>
                <a:r>
                  <a:rPr lang="ru-RU" i="0" dirty="0"/>
                  <a:t>и</a:t>
                </a:r>
                <a:r>
                  <a:rPr lang="es-ES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i="0" dirty="0"/>
                  <a:t>для любого угла</a:t>
                </a:r>
                <a:r>
                  <a:rPr lang="es-ES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, </a:t>
                </a:r>
              </a:p>
              <a:p>
                <a:r>
                  <a:rPr lang="ru-RU" i="0" dirty="0"/>
                  <a:t>то получим основное тригонометрическое тождество: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501900" y="982242"/>
                <a:ext cx="3048000" cy="889474"/>
              </a:xfrm>
              <a:blipFill>
                <a:blip r:embed="rId2"/>
                <a:stretch>
                  <a:fillRect l="-3600" t="-6164" r="-2600" b="-11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859532" y="2155825"/>
                <a:ext cx="2206438" cy="3693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532" y="2155825"/>
                <a:ext cx="220643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100" y="708025"/>
            <a:ext cx="2133600" cy="232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562600" cy="246221"/>
          </a:xfrm>
        </p:spPr>
        <p:txBody>
          <a:bodyPr/>
          <a:lstStyle/>
          <a:p>
            <a:pPr algn="ctr"/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6"/>
                <a:ext cx="5486400" cy="527773"/>
              </a:xfrm>
            </p:spPr>
            <p:txBody>
              <a:bodyPr/>
              <a:lstStyle/>
              <a:p>
                <a:r>
                  <a:rPr lang="ru-RU" i="0" dirty="0"/>
                  <a:t>Так как по определению</a:t>
                </a:r>
                <a:r>
                  <a:rPr lang="en-US" i="0" dirty="0"/>
                  <a:t>,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l-GR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  <a:r>
                  <a:rPr lang="ru-RU" i="0" dirty="0"/>
                  <a:t>то </a:t>
                </a:r>
                <a:r>
                  <a:rPr lang="ru-RU" i="0"/>
                  <a:t>верны тождества</a:t>
                </a:r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6"/>
                <a:ext cx="5486400" cy="527773"/>
              </a:xfrm>
              <a:blipFill>
                <a:blip r:embed="rId2"/>
                <a:stretch>
                  <a:fillRect l="-2000" t="-6977" r="-1000" b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1905379"/>
                <a:ext cx="5486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Разделив обе части равенства (2) сначала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  <m:r>
                      <a:rPr lang="ru-RU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а затем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905379"/>
                <a:ext cx="5486400" cy="523220"/>
              </a:xfrm>
              <a:prstGeom prst="rect">
                <a:avLst/>
              </a:prstGeom>
              <a:blipFill>
                <a:blip r:embed="rId3"/>
                <a:stretch>
                  <a:fillRect t="-2353" r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8300" y="1198488"/>
                <a:ext cx="1066800" cy="645048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ru-RU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ru-RU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1198488"/>
                <a:ext cx="1066800" cy="645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16100" y="1211022"/>
                <a:ext cx="1417439" cy="61209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1211022"/>
                <a:ext cx="1417439" cy="612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92500" y="1354361"/>
                <a:ext cx="2057400" cy="45858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ru-RU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0" y="1354361"/>
                <a:ext cx="2057400" cy="4585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13535" y="2536825"/>
                <a:ext cx="2104166" cy="30534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p>
                          <m:sSupPr>
                            <m:ctrlPr>
                              <a:rPr lang="en-US" sz="1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 sz="1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endParaRPr lang="ru-RU" sz="1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35" y="2536825"/>
                <a:ext cx="2104166" cy="305340"/>
              </a:xfrm>
              <a:prstGeom prst="rect">
                <a:avLst/>
              </a:prstGeom>
              <a:blipFill>
                <a:blip r:embed="rId7"/>
                <a:stretch>
                  <a:fillRect l="-2286" b="-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665476" y="2536825"/>
                <a:ext cx="2786789" cy="30534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𝑐𝑡𝑔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ru-RU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≠0,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p>
                          <m:sSup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endParaRPr lang="ru-RU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76" y="2536825"/>
                <a:ext cx="2786789" cy="305340"/>
              </a:xfrm>
              <a:prstGeom prst="rect">
                <a:avLst/>
              </a:prstGeom>
              <a:blipFill>
                <a:blip r:embed="rId8"/>
                <a:stretch>
                  <a:fillRect l="-1735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8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74625"/>
            <a:ext cx="5486400" cy="246221"/>
          </a:xfrm>
        </p:spPr>
        <p:txBody>
          <a:bodyPr/>
          <a:lstStyle/>
          <a:p>
            <a:pPr algn="ctr"/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СИНУС, КОСИНУС ТАНГЕНС И КОТАНГЕНС УГЛОВ</a:t>
            </a:r>
            <a:endParaRPr lang="ru-RU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9700" y="631825"/>
                <a:ext cx="5486400" cy="2265236"/>
              </a:xfrm>
            </p:spPr>
            <p:txBody>
              <a:bodyPr/>
              <a:lstStyle/>
              <a:p>
                <a:pPr algn="just"/>
                <a:r>
                  <a:rPr lang="ru-RU" i="0" dirty="0">
                    <a:ea typeface="Cambria Math" panose="02040503050406030204" pitchFamily="18" charset="0"/>
                  </a:rPr>
                  <a:t>Равенства (1) сопоставляют каждому углу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одно значение синуса (косинуса, тангенса и котангенса). Эти соответствия определяют функции, называемые «синусом», «косинусом», «тангенсом» и «котангенсом». Они также называются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тригонометрическими функциями</a:t>
                </a:r>
                <a:r>
                  <a:rPr lang="ru-RU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i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ru-RU" i="0" dirty="0"/>
                  <a:t>Для каждого острого угла</a:t>
                </a:r>
                <a:r>
                  <a:rPr lang="en-US" i="0" dirty="0"/>
                  <a:t>: </a:t>
                </a:r>
              </a:p>
              <a:p>
                <a:r>
                  <a:rPr lang="en-US" dirty="0"/>
                  <a:t>        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, 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i="0" dirty="0"/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i="0" dirty="0"/>
                  <a:t> </a:t>
                </a:r>
              </a:p>
              <a:p>
                <a:r>
                  <a:rPr lang="en-US" i="0" dirty="0"/>
                  <a:t>       </a:t>
                </a:r>
                <a:r>
                  <a:rPr lang="ru-RU" i="0" dirty="0"/>
                  <a:t>Для каждого угла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l-GR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l-GR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l-GR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i="0" dirty="0"/>
                  <a:t>: </a:t>
                </a:r>
              </a:p>
              <a:p>
                <a:r>
                  <a:rPr lang="en-US" dirty="0"/>
                  <a:t>        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0" dirty="0"/>
                  <a:t>,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°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i="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s-ES" i="0" dirty="0"/>
              </a:p>
              <a:p>
                <a:r>
                  <a:rPr lang="en-US" dirty="0"/>
                  <a:t>       </a:t>
                </a:r>
                <a:r>
                  <a:rPr lang="ru-RU" i="0" dirty="0"/>
                  <a:t>Формулы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и</a:t>
                </a:r>
                <a:r>
                  <a:rPr lang="en-US" i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i="0" dirty="0"/>
                  <a:t> </a:t>
                </a:r>
                <a:r>
                  <a:rPr lang="ru-RU" i="0" dirty="0"/>
                  <a:t>называются </a:t>
                </a:r>
                <a:r>
                  <a:rPr lang="ru-RU" b="1" dirty="0"/>
                  <a:t>формулами приведения</a:t>
                </a:r>
                <a:r>
                  <a:rPr lang="ru-RU" i="0" dirty="0"/>
                  <a:t>.</a:t>
                </a:r>
                <a:r>
                  <a:rPr lang="en-US" i="0" dirty="0"/>
                  <a:t> </a:t>
                </a:r>
                <a:endParaRPr lang="ru-RU" dirty="0"/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700" y="631825"/>
                <a:ext cx="5486400" cy="2265236"/>
              </a:xfrm>
              <a:blipFill>
                <a:blip r:embed="rId2"/>
                <a:stretch>
                  <a:fillRect l="-2000" t="-2156" r="-2000" b="-4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84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13415</TotalTime>
  <Words>735</Words>
  <Application>Microsoft Office PowerPoint</Application>
  <PresentationFormat>Произвольный</PresentationFormat>
  <Paragraphs>113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 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СИНУС, КОСИНУС ТАНГЕНС И КОТАНГЕНС УГЛОВ</vt:lpstr>
      <vt:lpstr>ЗАДАНИЕ 25.1</vt:lpstr>
      <vt:lpstr>РЕШЕНИЕ ЗАДАНИЙ</vt:lpstr>
      <vt:lpstr>ЗАДАНИЕ 25.5</vt:lpstr>
      <vt:lpstr>ЗАДАНИЕ 25.6 </vt:lpstr>
      <vt:lpstr>       ЗАДАНИЕ ДЛЯ САМОСТОЯТЕЛЬНОГО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1124</cp:revision>
  <dcterms:created xsi:type="dcterms:W3CDTF">2020-04-13T08:05:16Z</dcterms:created>
  <dcterms:modified xsi:type="dcterms:W3CDTF">2020-12-20T23:57:27Z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