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1381" r:id="rId2"/>
    <p:sldId id="1537" r:id="rId3"/>
    <p:sldId id="1538" r:id="rId4"/>
    <p:sldId id="1539" r:id="rId5"/>
    <p:sldId id="1540" r:id="rId6"/>
    <p:sldId id="1541" r:id="rId7"/>
    <p:sldId id="1542" r:id="rId8"/>
    <p:sldId id="1543" r:id="rId9"/>
    <p:sldId id="1544" r:id="rId10"/>
    <p:sldId id="1536" r:id="rId11"/>
  </p:sldIdLst>
  <p:sldSz cx="9144000" cy="5143500" type="screen16x9"/>
  <p:notesSz cx="5765800" cy="3244850"/>
  <p:custDataLst>
    <p:tags r:id="rId13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18" autoAdjust="0"/>
  </p:normalViewPr>
  <p:slideViewPr>
    <p:cSldViewPr>
      <p:cViewPr varScale="1">
        <p:scale>
          <a:sx n="70" d="100"/>
          <a:sy n="70" d="100"/>
        </p:scale>
        <p:origin x="734" y="48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emf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12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7" Type="http://schemas.openxmlformats.org/officeDocument/2006/relationships/image" Target="../media/image11.png"/><Relationship Id="rId12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71601" y="2319476"/>
            <a:ext cx="4968552" cy="936520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lang="ru-RU" sz="32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sz="3200" b="1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ru-RU" sz="3200" b="1" dirty="0">
                <a:solidFill>
                  <a:srgbClr val="002060"/>
                </a:solidFill>
                <a:latin typeface="Arial"/>
                <a:cs typeface="Arial"/>
              </a:rPr>
              <a:t>РЕШЕНИЕ ЗАДАЧ</a:t>
            </a:r>
            <a:endParaRPr lang="en-US" sz="3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8" y="2189506"/>
            <a:ext cx="545553" cy="153437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588224" y="361576"/>
            <a:ext cx="1804339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588224" y="361576"/>
            <a:ext cx="1804339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669144" y="480082"/>
            <a:ext cx="1948356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9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ГЕОМЕТРИЯ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811" y="1804685"/>
            <a:ext cx="2776629" cy="28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656" y="2139702"/>
            <a:ext cx="439248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11843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320" y="915566"/>
            <a:ext cx="8795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 стр.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endParaRPr lang="ru-RU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Решить задачу 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26.4</a:t>
            </a:r>
            <a:r>
              <a:rPr lang="ru-RU" sz="28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б,в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433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ПРОВЕРКА САМОЯТОЯТЕЛЬНОЙ РАБОТЫ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79512" y="843557"/>
                <a:ext cx="8795160" cy="40441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80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25.7 Пусть а)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28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б)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28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в)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=1.</m:t>
                    </m:r>
                  </m:oMath>
                </a14:m>
                <a:r>
                  <a:rPr lang="en-US" sz="28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Найдите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𝑐𝑜𝑠</m:t>
                    </m:r>
                    <m:r>
                      <a:rPr lang="en-US" sz="28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ru-RU" sz="28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𝑐𝑜𝑠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</m:rad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𝑐𝑜𝑠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den>
                          </m:f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б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𝑐𝑜𝑠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16</m:t>
                            </m:r>
                          </m:den>
                        </m:f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4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в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𝑐𝑜𝑠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43557"/>
                <a:ext cx="8795160" cy="4044184"/>
              </a:xfrm>
              <a:prstGeom prst="rect">
                <a:avLst/>
              </a:prstGeom>
              <a:blipFill rotWithShape="0">
                <a:blip r:embed="rId2"/>
                <a:stretch>
                  <a:fillRect l="-13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1885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РЕШЕНИЕ ЗАДАЧ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74420" y="843557"/>
                <a:ext cx="8795160" cy="3840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26.1 Найдите периметр и площадь ромба, если его острый угол </a:t>
                </a:r>
                <a14:m>
                  <m:oMath xmlns:m="http://schemas.openxmlformats.org/officeDocument/2006/math"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30</m:t>
                    </m:r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а высота равна 3 см.</a:t>
                </a:r>
              </a:p>
              <a:p>
                <a:pPr algn="just"/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800" i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Решение:</a:t>
                </a:r>
                <a:endParaRPr lang="en-US" sz="2800" i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𝑠𝑖𝑛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𝑠𝑖𝑛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30°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=6 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см</m:t>
                      </m:r>
                    </m:oMath>
                  </m:oMathPara>
                </a14:m>
                <a:endParaRPr lang="ru-RU" sz="28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=6∙3=18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см</m:t>
                          </m:r>
                        </m:e>
                        <m:sup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8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=4∙6=24 см</m:t>
                      </m:r>
                    </m:oMath>
                  </m:oMathPara>
                </a14:m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20" y="843557"/>
                <a:ext cx="8795160" cy="3840410"/>
              </a:xfrm>
              <a:prstGeom prst="rect">
                <a:avLst/>
              </a:prstGeom>
              <a:blipFill>
                <a:blip r:embed="rId2"/>
                <a:stretch>
                  <a:fillRect l="-1441" t="-1650" r="-1441" b="-264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Треугольник 1">
            <a:extLst>
              <a:ext uri="{FF2B5EF4-FFF2-40B4-BE49-F238E27FC236}">
                <a16:creationId xmlns:a16="http://schemas.microsoft.com/office/drawing/2014/main" xmlns="" id="{360C28F2-BA5A-8349-A6CE-1C40537426BD}"/>
              </a:ext>
            </a:extLst>
          </p:cNvPr>
          <p:cNvSpPr/>
          <p:nvPr/>
        </p:nvSpPr>
        <p:spPr>
          <a:xfrm>
            <a:off x="6804248" y="1983564"/>
            <a:ext cx="86409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Треугольник 7">
            <a:extLst>
              <a:ext uri="{FF2B5EF4-FFF2-40B4-BE49-F238E27FC236}">
                <a16:creationId xmlns:a16="http://schemas.microsoft.com/office/drawing/2014/main" xmlns="" id="{FDAD5C85-36A3-7D4E-BD36-E3A7D2BD38A4}"/>
              </a:ext>
            </a:extLst>
          </p:cNvPr>
          <p:cNvSpPr/>
          <p:nvPr/>
        </p:nvSpPr>
        <p:spPr>
          <a:xfrm flipV="1">
            <a:off x="6804248" y="2991676"/>
            <a:ext cx="86409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121486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РЕШЕНИЕ ЗАДАЧ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74420" y="843557"/>
                <a:ext cx="8795160" cy="39231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26.2 Гипотенуза равнобедренного прямоугольного треугольника равна 12м. Найдите его площадь.</a:t>
                </a:r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800" i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Решение:</a:t>
                </a:r>
                <a:endParaRPr lang="en-US" sz="2800" i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 теореме Пифагора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sSup>
                        <m:sSupPr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144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=36</m:t>
                      </m:r>
                    </m:oMath>
                  </m:oMathPara>
                </a14:m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=6</m:t>
                      </m:r>
                    </m:oMath>
                  </m:oMathPara>
                </a14:m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𝑎𝑏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∙6∙6=18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20" y="843557"/>
                <a:ext cx="8795160" cy="3923125"/>
              </a:xfrm>
              <a:prstGeom prst="rect">
                <a:avLst/>
              </a:prstGeom>
              <a:blipFill>
                <a:blip r:embed="rId2"/>
                <a:stretch>
                  <a:fillRect l="-1441" t="-1613" r="-1441" b="-64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Треугольник 1">
            <a:extLst>
              <a:ext uri="{FF2B5EF4-FFF2-40B4-BE49-F238E27FC236}">
                <a16:creationId xmlns:a16="http://schemas.microsoft.com/office/drawing/2014/main" xmlns="" id="{360C28F2-BA5A-8349-A6CE-1C40537426BD}"/>
              </a:ext>
            </a:extLst>
          </p:cNvPr>
          <p:cNvSpPr/>
          <p:nvPr/>
        </p:nvSpPr>
        <p:spPr>
          <a:xfrm>
            <a:off x="6300192" y="2355726"/>
            <a:ext cx="1944216" cy="2232248"/>
          </a:xfrm>
          <a:prstGeom prst="triangle">
            <a:avLst>
              <a:gd name="adj" fmla="val 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59DF5F-8DA3-DB48-ABCB-00386F5D690F}"/>
              </a:ext>
            </a:extLst>
          </p:cNvPr>
          <p:cNvSpPr txBox="1"/>
          <p:nvPr/>
        </p:nvSpPr>
        <p:spPr>
          <a:xfrm>
            <a:off x="5976651" y="4241581"/>
            <a:ext cx="214802" cy="4462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A</a:t>
            </a:r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918C8A5-0BD1-A24B-ACBE-AC3F98C77B22}"/>
              </a:ext>
            </a:extLst>
          </p:cNvPr>
          <p:cNvSpPr txBox="1"/>
          <p:nvPr/>
        </p:nvSpPr>
        <p:spPr>
          <a:xfrm>
            <a:off x="8392192" y="4237691"/>
            <a:ext cx="201978" cy="4462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B</a:t>
            </a:r>
            <a:endParaRPr lang="x-non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B8AA599-B653-6A45-A99C-FDCB4EC42505}"/>
              </a:ext>
            </a:extLst>
          </p:cNvPr>
          <p:cNvSpPr txBox="1"/>
          <p:nvPr/>
        </p:nvSpPr>
        <p:spPr>
          <a:xfrm>
            <a:off x="6213565" y="1864639"/>
            <a:ext cx="198772" cy="4462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C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233967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4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РЕШЕНИЕ ЗАДАЧ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74420" y="843557"/>
                <a:ext cx="8795160" cy="3967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26.</a:t>
                </a:r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Н</a:t>
                </a:r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айдите периметр равностороннего треугольника с высотой </a:t>
                </a:r>
                <a14:m>
                  <m:oMath xmlns:m="http://schemas.openxmlformats.org/officeDocument/2006/math"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см.</m:t>
                    </m:r>
                  </m:oMath>
                </a14:m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800" i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Решение:</a:t>
                </a:r>
                <a:endParaRPr lang="en-US" sz="2800" i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Найдём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высоту по формуле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𝑐𝑜𝑠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30°=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ru-RU" sz="2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Сторону 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найдём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 формуле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∙4∙3=8</m:t>
                      </m:r>
                    </m:oMath>
                  </m:oMathPara>
                </a14:m>
                <a:endParaRPr lang="en-US" sz="2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=3∙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=8∙3=24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20" y="843557"/>
                <a:ext cx="8795160" cy="3967176"/>
              </a:xfrm>
              <a:prstGeom prst="rect">
                <a:avLst/>
              </a:prstGeom>
              <a:blipFill rotWithShape="0">
                <a:blip r:embed="rId2"/>
                <a:stretch>
                  <a:fillRect l="-1456" t="-1536" r="-14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Треугольник 1">
            <a:extLst>
              <a:ext uri="{FF2B5EF4-FFF2-40B4-BE49-F238E27FC236}">
                <a16:creationId xmlns:a16="http://schemas.microsoft.com/office/drawing/2014/main" xmlns="" id="{360C28F2-BA5A-8349-A6CE-1C40537426BD}"/>
              </a:ext>
            </a:extLst>
          </p:cNvPr>
          <p:cNvSpPr/>
          <p:nvPr/>
        </p:nvSpPr>
        <p:spPr>
          <a:xfrm>
            <a:off x="6300191" y="2715766"/>
            <a:ext cx="1974459" cy="1872208"/>
          </a:xfrm>
          <a:prstGeom prst="triangle">
            <a:avLst>
              <a:gd name="adj" fmla="val 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59DF5F-8DA3-DB48-ABCB-00386F5D690F}"/>
              </a:ext>
            </a:extLst>
          </p:cNvPr>
          <p:cNvSpPr txBox="1"/>
          <p:nvPr/>
        </p:nvSpPr>
        <p:spPr>
          <a:xfrm>
            <a:off x="5976651" y="4241581"/>
            <a:ext cx="214802" cy="4462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A</a:t>
            </a:r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918C8A5-0BD1-A24B-ACBE-AC3F98C77B22}"/>
              </a:ext>
            </a:extLst>
          </p:cNvPr>
          <p:cNvSpPr txBox="1"/>
          <p:nvPr/>
        </p:nvSpPr>
        <p:spPr>
          <a:xfrm>
            <a:off x="8319148" y="4263400"/>
            <a:ext cx="201978" cy="4462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B</a:t>
            </a:r>
            <a:endParaRPr lang="x-non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B8AA599-B653-6A45-A99C-FDCB4EC42505}"/>
              </a:ext>
            </a:extLst>
          </p:cNvPr>
          <p:cNvSpPr txBox="1"/>
          <p:nvPr/>
        </p:nvSpPr>
        <p:spPr>
          <a:xfrm>
            <a:off x="5992681" y="2348612"/>
            <a:ext cx="198772" cy="4462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C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452527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РЕШЕНИЕ ЗАДАЧ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74420" y="843557"/>
                <a:ext cx="8795160" cy="463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26.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Используя данные на рисунке, найдите площадь равнобедренной трапеции.</a:t>
                </a:r>
              </a:p>
              <a:p>
                <a:pPr algn="just"/>
                <a:r>
                  <a:rPr lang="ru-RU" sz="2400" b="1" i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Решение:</a:t>
                </a: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Рассмотрим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𝑐𝑜𝑠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30°=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𝐴𝐹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en-US" sz="24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;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𝑐𝑜𝑠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30°∙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∙4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𝑠𝑖𝑛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30°=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;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𝑠𝑖𝑛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30°=4∙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endParaRPr lang="en-US" sz="2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𝐵𝐶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𝐴𝐷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=6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/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20" y="843557"/>
                <a:ext cx="8795160" cy="4638770"/>
              </a:xfrm>
              <a:prstGeom prst="rect">
                <a:avLst/>
              </a:prstGeom>
              <a:blipFill>
                <a:blip r:embed="rId2"/>
                <a:stretch>
                  <a:fillRect l="-1441" t="-1366" r="-144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F92C19F-0B5A-B845-94C3-774F8C7D3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751498"/>
            <a:ext cx="3292598" cy="1490081"/>
          </a:xfrm>
          <a:prstGeom prst="rect">
            <a:avLst/>
          </a:prstGeom>
        </p:spPr>
      </p:pic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7C54326D-5A77-0846-9F8A-4A45FA2732E3}"/>
              </a:ext>
            </a:extLst>
          </p:cNvPr>
          <p:cNvSpPr/>
          <p:nvPr/>
        </p:nvSpPr>
        <p:spPr>
          <a:xfrm flipH="1">
            <a:off x="3521803" y="2054423"/>
            <a:ext cx="1859777" cy="904050"/>
          </a:xfrm>
          <a:prstGeom prst="rtTriangl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106800FB-1BAB-8740-BADF-52EF8C45F78D}"/>
                  </a:ext>
                </a:extLst>
              </p:cNvPr>
              <p:cNvSpPr txBox="1"/>
              <p:nvPr/>
            </p:nvSpPr>
            <p:spPr>
              <a:xfrm>
                <a:off x="3277037" y="2689317"/>
                <a:ext cx="2221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6800FB-1BAB-8740-BADF-52EF8C45F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037" y="2689317"/>
                <a:ext cx="222112" cy="307777"/>
              </a:xfrm>
              <a:prstGeom prst="rect">
                <a:avLst/>
              </a:prstGeom>
              <a:blipFill>
                <a:blip r:embed="rId4"/>
                <a:stretch>
                  <a:fillRect l="-27778" r="-22222" b="-384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66E0A0BC-350E-8040-A08E-E37BA5A487B7}"/>
                  </a:ext>
                </a:extLst>
              </p:cNvPr>
              <p:cNvSpPr txBox="1"/>
              <p:nvPr/>
            </p:nvSpPr>
            <p:spPr>
              <a:xfrm>
                <a:off x="5136027" y="1768653"/>
                <a:ext cx="23288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E0A0BC-350E-8040-A08E-E37BA5A48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027" y="1768653"/>
                <a:ext cx="232884" cy="307777"/>
              </a:xfrm>
              <a:prstGeom prst="rect">
                <a:avLst/>
              </a:prstGeom>
              <a:blipFill>
                <a:blip r:embed="rId5"/>
                <a:stretch>
                  <a:fillRect l="-26316" r="-21053" b="-8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0D844416-B20A-B64A-84C0-16F9E3ACE181}"/>
                  </a:ext>
                </a:extLst>
              </p:cNvPr>
              <p:cNvSpPr txBox="1"/>
              <p:nvPr/>
            </p:nvSpPr>
            <p:spPr>
              <a:xfrm>
                <a:off x="5313542" y="2882710"/>
                <a:ext cx="2248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D844416-B20A-B64A-84C0-16F9E3ACE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542" y="2882710"/>
                <a:ext cx="224805" cy="307777"/>
              </a:xfrm>
              <a:prstGeom prst="rect">
                <a:avLst/>
              </a:prstGeom>
              <a:blipFill>
                <a:blip r:embed="rId6"/>
                <a:stretch>
                  <a:fillRect l="-26316" r="-15789" b="-4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Дуга 13">
            <a:extLst>
              <a:ext uri="{FF2B5EF4-FFF2-40B4-BE49-F238E27FC236}">
                <a16:creationId xmlns:a16="http://schemas.microsoft.com/office/drawing/2014/main" xmlns="" id="{FC48B7E3-4AAF-8741-A3BF-FAEA11D53EA9}"/>
              </a:ext>
            </a:extLst>
          </p:cNvPr>
          <p:cNvSpPr/>
          <p:nvPr/>
        </p:nvSpPr>
        <p:spPr>
          <a:xfrm>
            <a:off x="3691447" y="2832794"/>
            <a:ext cx="151545" cy="251358"/>
          </a:xfrm>
          <a:prstGeom prst="arc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918D5DDF-C367-2445-B410-3B466E3FC14C}"/>
                  </a:ext>
                </a:extLst>
              </p:cNvPr>
              <p:cNvSpPr txBox="1"/>
              <p:nvPr/>
            </p:nvSpPr>
            <p:spPr>
              <a:xfrm>
                <a:off x="3884467" y="2752507"/>
                <a:ext cx="30617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x-none" sz="1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8D5DDF-C367-2445-B410-3B466E3FC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467" y="2752507"/>
                <a:ext cx="306173" cy="215444"/>
              </a:xfrm>
              <a:prstGeom prst="rect">
                <a:avLst/>
              </a:prstGeom>
              <a:blipFill>
                <a:blip r:embed="rId7"/>
                <a:stretch>
                  <a:fillRect l="-12000" r="-16000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C748C6FE-45C0-AB40-9186-CF1A51F3C412}"/>
                  </a:ext>
                </a:extLst>
              </p:cNvPr>
              <p:cNvSpPr txBox="1"/>
              <p:nvPr/>
            </p:nvSpPr>
            <p:spPr>
              <a:xfrm>
                <a:off x="4190640" y="2330516"/>
                <a:ext cx="1394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x-none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748C6FE-45C0-AB40-9186-CF1A51F3C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640" y="2330516"/>
                <a:ext cx="139462" cy="215444"/>
              </a:xfrm>
              <a:prstGeom prst="rect">
                <a:avLst/>
              </a:prstGeom>
              <a:blipFill>
                <a:blip r:embed="rId8"/>
                <a:stretch>
                  <a:fillRect l="-25000" r="-33333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5F07B669-E28D-0C40-AB0C-2D9586E1E21C}"/>
                  </a:ext>
                </a:extLst>
              </p:cNvPr>
              <p:cNvSpPr txBox="1"/>
              <p:nvPr/>
            </p:nvSpPr>
            <p:spPr>
              <a:xfrm>
                <a:off x="5593694" y="2598619"/>
                <a:ext cx="2221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F07B669-E28D-0C40-AB0C-2D9586E1E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694" y="2598619"/>
                <a:ext cx="222112" cy="307777"/>
              </a:xfrm>
              <a:prstGeom prst="rect">
                <a:avLst/>
              </a:prstGeom>
              <a:blipFill>
                <a:blip r:embed="rId9"/>
                <a:stretch>
                  <a:fillRect l="-27778" r="-27778" b="-8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A85A8F86-C5B5-F643-95BD-4714BE9A9B7E}"/>
                  </a:ext>
                </a:extLst>
              </p:cNvPr>
              <p:cNvSpPr txBox="1"/>
              <p:nvPr/>
            </p:nvSpPr>
            <p:spPr>
              <a:xfrm>
                <a:off x="6588224" y="2030815"/>
                <a:ext cx="23288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85A8F86-C5B5-F643-95BD-4714BE9A9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2030815"/>
                <a:ext cx="232884" cy="307777"/>
              </a:xfrm>
              <a:prstGeom prst="rect">
                <a:avLst/>
              </a:prstGeom>
              <a:blipFill>
                <a:blip r:embed="rId10"/>
                <a:stretch>
                  <a:fillRect l="-20000" r="-15000" b="-384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285CC7F9-9191-904B-B94D-22AD50668F18}"/>
                  </a:ext>
                </a:extLst>
              </p:cNvPr>
              <p:cNvSpPr txBox="1"/>
              <p:nvPr/>
            </p:nvSpPr>
            <p:spPr>
              <a:xfrm>
                <a:off x="7478986" y="2040361"/>
                <a:ext cx="22127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5CC7F9-9191-904B-B94D-22AD50668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986" y="2040361"/>
                <a:ext cx="221279" cy="307777"/>
              </a:xfrm>
              <a:prstGeom prst="rect">
                <a:avLst/>
              </a:prstGeom>
              <a:blipFill>
                <a:blip r:embed="rId11"/>
                <a:stretch>
                  <a:fillRect l="-21053" r="-15789" b="-8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F7CA8F91-D91A-874E-9562-2ADB02D43934}"/>
                  </a:ext>
                </a:extLst>
              </p:cNvPr>
              <p:cNvSpPr txBox="1"/>
              <p:nvPr/>
            </p:nvSpPr>
            <p:spPr>
              <a:xfrm>
                <a:off x="8405387" y="2601802"/>
                <a:ext cx="2431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CA8F91-D91A-874E-9562-2ADB02D43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387" y="2601802"/>
                <a:ext cx="243143" cy="307777"/>
              </a:xfrm>
              <a:prstGeom prst="rect">
                <a:avLst/>
              </a:prstGeom>
              <a:blipFill>
                <a:blip r:embed="rId12"/>
                <a:stretch>
                  <a:fillRect l="-19048" r="-14286" b="-8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3329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3" grpId="0"/>
      <p:bldP spid="14" grpId="0" animBg="1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РЕШЕНИЕ ЗАДАЧ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74420" y="819867"/>
                <a:ext cx="8795160" cy="46628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26.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ru-RU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В прямоугольной трапеции острый угол равен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высота равна 4 см, а меньшее основание равно 5 см. Найдите периметр и площадь 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трапеции.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spcBef>
                    <a:spcPts val="600"/>
                  </a:spcBef>
                </a:pPr>
                <a:r>
                  <a:rPr lang="ru-RU" sz="2400" b="1" i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Решение:</a:t>
                </a:r>
              </a:p>
              <a:p>
                <a:pPr algn="just"/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Д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ано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𝐾𝑀𝐶𝑇</m:t>
                    </m:r>
                    <m:r>
                      <a:rPr lang="ru-R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трапеция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ru-RU" sz="24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lang="ru-RU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ru-RU" sz="2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𝐾𝑀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= 4 см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𝑀𝐶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= 5 см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ru-R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ru-R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Найти: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P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2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/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20" y="819867"/>
                <a:ext cx="8795160" cy="4662815"/>
              </a:xfrm>
              <a:prstGeom prst="rect">
                <a:avLst/>
              </a:prstGeom>
              <a:blipFill rotWithShape="0">
                <a:blip r:embed="rId2"/>
                <a:stretch>
                  <a:fillRect l="-1110" t="-915" r="-11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9754F9F-D5CE-0A47-B4D6-B805382935A1}"/>
              </a:ext>
            </a:extLst>
          </p:cNvPr>
          <p:cNvSpPr/>
          <p:nvPr/>
        </p:nvSpPr>
        <p:spPr>
          <a:xfrm>
            <a:off x="6228184" y="2211710"/>
            <a:ext cx="1152128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:a16="http://schemas.microsoft.com/office/drawing/2014/main" xmlns="" id="{26C9F096-F96E-F44C-902B-31F53CE508C3}"/>
              </a:ext>
            </a:extLst>
          </p:cNvPr>
          <p:cNvSpPr/>
          <p:nvPr/>
        </p:nvSpPr>
        <p:spPr>
          <a:xfrm>
            <a:off x="7380264" y="2211710"/>
            <a:ext cx="1008112" cy="936104"/>
          </a:xfrm>
          <a:prstGeom prst="rt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C01BA716-6DB5-DF42-B5F5-D4B6EBABA1A2}"/>
                  </a:ext>
                </a:extLst>
              </p:cNvPr>
              <p:cNvSpPr txBox="1"/>
              <p:nvPr/>
            </p:nvSpPr>
            <p:spPr>
              <a:xfrm>
                <a:off x="6006072" y="1969375"/>
                <a:ext cx="2820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1BA716-6DB5-DF42-B5F5-D4B6EBABA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072" y="1969375"/>
                <a:ext cx="282000" cy="307777"/>
              </a:xfrm>
              <a:prstGeom prst="rect">
                <a:avLst/>
              </a:prstGeom>
              <a:blipFill>
                <a:blip r:embed="rId3"/>
                <a:stretch>
                  <a:fillRect l="-16667" r="-16667" b="-4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7660FC8D-F8B8-6843-8A96-3472F3FBF62F}"/>
                  </a:ext>
                </a:extLst>
              </p:cNvPr>
              <p:cNvSpPr txBox="1"/>
              <p:nvPr/>
            </p:nvSpPr>
            <p:spPr>
              <a:xfrm>
                <a:off x="7264640" y="1903933"/>
                <a:ext cx="22127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660FC8D-F8B8-6843-8A96-3472F3FBF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640" y="1903933"/>
                <a:ext cx="221279" cy="307777"/>
              </a:xfrm>
              <a:prstGeom prst="rect">
                <a:avLst/>
              </a:prstGeom>
              <a:blipFill>
                <a:blip r:embed="rId4"/>
                <a:stretch>
                  <a:fillRect l="-27778" r="-16667" b="-384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D0718D86-9F22-194B-A05E-861E9E2A60FE}"/>
                  </a:ext>
                </a:extLst>
              </p:cNvPr>
              <p:cNvSpPr txBox="1"/>
              <p:nvPr/>
            </p:nvSpPr>
            <p:spPr>
              <a:xfrm>
                <a:off x="8402184" y="2899687"/>
                <a:ext cx="21563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0718D86-9F22-194B-A05E-861E9E2A6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2184" y="2899687"/>
                <a:ext cx="215636" cy="307777"/>
              </a:xfrm>
              <a:prstGeom prst="rect">
                <a:avLst/>
              </a:prstGeom>
              <a:blipFill>
                <a:blip r:embed="rId5"/>
                <a:stretch>
                  <a:fillRect l="-22222" r="-22222" b="-4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70F5542A-04CE-0945-96E5-E0C7BCFF2A10}"/>
                  </a:ext>
                </a:extLst>
              </p:cNvPr>
              <p:cNvSpPr txBox="1"/>
              <p:nvPr/>
            </p:nvSpPr>
            <p:spPr>
              <a:xfrm>
                <a:off x="6117128" y="3141732"/>
                <a:ext cx="2450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0F5542A-04CE-0945-96E5-E0C7BCFF2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128" y="3141732"/>
                <a:ext cx="245002" cy="307777"/>
              </a:xfrm>
              <a:prstGeom prst="rect">
                <a:avLst/>
              </a:prstGeom>
              <a:blipFill>
                <a:blip r:embed="rId6"/>
                <a:stretch>
                  <a:fillRect l="-19048" r="-14286" b="-8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Дуга 25">
            <a:extLst>
              <a:ext uri="{FF2B5EF4-FFF2-40B4-BE49-F238E27FC236}">
                <a16:creationId xmlns:a16="http://schemas.microsoft.com/office/drawing/2014/main" xmlns="" id="{D0C46B88-C76F-D64C-BEF5-DB2812CC5FE8}"/>
              </a:ext>
            </a:extLst>
          </p:cNvPr>
          <p:cNvSpPr/>
          <p:nvPr/>
        </p:nvSpPr>
        <p:spPr>
          <a:xfrm flipH="1">
            <a:off x="7970526" y="2938342"/>
            <a:ext cx="360040" cy="386366"/>
          </a:xfrm>
          <a:prstGeom prst="arc">
            <a:avLst>
              <a:gd name="adj1" fmla="val 16200000"/>
              <a:gd name="adj2" fmla="val 15143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5A480779-A9D8-7B4E-ADB4-AF427F5E926B}"/>
                  </a:ext>
                </a:extLst>
              </p:cNvPr>
              <p:cNvSpPr txBox="1"/>
              <p:nvPr/>
            </p:nvSpPr>
            <p:spPr>
              <a:xfrm>
                <a:off x="7636375" y="2835804"/>
                <a:ext cx="3959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x-none" sz="1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A480779-A9D8-7B4E-ADB4-AF427F5E9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375" y="2835804"/>
                <a:ext cx="395941" cy="276999"/>
              </a:xfrm>
              <a:prstGeom prst="rect">
                <a:avLst/>
              </a:prstGeom>
              <a:blipFill>
                <a:blip r:embed="rId7"/>
                <a:stretch>
                  <a:fillRect l="-12500" r="-12500" b="-434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70F2B663-1F43-C34A-BA25-9D0CADAF8D5B}"/>
                  </a:ext>
                </a:extLst>
              </p:cNvPr>
              <p:cNvSpPr txBox="1"/>
              <p:nvPr/>
            </p:nvSpPr>
            <p:spPr>
              <a:xfrm>
                <a:off x="7359281" y="3135649"/>
                <a:ext cx="2511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F2B663-1F43-C34A-BA25-9D0CADAF8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281" y="3135649"/>
                <a:ext cx="251158" cy="307777"/>
              </a:xfrm>
              <a:prstGeom prst="rect">
                <a:avLst/>
              </a:prstGeom>
              <a:blipFill>
                <a:blip r:embed="rId8"/>
                <a:stretch>
                  <a:fillRect l="-19048" r="-14286" b="-384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772C2EEE-5503-6448-A7C5-BDF3B1AC945E}"/>
                  </a:ext>
                </a:extLst>
              </p:cNvPr>
              <p:cNvSpPr txBox="1"/>
              <p:nvPr/>
            </p:nvSpPr>
            <p:spPr>
              <a:xfrm>
                <a:off x="6598685" y="1925140"/>
                <a:ext cx="2003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72C2EEE-5503-6448-A7C5-BDF3B1AC9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685" y="1925140"/>
                <a:ext cx="200375" cy="307777"/>
              </a:xfrm>
              <a:prstGeom prst="rect">
                <a:avLst/>
              </a:prstGeom>
              <a:blipFill>
                <a:blip r:embed="rId10"/>
                <a:stretch>
                  <a:fillRect l="-29412" r="-29412" b="-8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7FFFBCA4-DA67-5A46-9396-30C52178BD90}"/>
                  </a:ext>
                </a:extLst>
              </p:cNvPr>
              <p:cNvSpPr txBox="1"/>
              <p:nvPr/>
            </p:nvSpPr>
            <p:spPr>
              <a:xfrm>
                <a:off x="6649839" y="3135649"/>
                <a:ext cx="2003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FFBCA4-DA67-5A46-9396-30C52178B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839" y="3135649"/>
                <a:ext cx="200375" cy="307777"/>
              </a:xfrm>
              <a:prstGeom prst="rect">
                <a:avLst/>
              </a:prstGeom>
              <a:blipFill>
                <a:blip r:embed="rId11"/>
                <a:stretch>
                  <a:fillRect l="-29412" r="-29412" b="-769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24100BB8-171B-9B42-8A21-6BDE026A7F6E}"/>
                  </a:ext>
                </a:extLst>
              </p:cNvPr>
              <p:cNvSpPr txBox="1"/>
              <p:nvPr/>
            </p:nvSpPr>
            <p:spPr>
              <a:xfrm>
                <a:off x="6003195" y="2541424"/>
                <a:ext cx="2003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4100BB8-171B-9B42-8A21-6BDE026A7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195" y="2541424"/>
                <a:ext cx="200375" cy="307777"/>
              </a:xfrm>
              <a:prstGeom prst="rect">
                <a:avLst/>
              </a:prstGeom>
              <a:blipFill>
                <a:blip r:embed="rId12"/>
                <a:stretch>
                  <a:fillRect l="-23529" r="-23529" b="-8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35715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1" grpId="0"/>
      <p:bldP spid="22" grpId="0"/>
      <p:bldP spid="23" grpId="0"/>
      <p:bldP spid="24" grpId="0"/>
      <p:bldP spid="26" grpId="0" animBg="1"/>
      <p:bldP spid="27" grpId="0"/>
      <p:bldP spid="28" grpId="0"/>
      <p:bldP spid="30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РЕШЕНИЕ ЗАДАЧ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4420" y="843557"/>
            <a:ext cx="87951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9754F9F-D5CE-0A47-B4D6-B805382935A1}"/>
              </a:ext>
            </a:extLst>
          </p:cNvPr>
          <p:cNvSpPr/>
          <p:nvPr/>
        </p:nvSpPr>
        <p:spPr>
          <a:xfrm>
            <a:off x="6228184" y="2211710"/>
            <a:ext cx="1152128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:a16="http://schemas.microsoft.com/office/drawing/2014/main" xmlns="" id="{26C9F096-F96E-F44C-902B-31F53CE508C3}"/>
              </a:ext>
            </a:extLst>
          </p:cNvPr>
          <p:cNvSpPr/>
          <p:nvPr/>
        </p:nvSpPr>
        <p:spPr>
          <a:xfrm>
            <a:off x="7380264" y="2211710"/>
            <a:ext cx="1008112" cy="936104"/>
          </a:xfrm>
          <a:prstGeom prst="rt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C01BA716-6DB5-DF42-B5F5-D4B6EBABA1A2}"/>
                  </a:ext>
                </a:extLst>
              </p:cNvPr>
              <p:cNvSpPr txBox="1"/>
              <p:nvPr/>
            </p:nvSpPr>
            <p:spPr>
              <a:xfrm>
                <a:off x="6006072" y="1969375"/>
                <a:ext cx="2820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1BA716-6DB5-DF42-B5F5-D4B6EBABA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072" y="1969375"/>
                <a:ext cx="282000" cy="307777"/>
              </a:xfrm>
              <a:prstGeom prst="rect">
                <a:avLst/>
              </a:prstGeom>
              <a:blipFill>
                <a:blip r:embed="rId2"/>
                <a:stretch>
                  <a:fillRect l="-16667" r="-16667" b="-4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7660FC8D-F8B8-6843-8A96-3472F3FBF62F}"/>
                  </a:ext>
                </a:extLst>
              </p:cNvPr>
              <p:cNvSpPr txBox="1"/>
              <p:nvPr/>
            </p:nvSpPr>
            <p:spPr>
              <a:xfrm>
                <a:off x="7264640" y="1903933"/>
                <a:ext cx="22127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660FC8D-F8B8-6843-8A96-3472F3FBF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640" y="1903933"/>
                <a:ext cx="221279" cy="307777"/>
              </a:xfrm>
              <a:prstGeom prst="rect">
                <a:avLst/>
              </a:prstGeom>
              <a:blipFill>
                <a:blip r:embed="rId3"/>
                <a:stretch>
                  <a:fillRect l="-27778" r="-16667" b="-384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D0718D86-9F22-194B-A05E-861E9E2A60FE}"/>
                  </a:ext>
                </a:extLst>
              </p:cNvPr>
              <p:cNvSpPr txBox="1"/>
              <p:nvPr/>
            </p:nvSpPr>
            <p:spPr>
              <a:xfrm>
                <a:off x="8402184" y="2899687"/>
                <a:ext cx="21563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0718D86-9F22-194B-A05E-861E9E2A6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2184" y="2899687"/>
                <a:ext cx="215636" cy="307777"/>
              </a:xfrm>
              <a:prstGeom prst="rect">
                <a:avLst/>
              </a:prstGeom>
              <a:blipFill>
                <a:blip r:embed="rId4"/>
                <a:stretch>
                  <a:fillRect l="-22222" r="-22222" b="-4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70F5542A-04CE-0945-96E5-E0C7BCFF2A10}"/>
                  </a:ext>
                </a:extLst>
              </p:cNvPr>
              <p:cNvSpPr txBox="1"/>
              <p:nvPr/>
            </p:nvSpPr>
            <p:spPr>
              <a:xfrm>
                <a:off x="6117128" y="3141732"/>
                <a:ext cx="2450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0F5542A-04CE-0945-96E5-E0C7BCFF2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128" y="3141732"/>
                <a:ext cx="245002" cy="307777"/>
              </a:xfrm>
              <a:prstGeom prst="rect">
                <a:avLst/>
              </a:prstGeom>
              <a:blipFill>
                <a:blip r:embed="rId5"/>
                <a:stretch>
                  <a:fillRect l="-19048" r="-14286" b="-8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Дуга 25">
            <a:extLst>
              <a:ext uri="{FF2B5EF4-FFF2-40B4-BE49-F238E27FC236}">
                <a16:creationId xmlns:a16="http://schemas.microsoft.com/office/drawing/2014/main" xmlns="" id="{D0C46B88-C76F-D64C-BEF5-DB2812CC5FE8}"/>
              </a:ext>
            </a:extLst>
          </p:cNvPr>
          <p:cNvSpPr/>
          <p:nvPr/>
        </p:nvSpPr>
        <p:spPr>
          <a:xfrm flipH="1">
            <a:off x="7970526" y="2938342"/>
            <a:ext cx="360040" cy="386366"/>
          </a:xfrm>
          <a:prstGeom prst="arc">
            <a:avLst>
              <a:gd name="adj1" fmla="val 16200000"/>
              <a:gd name="adj2" fmla="val 15143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5A480779-A9D8-7B4E-ADB4-AF427F5E926B}"/>
                  </a:ext>
                </a:extLst>
              </p:cNvPr>
              <p:cNvSpPr txBox="1"/>
              <p:nvPr/>
            </p:nvSpPr>
            <p:spPr>
              <a:xfrm>
                <a:off x="7636375" y="2835804"/>
                <a:ext cx="3959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x-none" sz="1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A480779-A9D8-7B4E-ADB4-AF427F5E9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375" y="2835804"/>
                <a:ext cx="395941" cy="276999"/>
              </a:xfrm>
              <a:prstGeom prst="rect">
                <a:avLst/>
              </a:prstGeom>
              <a:blipFill>
                <a:blip r:embed="rId7"/>
                <a:stretch>
                  <a:fillRect l="-12500" r="-12500" b="-434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70F2B663-1F43-C34A-BA25-9D0CADAF8D5B}"/>
                  </a:ext>
                </a:extLst>
              </p:cNvPr>
              <p:cNvSpPr txBox="1"/>
              <p:nvPr/>
            </p:nvSpPr>
            <p:spPr>
              <a:xfrm>
                <a:off x="7359281" y="3135649"/>
                <a:ext cx="2511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F2B663-1F43-C34A-BA25-9D0CADAF8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281" y="3135649"/>
                <a:ext cx="251158" cy="307777"/>
              </a:xfrm>
              <a:prstGeom prst="rect">
                <a:avLst/>
              </a:prstGeom>
              <a:blipFill>
                <a:blip r:embed="rId8"/>
                <a:stretch>
                  <a:fillRect l="-19048" r="-14286" b="-384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75EF720B-FA66-2844-8587-3E4A473B8408}"/>
                  </a:ext>
                </a:extLst>
              </p:cNvPr>
              <p:cNvSpPr txBox="1"/>
              <p:nvPr/>
            </p:nvSpPr>
            <p:spPr>
              <a:xfrm>
                <a:off x="7130661" y="2569380"/>
                <a:ext cx="2003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5EF720B-FA66-2844-8587-3E4A473B8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661" y="2569380"/>
                <a:ext cx="200375" cy="307777"/>
              </a:xfrm>
              <a:prstGeom prst="rect">
                <a:avLst/>
              </a:prstGeom>
              <a:blipFill>
                <a:blip r:embed="rId9"/>
                <a:stretch>
                  <a:fillRect l="-29412" r="-23529" b="-8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772C2EEE-5503-6448-A7C5-BDF3B1AC945E}"/>
                  </a:ext>
                </a:extLst>
              </p:cNvPr>
              <p:cNvSpPr txBox="1"/>
              <p:nvPr/>
            </p:nvSpPr>
            <p:spPr>
              <a:xfrm>
                <a:off x="6598685" y="1925140"/>
                <a:ext cx="2003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72C2EEE-5503-6448-A7C5-BDF3B1AC9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685" y="1925140"/>
                <a:ext cx="200375" cy="307777"/>
              </a:xfrm>
              <a:prstGeom prst="rect">
                <a:avLst/>
              </a:prstGeom>
              <a:blipFill>
                <a:blip r:embed="rId10"/>
                <a:stretch>
                  <a:fillRect l="-29412" r="-29412" b="-8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7FFFBCA4-DA67-5A46-9396-30C52178BD90}"/>
                  </a:ext>
                </a:extLst>
              </p:cNvPr>
              <p:cNvSpPr txBox="1"/>
              <p:nvPr/>
            </p:nvSpPr>
            <p:spPr>
              <a:xfrm>
                <a:off x="6649839" y="3135649"/>
                <a:ext cx="2003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FFBCA4-DA67-5A46-9396-30C52178B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839" y="3135649"/>
                <a:ext cx="200375" cy="307777"/>
              </a:xfrm>
              <a:prstGeom prst="rect">
                <a:avLst/>
              </a:prstGeom>
              <a:blipFill>
                <a:blip r:embed="rId11"/>
                <a:stretch>
                  <a:fillRect l="-29412" r="-29412" b="-769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24100BB8-171B-9B42-8A21-6BDE026A7F6E}"/>
                  </a:ext>
                </a:extLst>
              </p:cNvPr>
              <p:cNvSpPr txBox="1"/>
              <p:nvPr/>
            </p:nvSpPr>
            <p:spPr>
              <a:xfrm>
                <a:off x="6003195" y="2565114"/>
                <a:ext cx="2003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4100BB8-171B-9B42-8A21-6BDE026A7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195" y="2565114"/>
                <a:ext cx="200375" cy="307777"/>
              </a:xfrm>
              <a:prstGeom prst="rect">
                <a:avLst/>
              </a:prstGeom>
              <a:blipFill>
                <a:blip r:embed="rId12"/>
                <a:stretch>
                  <a:fillRect l="-23529" r="-23529" b="-4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300AEB8B-3D9A-F149-B3A7-11AE0A956097}"/>
                  </a:ext>
                </a:extLst>
              </p:cNvPr>
              <p:cNvSpPr txBox="1"/>
              <p:nvPr/>
            </p:nvSpPr>
            <p:spPr>
              <a:xfrm>
                <a:off x="174420" y="900594"/>
                <a:ext cx="8646052" cy="4147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</a:t>
                </a:r>
                <a:r>
                  <a:rPr lang="x-none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роведем высоту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𝐶𝐻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и рассмотрим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𝐶𝐻𝑇</m:t>
                    </m:r>
                  </m:oMath>
                </a14:m>
                <a:r>
                  <a:rPr lang="x-none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 прямоугольный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𝐶𝐻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𝐶𝑇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 свойству катета, лежащего против угла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ru-R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𝐶𝑇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𝐶𝐻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=4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∙2=8 см</m:t>
                      </m:r>
                    </m:oMath>
                  </m:oMathPara>
                </a14:m>
                <a:endParaRPr lang="ru-RU" sz="2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</a:t>
                </a:r>
                <a:r>
                  <a:rPr lang="x-none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 тоереме Пифагора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𝐻𝑇</m:t>
                      </m:r>
                      <m:r>
                        <a:rPr lang="ru-RU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ru-RU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ru-RU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𝐶𝑇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𝐶𝐻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rad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(64−16)</m:t>
                          </m:r>
                        </m:e>
                      </m:rad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=4</m:t>
                      </m:r>
                      <m:rad>
                        <m:radPr>
                          <m:degHide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x-none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𝐾𝐻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см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𝐾𝐻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=5+4</m:t>
                    </m:r>
                    <m:rad>
                      <m:radPr>
                        <m:degHide m:val="on"/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см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𝐾𝑇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=4+5+8+5+4</m:t>
                      </m:r>
                      <m:rad>
                        <m:radPr>
                          <m:degHide m:val="on"/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=22+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𝐾𝑇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5+5+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4=20+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8</m:t>
                      </m:r>
                      <m:rad>
                        <m:radPr>
                          <m:degHide m:val="on"/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см</m:t>
                          </m:r>
                        </m:e>
                        <m:sup>
                          <m:r>
                            <a:rPr lang="ru-RU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x-none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0AEB8B-3D9A-F149-B3A7-11AE0A956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20" y="900594"/>
                <a:ext cx="8646052" cy="4147417"/>
              </a:xfrm>
              <a:prstGeom prst="rect">
                <a:avLst/>
              </a:prstGeom>
              <a:blipFill>
                <a:blip r:embed="rId13"/>
                <a:stretch>
                  <a:fillRect l="-1026" t="-1223" b="-30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3291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РЕШЕНИЕ ЗАДАЧ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74420" y="843557"/>
                <a:ext cx="8795160" cy="463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800" b="1" i="1" dirty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Задача.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Используя данные на рисунке, найдите площадь равнобедренной трапеции.</a:t>
                </a:r>
              </a:p>
              <a:p>
                <a:pPr algn="just"/>
                <a:r>
                  <a:rPr lang="ru-RU" sz="2400" b="1" i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Решение:</a:t>
                </a: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Рассмотрим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𝑐𝑜𝑠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30°=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𝐴𝐹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en-US" sz="24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;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𝑐𝑜𝑠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30°∙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ru-RU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6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𝑠𝑖𝑛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30°=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;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𝑠𝑖𝑛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30°=6∙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endParaRPr lang="en-US" sz="2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𝐵𝐶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𝐴𝐷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=12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/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20" y="843557"/>
                <a:ext cx="8795160" cy="4638770"/>
              </a:xfrm>
              <a:prstGeom prst="rect">
                <a:avLst/>
              </a:prstGeom>
              <a:blipFill>
                <a:blip r:embed="rId2"/>
                <a:stretch>
                  <a:fillRect l="-1441" t="-1366" r="-144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7C54326D-5A77-0846-9F8A-4A45FA2732E3}"/>
              </a:ext>
            </a:extLst>
          </p:cNvPr>
          <p:cNvSpPr/>
          <p:nvPr/>
        </p:nvSpPr>
        <p:spPr>
          <a:xfrm flipH="1">
            <a:off x="3521803" y="2054423"/>
            <a:ext cx="1859777" cy="904050"/>
          </a:xfrm>
          <a:prstGeom prst="rtTriangl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106800FB-1BAB-8740-BADF-52EF8C45F78D}"/>
                  </a:ext>
                </a:extLst>
              </p:cNvPr>
              <p:cNvSpPr txBox="1"/>
              <p:nvPr/>
            </p:nvSpPr>
            <p:spPr>
              <a:xfrm>
                <a:off x="3277037" y="2689317"/>
                <a:ext cx="2221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6800FB-1BAB-8740-BADF-52EF8C45F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037" y="2689317"/>
                <a:ext cx="222112" cy="307777"/>
              </a:xfrm>
              <a:prstGeom prst="rect">
                <a:avLst/>
              </a:prstGeom>
              <a:blipFill>
                <a:blip r:embed="rId4"/>
                <a:stretch>
                  <a:fillRect l="-27778" r="-22222" b="-384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66E0A0BC-350E-8040-A08E-E37BA5A487B7}"/>
                  </a:ext>
                </a:extLst>
              </p:cNvPr>
              <p:cNvSpPr txBox="1"/>
              <p:nvPr/>
            </p:nvSpPr>
            <p:spPr>
              <a:xfrm>
                <a:off x="5136027" y="1768653"/>
                <a:ext cx="23288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E0A0BC-350E-8040-A08E-E37BA5A48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027" y="1768653"/>
                <a:ext cx="232884" cy="307777"/>
              </a:xfrm>
              <a:prstGeom prst="rect">
                <a:avLst/>
              </a:prstGeom>
              <a:blipFill>
                <a:blip r:embed="rId5"/>
                <a:stretch>
                  <a:fillRect l="-26316" r="-21053" b="-8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0D844416-B20A-B64A-84C0-16F9E3ACE181}"/>
                  </a:ext>
                </a:extLst>
              </p:cNvPr>
              <p:cNvSpPr txBox="1"/>
              <p:nvPr/>
            </p:nvSpPr>
            <p:spPr>
              <a:xfrm>
                <a:off x="5313542" y="2882710"/>
                <a:ext cx="2248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D844416-B20A-B64A-84C0-16F9E3ACE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542" y="2882710"/>
                <a:ext cx="224805" cy="307777"/>
              </a:xfrm>
              <a:prstGeom prst="rect">
                <a:avLst/>
              </a:prstGeom>
              <a:blipFill>
                <a:blip r:embed="rId6"/>
                <a:stretch>
                  <a:fillRect l="-26316" r="-15789" b="-4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Дуга 13">
            <a:extLst>
              <a:ext uri="{FF2B5EF4-FFF2-40B4-BE49-F238E27FC236}">
                <a16:creationId xmlns:a16="http://schemas.microsoft.com/office/drawing/2014/main" xmlns="" id="{FC48B7E3-4AAF-8741-A3BF-FAEA11D53EA9}"/>
              </a:ext>
            </a:extLst>
          </p:cNvPr>
          <p:cNvSpPr/>
          <p:nvPr/>
        </p:nvSpPr>
        <p:spPr>
          <a:xfrm>
            <a:off x="3691447" y="2832794"/>
            <a:ext cx="151545" cy="251358"/>
          </a:xfrm>
          <a:prstGeom prst="arc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918D5DDF-C367-2445-B410-3B466E3FC14C}"/>
                  </a:ext>
                </a:extLst>
              </p:cNvPr>
              <p:cNvSpPr txBox="1"/>
              <p:nvPr/>
            </p:nvSpPr>
            <p:spPr>
              <a:xfrm>
                <a:off x="3884467" y="2752507"/>
                <a:ext cx="30617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x-none" sz="1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8D5DDF-C367-2445-B410-3B466E3FC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467" y="2752507"/>
                <a:ext cx="306173" cy="215444"/>
              </a:xfrm>
              <a:prstGeom prst="rect">
                <a:avLst/>
              </a:prstGeom>
              <a:blipFill>
                <a:blip r:embed="rId7"/>
                <a:stretch>
                  <a:fillRect l="-12000" r="-16000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C748C6FE-45C0-AB40-9186-CF1A51F3C412}"/>
                  </a:ext>
                </a:extLst>
              </p:cNvPr>
              <p:cNvSpPr txBox="1"/>
              <p:nvPr/>
            </p:nvSpPr>
            <p:spPr>
              <a:xfrm>
                <a:off x="4190640" y="2330516"/>
                <a:ext cx="1394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x-none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748C6FE-45C0-AB40-9186-CF1A51F3C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640" y="2330516"/>
                <a:ext cx="139462" cy="215444"/>
              </a:xfrm>
              <a:prstGeom prst="rect">
                <a:avLst/>
              </a:prstGeom>
              <a:blipFill>
                <a:blip r:embed="rId8"/>
                <a:stretch>
                  <a:fillRect l="-25000" r="-33333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5F07B669-E28D-0C40-AB0C-2D9586E1E21C}"/>
                  </a:ext>
                </a:extLst>
              </p:cNvPr>
              <p:cNvSpPr txBox="1"/>
              <p:nvPr/>
            </p:nvSpPr>
            <p:spPr>
              <a:xfrm>
                <a:off x="5633188" y="2660174"/>
                <a:ext cx="2221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F07B669-E28D-0C40-AB0C-2D9586E1E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188" y="2660174"/>
                <a:ext cx="222112" cy="307777"/>
              </a:xfrm>
              <a:prstGeom prst="rect">
                <a:avLst/>
              </a:prstGeom>
              <a:blipFill>
                <a:blip r:embed="rId9"/>
                <a:stretch>
                  <a:fillRect l="-21053" r="-21053" b="-8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A85A8F86-C5B5-F643-95BD-4714BE9A9B7E}"/>
                  </a:ext>
                </a:extLst>
              </p:cNvPr>
              <p:cNvSpPr txBox="1"/>
              <p:nvPr/>
            </p:nvSpPr>
            <p:spPr>
              <a:xfrm>
                <a:off x="6588224" y="2030815"/>
                <a:ext cx="23288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85A8F86-C5B5-F643-95BD-4714BE9A9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2030815"/>
                <a:ext cx="232884" cy="307777"/>
              </a:xfrm>
              <a:prstGeom prst="rect">
                <a:avLst/>
              </a:prstGeom>
              <a:blipFill>
                <a:blip r:embed="rId10"/>
                <a:stretch>
                  <a:fillRect l="-20000" r="-15000" b="-384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285CC7F9-9191-904B-B94D-22AD50668F18}"/>
                  </a:ext>
                </a:extLst>
              </p:cNvPr>
              <p:cNvSpPr txBox="1"/>
              <p:nvPr/>
            </p:nvSpPr>
            <p:spPr>
              <a:xfrm>
                <a:off x="7478986" y="2040361"/>
                <a:ext cx="22127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5CC7F9-9191-904B-B94D-22AD50668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986" y="2040361"/>
                <a:ext cx="221279" cy="307777"/>
              </a:xfrm>
              <a:prstGeom prst="rect">
                <a:avLst/>
              </a:prstGeom>
              <a:blipFill>
                <a:blip r:embed="rId11"/>
                <a:stretch>
                  <a:fillRect l="-21053" r="-15789" b="-8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F7CA8F91-D91A-874E-9562-2ADB02D43934}"/>
                  </a:ext>
                </a:extLst>
              </p:cNvPr>
              <p:cNvSpPr txBox="1"/>
              <p:nvPr/>
            </p:nvSpPr>
            <p:spPr>
              <a:xfrm>
                <a:off x="8419713" y="2643787"/>
                <a:ext cx="2431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CA8F91-D91A-874E-9562-2ADB02D43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9713" y="2643787"/>
                <a:ext cx="243143" cy="307777"/>
              </a:xfrm>
              <a:prstGeom prst="rect">
                <a:avLst/>
              </a:prstGeom>
              <a:blipFill>
                <a:blip r:embed="rId12"/>
                <a:stretch>
                  <a:fillRect l="-19048" r="-14286" b="-4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Трапеция 1">
            <a:extLst>
              <a:ext uri="{FF2B5EF4-FFF2-40B4-BE49-F238E27FC236}">
                <a16:creationId xmlns:a16="http://schemas.microsoft.com/office/drawing/2014/main" xmlns="" id="{A4DF6008-B246-AB46-B549-1F20CD920D84}"/>
              </a:ext>
            </a:extLst>
          </p:cNvPr>
          <p:cNvSpPr/>
          <p:nvPr/>
        </p:nvSpPr>
        <p:spPr>
          <a:xfrm>
            <a:off x="5815806" y="2348137"/>
            <a:ext cx="2589581" cy="603427"/>
          </a:xfrm>
          <a:prstGeom prst="trapezoid">
            <a:avLst>
              <a:gd name="adj" fmla="val 135825"/>
            </a:avLst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xmlns="" id="{460EDA05-D9AB-3A4C-8619-0E097EA61F84}"/>
                  </a:ext>
                </a:extLst>
              </p:cNvPr>
              <p:cNvSpPr/>
              <p:nvPr/>
            </p:nvSpPr>
            <p:spPr>
              <a:xfrm>
                <a:off x="6833853" y="1952463"/>
                <a:ext cx="553485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460EDA05-D9AB-3A4C-8619-0E097EA61F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853" y="1952463"/>
                <a:ext cx="553485" cy="43640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40433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3" grpId="0"/>
      <p:bldP spid="14" grpId="0" animBg="1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533302ff6e4f3d5a73f1e405afc22c7dc72eb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15398</TotalTime>
  <Words>277</Words>
  <Application>Microsoft Office PowerPoint</Application>
  <PresentationFormat>Экран (16:9)</PresentationFormat>
  <Paragraphs>125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Закирова Ф.М</cp:lastModifiedBy>
  <cp:revision>1291</cp:revision>
  <dcterms:created xsi:type="dcterms:W3CDTF">2020-04-09T07:32:19Z</dcterms:created>
  <dcterms:modified xsi:type="dcterms:W3CDTF">2021-01-06T09:07:38Z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