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7"/>
  </p:notesMasterIdLst>
  <p:sldIdLst>
    <p:sldId id="413" r:id="rId3"/>
    <p:sldId id="444" r:id="rId4"/>
    <p:sldId id="557" r:id="rId5"/>
    <p:sldId id="559" r:id="rId6"/>
    <p:sldId id="562" r:id="rId7"/>
    <p:sldId id="564" r:id="rId8"/>
    <p:sldId id="565" r:id="rId9"/>
    <p:sldId id="566" r:id="rId10"/>
    <p:sldId id="567" r:id="rId11"/>
    <p:sldId id="569" r:id="rId12"/>
    <p:sldId id="570" r:id="rId13"/>
    <p:sldId id="571" r:id="rId14"/>
    <p:sldId id="576" r:id="rId15"/>
    <p:sldId id="284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62"/>
  </p:normalViewPr>
  <p:slideViewPr>
    <p:cSldViewPr>
      <p:cViewPr varScale="1">
        <p:scale>
          <a:sx n="193" d="100"/>
          <a:sy n="193" d="100"/>
        </p:scale>
        <p:origin x="160" y="4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903E-0B20-4990-A751-066104FC4E7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726F-7830-4022-9DAB-C72A275E2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4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E726F-7830-4022-9DAB-C72A275E26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4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6" y="2356547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69" indent="-72069">
              <a:buFont typeface="Arial" panose="020B0604020202020204" pitchFamily="34" charset="0"/>
              <a:buChar char="•"/>
              <a:defRPr sz="700"/>
            </a:lvl2pPr>
            <a:lvl3pPr marL="144139" indent="-72069">
              <a:defRPr sz="700"/>
            </a:lvl3pPr>
            <a:lvl4pPr marL="252244" indent="-108104">
              <a:defRPr sz="700"/>
            </a:lvl4pPr>
            <a:lvl5pPr marL="360348" indent="-108104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69" indent="-72069">
              <a:buFont typeface="Arial" panose="020B0604020202020204" pitchFamily="34" charset="0"/>
              <a:buChar char="•"/>
              <a:defRPr sz="700"/>
            </a:lvl2pPr>
            <a:lvl3pPr marL="144139" indent="-72069">
              <a:defRPr sz="700"/>
            </a:lvl3pPr>
            <a:lvl4pPr marL="252244" indent="-108104">
              <a:defRPr sz="700"/>
            </a:lvl4pPr>
            <a:lvl5pPr marL="360348" indent="-108104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69" indent="-72069">
              <a:buFont typeface="Arial" panose="020B0604020202020204" pitchFamily="34" charset="0"/>
              <a:buChar char="•"/>
              <a:defRPr sz="700"/>
            </a:lvl2pPr>
            <a:lvl3pPr marL="144139" indent="-72069">
              <a:defRPr sz="700"/>
            </a:lvl3pPr>
            <a:lvl4pPr marL="252244" indent="-108104">
              <a:defRPr sz="700"/>
            </a:lvl4pPr>
            <a:lvl5pPr marL="360348" indent="-108104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320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6" y="1005902"/>
            <a:ext cx="490093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1" y="1817115"/>
            <a:ext cx="40360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5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9052"/>
          </a:xfrm>
        </p:spPr>
        <p:txBody>
          <a:bodyPr lIns="0" tIns="0" rIns="0" bIns="0"/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8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2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59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2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5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3"/>
            <a:ext cx="1824355" cy="215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81520" y="1056311"/>
            <a:ext cx="2621914" cy="1034415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2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5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2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5" y="1342200"/>
            <a:ext cx="161107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1" y="3017711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224"/>
              <a:t>3/17/21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224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11">
        <a:defRPr>
          <a:latin typeface="+mn-lt"/>
          <a:ea typeface="+mn-ea"/>
          <a:cs typeface="+mn-cs"/>
        </a:defRPr>
      </a:lvl2pPr>
      <a:lvl3pPr marL="914224">
        <a:defRPr>
          <a:latin typeface="+mn-lt"/>
          <a:ea typeface="+mn-ea"/>
          <a:cs typeface="+mn-cs"/>
        </a:defRPr>
      </a:lvl3pPr>
      <a:lvl4pPr marL="1371336">
        <a:defRPr>
          <a:latin typeface="+mn-lt"/>
          <a:ea typeface="+mn-ea"/>
          <a:cs typeface="+mn-cs"/>
        </a:defRPr>
      </a:lvl4pPr>
      <a:lvl5pPr marL="1828448">
        <a:defRPr>
          <a:latin typeface="+mn-lt"/>
          <a:ea typeface="+mn-ea"/>
          <a:cs typeface="+mn-cs"/>
        </a:defRPr>
      </a:lvl5pPr>
      <a:lvl6pPr marL="2285561">
        <a:defRPr>
          <a:latin typeface="+mn-lt"/>
          <a:ea typeface="+mn-ea"/>
          <a:cs typeface="+mn-cs"/>
        </a:defRPr>
      </a:lvl6pPr>
      <a:lvl7pPr marL="2742672">
        <a:defRPr>
          <a:latin typeface="+mn-lt"/>
          <a:ea typeface="+mn-ea"/>
          <a:cs typeface="+mn-cs"/>
        </a:defRPr>
      </a:lvl7pPr>
      <a:lvl8pPr marL="3199784">
        <a:defRPr>
          <a:latin typeface="+mn-lt"/>
          <a:ea typeface="+mn-ea"/>
          <a:cs typeface="+mn-cs"/>
        </a:defRPr>
      </a:lvl8pPr>
      <a:lvl9pPr marL="36568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11">
        <a:defRPr>
          <a:latin typeface="+mn-lt"/>
          <a:ea typeface="+mn-ea"/>
          <a:cs typeface="+mn-cs"/>
        </a:defRPr>
      </a:lvl2pPr>
      <a:lvl3pPr marL="914224">
        <a:defRPr>
          <a:latin typeface="+mn-lt"/>
          <a:ea typeface="+mn-ea"/>
          <a:cs typeface="+mn-cs"/>
        </a:defRPr>
      </a:lvl3pPr>
      <a:lvl4pPr marL="1371336">
        <a:defRPr>
          <a:latin typeface="+mn-lt"/>
          <a:ea typeface="+mn-ea"/>
          <a:cs typeface="+mn-cs"/>
        </a:defRPr>
      </a:lvl4pPr>
      <a:lvl5pPr marL="1828448">
        <a:defRPr>
          <a:latin typeface="+mn-lt"/>
          <a:ea typeface="+mn-ea"/>
          <a:cs typeface="+mn-cs"/>
        </a:defRPr>
      </a:lvl5pPr>
      <a:lvl6pPr marL="2285561">
        <a:defRPr>
          <a:latin typeface="+mn-lt"/>
          <a:ea typeface="+mn-ea"/>
          <a:cs typeface="+mn-cs"/>
        </a:defRPr>
      </a:lvl6pPr>
      <a:lvl7pPr marL="2742672">
        <a:defRPr>
          <a:latin typeface="+mn-lt"/>
          <a:ea typeface="+mn-ea"/>
          <a:cs typeface="+mn-cs"/>
        </a:defRPr>
      </a:lvl7pPr>
      <a:lvl8pPr marL="3199784">
        <a:defRPr>
          <a:latin typeface="+mn-lt"/>
          <a:ea typeface="+mn-ea"/>
          <a:cs typeface="+mn-cs"/>
        </a:defRPr>
      </a:lvl8pPr>
      <a:lvl9pPr marL="36568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44.png"/><Relationship Id="rId7" Type="http://schemas.openxmlformats.org/officeDocument/2006/relationships/image" Target="../media/image63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40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8.png"/><Relationship Id="rId5" Type="http://schemas.openxmlformats.org/officeDocument/2006/relationships/image" Target="../media/image61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4.png"/><Relationship Id="rId5" Type="http://schemas.openxmlformats.org/officeDocument/2006/relationships/image" Target="../media/image46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9.png"/><Relationship Id="rId5" Type="http://schemas.openxmlformats.org/officeDocument/2006/relationships/image" Target="../media/image46.png"/><Relationship Id="rId10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413" y="1537"/>
            <a:ext cx="5757267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6900" y="1535154"/>
            <a:ext cx="4926655" cy="1196472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8405" defTabSz="914114">
              <a:spcBef>
                <a:spcPts val="110"/>
              </a:spcBef>
            </a:pPr>
            <a:r>
              <a:rPr lang="ru-RU" sz="28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8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2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2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defTabSz="914114">
              <a:spcBef>
                <a:spcPts val="110"/>
              </a:spcBef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ПРОЕКЦИЯ ОТРЕЗКОВ И ПРОПОРЦИОНАЛЬНОСТЬ</a:t>
            </a: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7837" y="1535153"/>
            <a:ext cx="344001" cy="39207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83099" y="228106"/>
            <a:ext cx="1124103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83100" y="228106"/>
            <a:ext cx="1124103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28507" y="249022"/>
            <a:ext cx="1124102" cy="354575"/>
          </a:xfrm>
          <a:prstGeom prst="rect">
            <a:avLst/>
          </a:prstGeom>
        </p:spPr>
        <p:txBody>
          <a:bodyPr vert="horz" wrap="square" lIns="0" tIns="15866" rIns="0" bIns="0" rtlCol="0">
            <a:spAutoFit/>
          </a:bodyPr>
          <a:lstStyle/>
          <a:p>
            <a:pPr defTabSz="914114">
              <a:spcBef>
                <a:spcPts val="125"/>
              </a:spcBef>
            </a:pPr>
            <a:r>
              <a:rPr lang="en-US" sz="2200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839258" y="208424"/>
            <a:ext cx="3360388" cy="537980"/>
          </a:xfrm>
          <a:prstGeom prst="rect">
            <a:avLst/>
          </a:prstGeom>
        </p:spPr>
        <p:txBody>
          <a:bodyPr vert="horz" wrap="square" lIns="0" tIns="1461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2" algn="ctr" defTabSz="915274">
              <a:spcBef>
                <a:spcPts val="114"/>
              </a:spcBef>
              <a:defRPr/>
            </a:pPr>
            <a:r>
              <a:rPr lang="ru-RU" kern="0" spc="10" dirty="0">
                <a:solidFill>
                  <a:sysClr val="window" lastClr="FFFFFF"/>
                </a:solidFill>
              </a:rPr>
              <a:t>ГЕОМЕТРИЯ</a:t>
            </a: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349838" y="240781"/>
            <a:ext cx="364211" cy="50238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274"/>
            <a:endParaRPr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80" y="1116134"/>
            <a:ext cx="1355940" cy="12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7837" y="2003425"/>
            <a:ext cx="344001" cy="728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1244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ПРОЕКЦИЯ ОТРЕЗКОВ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3500" y="545040"/>
                <a:ext cx="5486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Пусть на плоскости заданы прямая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и отрезок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𝐴𝐵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Опустим из точек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перпендикуляры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Arial" pitchFamily="34" charset="0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, на прямую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. </m:t>
                    </m:r>
                  </m:oMath>
                </a14:m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Отрезок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называется </a:t>
                </a:r>
                <a:r>
                  <a:rPr lang="ru-RU" sz="1600" b="1" i="1" dirty="0">
                    <a:solidFill>
                      <a:schemeClr val="accent3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проекцией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 отрезка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на прямую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545040"/>
                <a:ext cx="5486400" cy="1107996"/>
              </a:xfrm>
              <a:prstGeom prst="rect">
                <a:avLst/>
              </a:prstGeom>
              <a:blipFill>
                <a:blip r:embed="rId2"/>
                <a:stretch>
                  <a:fillRect l="-462" r="-693" b="-67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15438" r="53763" b="63455"/>
          <a:stretch/>
        </p:blipFill>
        <p:spPr>
          <a:xfrm>
            <a:off x="636283" y="1680507"/>
            <a:ext cx="2246617" cy="13822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4AA3D-06C9-2949-ADED-64E0477B6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900" y="1642131"/>
            <a:ext cx="1444666" cy="13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ПРОЕКЦИЯ ОТРЕЗКОВ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9700" y="631825"/>
                <a:ext cx="548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Построение проекции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отрезка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ru-RU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на прямую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называется </a:t>
                </a:r>
                <a:r>
                  <a:rPr lang="ru-RU" sz="1600" b="1" i="1" dirty="0">
                    <a:solidFill>
                      <a:schemeClr val="accent3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проецированием</a:t>
                </a:r>
                <a:r>
                  <a:rPr lang="ru-RU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631825"/>
                <a:ext cx="5486400" cy="584775"/>
              </a:xfrm>
              <a:prstGeom prst="rect">
                <a:avLst/>
              </a:prstGeom>
              <a:blipFill>
                <a:blip r:embed="rId2"/>
                <a:stretch>
                  <a:fillRect l="-693" t="-2128" b="-1489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15438" r="53763" b="63455"/>
          <a:stretch/>
        </p:blipFill>
        <p:spPr>
          <a:xfrm>
            <a:off x="603705" y="1546225"/>
            <a:ext cx="2246617" cy="13822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658A45-8007-6C4A-A3D3-64CD3572C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265" y="1440421"/>
            <a:ext cx="1665830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ПРОЕКЦИЯ ОТРЕЗКОВ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" y="545207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Теорема.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Пусть даны отрезки, лежащие на одной прямой или на параллельных прямых. Их проекции на некоторую прямую пропорциональны данным отрезкам.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0300" y="1411333"/>
                <a:ext cx="2895600" cy="595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𝐶𝐷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𝐸𝐹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1411333"/>
                <a:ext cx="2895600" cy="5954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9" t="21564" r="53610" b="52707"/>
          <a:stretch/>
        </p:blipFill>
        <p:spPr>
          <a:xfrm>
            <a:off x="497288" y="2006752"/>
            <a:ext cx="1428695" cy="1049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6" t="52669" r="54223" b="21992"/>
          <a:stretch/>
        </p:blipFill>
        <p:spPr>
          <a:xfrm>
            <a:off x="3263900" y="2006751"/>
            <a:ext cx="1466273" cy="10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6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РЕШЕНИЕ ЗАДАЧ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0496" y="555625"/>
                <a:ext cx="55256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Отрезки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и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лежат на параллельных прямых. Найдите проекцию отрезка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𝐶𝐷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на некоторую прямую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если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=12 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см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𝐶𝐷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=15 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см,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а проекция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на прямую равна 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  <m:r>
                      <a:rPr lang="ru-RU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8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см. 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6" y="555625"/>
                <a:ext cx="5525604" cy="1200329"/>
              </a:xfrm>
              <a:prstGeom prst="rect">
                <a:avLst/>
              </a:prstGeom>
              <a:blipFill>
                <a:blip r:embed="rId2"/>
                <a:stretch>
                  <a:fillRect l="-915" t="-2083" r="-686" b="-62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805DE5-22C4-0349-981F-E9FC60CDD1B8}"/>
                  </a:ext>
                </a:extLst>
              </p:cNvPr>
              <p:cNvSpPr txBox="1"/>
              <p:nvPr/>
            </p:nvSpPr>
            <p:spPr>
              <a:xfrm>
                <a:off x="-90803" y="2025524"/>
                <a:ext cx="1752600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805DE5-22C4-0349-981F-E9FC60CDD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803" y="2025524"/>
                <a:ext cx="1752600" cy="636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0AAAF86-3DED-AF47-9BA2-5DF16508E3BF}"/>
              </a:ext>
            </a:extLst>
          </p:cNvPr>
          <p:cNvCxnSpPr/>
          <p:nvPr/>
        </p:nvCxnSpPr>
        <p:spPr>
          <a:xfrm flipV="1">
            <a:off x="2451210" y="2052576"/>
            <a:ext cx="914400" cy="514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BFDB149-044F-784A-B8F8-06D0B1B6E029}"/>
              </a:ext>
            </a:extLst>
          </p:cNvPr>
          <p:cNvCxnSpPr/>
          <p:nvPr/>
        </p:nvCxnSpPr>
        <p:spPr>
          <a:xfrm>
            <a:off x="2120900" y="2567301"/>
            <a:ext cx="1320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E1C9A60-6BFE-B64C-8A44-E19A4E534042}"/>
              </a:ext>
            </a:extLst>
          </p:cNvPr>
          <p:cNvCxnSpPr/>
          <p:nvPr/>
        </p:nvCxnSpPr>
        <p:spPr>
          <a:xfrm>
            <a:off x="2781355" y="2370900"/>
            <a:ext cx="0" cy="19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1E45968-72CB-0843-A2CE-C72934160C69}"/>
              </a:ext>
            </a:extLst>
          </p:cNvPr>
          <p:cNvCxnSpPr/>
          <p:nvPr/>
        </p:nvCxnSpPr>
        <p:spPr>
          <a:xfrm>
            <a:off x="3137010" y="218630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EC2B07D-E230-FE4C-B3EA-BA896E86E88D}"/>
                  </a:ext>
                </a:extLst>
              </p:cNvPr>
              <p:cNvSpPr/>
              <p:nvPr/>
            </p:nvSpPr>
            <p:spPr>
              <a:xfrm>
                <a:off x="2599244" y="2186301"/>
                <a:ext cx="3078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EC2B07D-E230-FE4C-B3EA-BA896E86E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244" y="2186301"/>
                <a:ext cx="307841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5187075-C472-2A4E-88DF-46B7A25819DF}"/>
                  </a:ext>
                </a:extLst>
              </p:cNvPr>
              <p:cNvSpPr/>
              <p:nvPr/>
            </p:nvSpPr>
            <p:spPr>
              <a:xfrm>
                <a:off x="2937727" y="1942940"/>
                <a:ext cx="31348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5187075-C472-2A4E-88DF-46B7A2581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727" y="1942940"/>
                <a:ext cx="31348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AE1855A-B152-844A-980A-37A0289919F2}"/>
                  </a:ext>
                </a:extLst>
              </p:cNvPr>
              <p:cNvSpPr/>
              <p:nvPr/>
            </p:nvSpPr>
            <p:spPr>
              <a:xfrm>
                <a:off x="2576670" y="2567301"/>
                <a:ext cx="36837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AE1855A-B152-844A-980A-37A028991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70" y="2567301"/>
                <a:ext cx="368371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EE9EA37-20A5-3B45-8B8F-12A69EB8C5E8}"/>
                  </a:ext>
                </a:extLst>
              </p:cNvPr>
              <p:cNvSpPr/>
              <p:nvPr/>
            </p:nvSpPr>
            <p:spPr>
              <a:xfrm>
                <a:off x="2967055" y="2567301"/>
                <a:ext cx="3653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EE9EA37-20A5-3B45-8B8F-12A69EB8C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055" y="2567301"/>
                <a:ext cx="36535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59CBE58-DBB0-9D4C-AD6B-41C579CF0B69}"/>
              </a:ext>
            </a:extLst>
          </p:cNvPr>
          <p:cNvCxnSpPr/>
          <p:nvPr/>
        </p:nvCxnSpPr>
        <p:spPr>
          <a:xfrm flipV="1">
            <a:off x="4230750" y="1933186"/>
            <a:ext cx="914400" cy="514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B216592-BD64-7040-816E-B1113C89EAEA}"/>
              </a:ext>
            </a:extLst>
          </p:cNvPr>
          <p:cNvCxnSpPr/>
          <p:nvPr/>
        </p:nvCxnSpPr>
        <p:spPr>
          <a:xfrm>
            <a:off x="3900440" y="2447911"/>
            <a:ext cx="1320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0108C7B-6EC2-C34B-9F2D-83C6D6DFFDD0}"/>
              </a:ext>
            </a:extLst>
          </p:cNvPr>
          <p:cNvCxnSpPr/>
          <p:nvPr/>
        </p:nvCxnSpPr>
        <p:spPr>
          <a:xfrm>
            <a:off x="4560895" y="2251510"/>
            <a:ext cx="0" cy="19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9B9264D-FF79-E845-926B-254E191D1C32}"/>
              </a:ext>
            </a:extLst>
          </p:cNvPr>
          <p:cNvCxnSpPr/>
          <p:nvPr/>
        </p:nvCxnSpPr>
        <p:spPr>
          <a:xfrm>
            <a:off x="4916550" y="206691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E575708-9FCE-E74E-BF40-AC21B24FE705}"/>
                  </a:ext>
                </a:extLst>
              </p:cNvPr>
              <p:cNvSpPr/>
              <p:nvPr/>
            </p:nvSpPr>
            <p:spPr>
              <a:xfrm>
                <a:off x="4378784" y="2066911"/>
                <a:ext cx="30790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E575708-9FCE-E74E-BF40-AC21B24FE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84" y="2066911"/>
                <a:ext cx="307905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5E3963EA-049A-0047-9DC6-045D9305585F}"/>
                  </a:ext>
                </a:extLst>
              </p:cNvPr>
              <p:cNvSpPr/>
              <p:nvPr/>
            </p:nvSpPr>
            <p:spPr>
              <a:xfrm>
                <a:off x="4356210" y="2447911"/>
                <a:ext cx="35529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5E3963EA-049A-0047-9DC6-045D93055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210" y="2447911"/>
                <a:ext cx="355290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B29A138-A445-2C48-A4E9-18C7EBAEDEF3}"/>
                  </a:ext>
                </a:extLst>
              </p:cNvPr>
              <p:cNvSpPr/>
              <p:nvPr/>
            </p:nvSpPr>
            <p:spPr>
              <a:xfrm>
                <a:off x="4746595" y="2447911"/>
                <a:ext cx="3653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B29A138-A445-2C48-A4E9-18C7EBAED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595" y="2447911"/>
                <a:ext cx="36535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B4E2B484-979C-1A46-96AC-C8A63260C296}"/>
                  </a:ext>
                </a:extLst>
              </p:cNvPr>
              <p:cNvSpPr/>
              <p:nvPr/>
            </p:nvSpPr>
            <p:spPr>
              <a:xfrm>
                <a:off x="4772531" y="1844691"/>
                <a:ext cx="31861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B4E2B484-979C-1A46-96AC-C8A63260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31" y="1844691"/>
                <a:ext cx="318613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1D398E46-942F-2048-9F8F-57FFA0C131FD}"/>
                  </a:ext>
                </a:extLst>
              </p:cNvPr>
              <p:cNvSpPr/>
              <p:nvPr/>
            </p:nvSpPr>
            <p:spPr>
              <a:xfrm>
                <a:off x="3363081" y="2495963"/>
                <a:ext cx="3377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1D398E46-942F-2048-9F8F-57FFA0C131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081" y="2495963"/>
                <a:ext cx="337785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6BC65E41-AB36-1E40-9F57-7B1FC1BAA19E}"/>
                  </a:ext>
                </a:extLst>
              </p:cNvPr>
              <p:cNvSpPr/>
              <p:nvPr/>
            </p:nvSpPr>
            <p:spPr>
              <a:xfrm>
                <a:off x="5091144" y="2413156"/>
                <a:ext cx="3377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6BC65E41-AB36-1E40-9F57-7B1FC1BAA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144" y="2413156"/>
                <a:ext cx="337785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853D4903-0849-DD42-8A7B-C3B232F3D785}"/>
                  </a:ext>
                </a:extLst>
              </p:cNvPr>
              <p:cNvSpPr/>
              <p:nvPr/>
            </p:nvSpPr>
            <p:spPr>
              <a:xfrm>
                <a:off x="4563318" y="2414943"/>
                <a:ext cx="2963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853D4903-0849-DD42-8A7B-C3B232F3D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318" y="2414943"/>
                <a:ext cx="296363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138F6444-D421-3E41-8724-95E1A16AFE6F}"/>
                  </a:ext>
                </a:extLst>
              </p:cNvPr>
              <p:cNvSpPr/>
              <p:nvPr/>
            </p:nvSpPr>
            <p:spPr>
              <a:xfrm>
                <a:off x="2802353" y="2505296"/>
                <a:ext cx="29527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138F6444-D421-3E41-8724-95E1A16AF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53" y="2505296"/>
                <a:ext cx="29527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56871217-EF55-3846-8D53-B6F8CB42C9D6}"/>
                  </a:ext>
                </a:extLst>
              </p:cNvPr>
              <p:cNvSpPr/>
              <p:nvPr/>
            </p:nvSpPr>
            <p:spPr>
              <a:xfrm>
                <a:off x="2753164" y="2082239"/>
                <a:ext cx="37382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56871217-EF55-3846-8D53-B6F8CB42C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164" y="2082239"/>
                <a:ext cx="373820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6BC64F1E-5DAF-ED46-9CDB-4017C9922015}"/>
                  </a:ext>
                </a:extLst>
              </p:cNvPr>
              <p:cNvSpPr/>
              <p:nvPr/>
            </p:nvSpPr>
            <p:spPr>
              <a:xfrm>
                <a:off x="4501040" y="1954603"/>
                <a:ext cx="37382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6BC64F1E-5DAF-ED46-9CDB-4017C9922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040" y="1954603"/>
                <a:ext cx="373820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B77872F9-ED3D-344A-99A9-CEA4B7684950}"/>
                  </a:ext>
                </a:extLst>
              </p:cNvPr>
              <p:cNvSpPr/>
              <p:nvPr/>
            </p:nvSpPr>
            <p:spPr>
              <a:xfrm>
                <a:off x="3337345" y="1820629"/>
                <a:ext cx="29873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B77872F9-ED3D-344A-99A9-CEA4B7684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45" y="1820629"/>
                <a:ext cx="298735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4C523028-CAC5-F74F-984D-615E7E10483D}"/>
                  </a:ext>
                </a:extLst>
              </p:cNvPr>
              <p:cNvSpPr/>
              <p:nvPr/>
            </p:nvSpPr>
            <p:spPr>
              <a:xfrm>
                <a:off x="334663" y="2648387"/>
                <a:ext cx="937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=10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UZ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4C523028-CAC5-F74F-984D-615E7E104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63" y="2648387"/>
                <a:ext cx="93705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88F31E3-B4A3-E745-AA93-C4ED64AA21C9}"/>
              </a:ext>
            </a:extLst>
          </p:cNvPr>
          <p:cNvSpPr txBox="1"/>
          <p:nvPr/>
        </p:nvSpPr>
        <p:spPr>
          <a:xfrm>
            <a:off x="139425" y="1688551"/>
            <a:ext cx="133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UZ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ешение. </a:t>
            </a:r>
          </a:p>
        </p:txBody>
      </p:sp>
    </p:spTree>
    <p:extLst>
      <p:ext uri="{BB962C8B-B14F-4D97-AF65-F5344CB8AC3E}">
        <p14:creationId xmlns:p14="http://schemas.microsoft.com/office/powerpoint/2010/main" val="53292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0" y="164615"/>
            <a:ext cx="5710939" cy="276999"/>
          </a:xfrm>
        </p:spPr>
        <p:txBody>
          <a:bodyPr/>
          <a:lstStyle/>
          <a:p>
            <a:pPr algn="ctr"/>
            <a:r>
              <a:rPr lang="ru-RU" sz="1800" dirty="0"/>
              <a:t>ЗАДАНИЯ ДЛЯ САМОСТОЯТЕЛЬНОГО РЕШЕНИЯ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1846659"/>
          </a:xfrm>
        </p:spPr>
        <p:txBody>
          <a:bodyPr/>
          <a:lstStyle/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341" y="860425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chemeClr val="tx2"/>
                </a:solidFill>
                <a:latin typeface="Arial"/>
                <a:cs typeface="Arial"/>
              </a:rPr>
              <a:t>Решить задачи № </a:t>
            </a:r>
            <a:r>
              <a:rPr lang="en-US" sz="2400" b="1" kern="0" dirty="0">
                <a:solidFill>
                  <a:schemeClr val="tx2"/>
                </a:solidFill>
                <a:latin typeface="Arial"/>
                <a:cs typeface="Arial"/>
              </a:rPr>
              <a:t>48.3-48.4</a:t>
            </a:r>
            <a:endParaRPr lang="ru-RU" sz="3600" b="1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lvl="0" algn="ctr"/>
            <a:r>
              <a:rPr lang="ru-RU" sz="2400" b="1" kern="0" dirty="0">
                <a:solidFill>
                  <a:schemeClr val="tx2"/>
                </a:solidFill>
                <a:latin typeface="Arial"/>
                <a:cs typeface="Arial"/>
              </a:rPr>
              <a:t>Стр. </a:t>
            </a:r>
            <a:r>
              <a:rPr lang="en-US" sz="2400" b="1" kern="0" dirty="0">
                <a:solidFill>
                  <a:schemeClr val="tx2"/>
                </a:solidFill>
                <a:latin typeface="Arial"/>
                <a:cs typeface="Arial"/>
              </a:rPr>
              <a:t> 131</a:t>
            </a:r>
            <a:r>
              <a:rPr lang="ru-RU" sz="2400" b="1" kern="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28" name="Picture 4" descr="Пишите, Поэты! Пишите! (Алевтина Кочеткова) / Проза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84" y="1691422"/>
            <a:ext cx="1574114" cy="134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3016" y="631823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2054" y="527352"/>
                <a:ext cx="56102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Сторона правильного 8-угольника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𝐴𝐵𝐶𝐷𝐸𝐹𝐾𝐿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равна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6 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диагональ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4" y="527352"/>
                <a:ext cx="5610245" cy="646331"/>
              </a:xfrm>
              <a:prstGeom prst="rect">
                <a:avLst/>
              </a:prstGeom>
              <a:blipFill>
                <a:blip r:embed="rId2"/>
                <a:stretch>
                  <a:fillRect l="-905" t="-3846" b="-134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546224"/>
            <a:ext cx="1393825" cy="1393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16100" y="2384425"/>
                <a:ext cx="340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0" y="2384425"/>
                <a:ext cx="34028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45441" y="1861420"/>
                <a:ext cx="3481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441" y="1861420"/>
                <a:ext cx="34817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9707" y="1392335"/>
                <a:ext cx="3400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707" y="1392335"/>
                <a:ext cx="34002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06874" y="1392334"/>
                <a:ext cx="3550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74" y="1392334"/>
                <a:ext cx="35503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340100" y="1844976"/>
                <a:ext cx="3439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00" y="1844976"/>
                <a:ext cx="34394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40100" y="2361018"/>
                <a:ext cx="3407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00" y="2361018"/>
                <a:ext cx="34073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26756" y="2786160"/>
                <a:ext cx="3552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56" y="2786160"/>
                <a:ext cx="355225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73300" y="2821587"/>
                <a:ext cx="3245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300" y="2821587"/>
                <a:ext cx="32457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H="1">
            <a:off x="2133700" y="1622425"/>
            <a:ext cx="368200" cy="892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0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3016" y="631823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800" y="600445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485964"/>
            <a:ext cx="1865313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36295" y="1000555"/>
                <a:ext cx="4493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95" y="1000555"/>
                <a:ext cx="44936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88900" y="1317625"/>
                <a:ext cx="4114800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∙6∙6∙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900" y="1317625"/>
                <a:ext cx="4114800" cy="7418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156" y="2003425"/>
                <a:ext cx="2349182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=72+36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56" y="2003425"/>
                <a:ext cx="2349182" cy="401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36295" y="2371415"/>
                <a:ext cx="3464410" cy="662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𝐴𝐶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72+36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95" y="2371415"/>
                <a:ext cx="3464410" cy="6623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7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6446" y="559916"/>
                <a:ext cx="541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i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Длина дуги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равна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15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радиус окружности. 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" y="559916"/>
                <a:ext cx="5410200" cy="646331"/>
              </a:xfrm>
              <a:prstGeom prst="rect">
                <a:avLst/>
              </a:prstGeom>
              <a:blipFill>
                <a:blip r:embed="rId3"/>
                <a:stretch>
                  <a:fillRect l="-1171" t="-5769" r="-937" b="-115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3949700" y="1546225"/>
            <a:ext cx="1371600" cy="1343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7" idx="0"/>
          </p:cNvCxnSpPr>
          <p:nvPr/>
        </p:nvCxnSpPr>
        <p:spPr>
          <a:xfrm>
            <a:off x="4635500" y="1546225"/>
            <a:ext cx="0" cy="65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406900" y="1930919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800" dirty="0">
                  <a:solidFill>
                    <a:srgbClr val="1F497D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00" y="1930919"/>
                <a:ext cx="457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4677589" y="2211261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89" y="2211261"/>
                <a:ext cx="3917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>
            <a:stCxn id="17" idx="6"/>
          </p:cNvCxnSpPr>
          <p:nvPr/>
        </p:nvCxnSpPr>
        <p:spPr>
          <a:xfrm flipH="1" flipV="1">
            <a:off x="4635500" y="2201466"/>
            <a:ext cx="685800" cy="1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4610954" y="1875049"/>
                <a:ext cx="5062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54" y="1875049"/>
                <a:ext cx="50629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4635500" y="2090767"/>
            <a:ext cx="103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52746" y="2090767"/>
            <a:ext cx="0" cy="110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C4A9BBE-8022-CE45-8CA1-4E86F02A074B}"/>
                  </a:ext>
                </a:extLst>
              </p:cNvPr>
              <p:cNvSpPr/>
              <p:nvPr/>
            </p:nvSpPr>
            <p:spPr>
              <a:xfrm>
                <a:off x="331652" y="1170154"/>
                <a:ext cx="14532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=15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C4A9BBE-8022-CE45-8CA1-4E86F02A0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2" y="1170154"/>
                <a:ext cx="1453283" cy="400110"/>
              </a:xfrm>
              <a:prstGeom prst="rect">
                <a:avLst/>
              </a:prstGeom>
              <a:blipFill>
                <a:blip r:embed="rId7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797397E5-2E14-9F4B-8B77-1D0B58C31BF9}"/>
                  </a:ext>
                </a:extLst>
              </p:cNvPr>
              <p:cNvSpPr/>
              <p:nvPr/>
            </p:nvSpPr>
            <p:spPr>
              <a:xfrm>
                <a:off x="2240684" y="1135815"/>
                <a:ext cx="11778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797397E5-2E14-9F4B-8B77-1D0B58C31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684" y="1135815"/>
                <a:ext cx="117788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D4094BD-B7E3-7C4F-98A6-45BC76D75D59}"/>
                  </a:ext>
                </a:extLst>
              </p:cNvPr>
              <p:cNvSpPr/>
              <p:nvPr/>
            </p:nvSpPr>
            <p:spPr>
              <a:xfrm>
                <a:off x="2011391" y="1596697"/>
                <a:ext cx="1636474" cy="615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D4094BD-B7E3-7C4F-98A6-45BC76D7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391" y="1596697"/>
                <a:ext cx="1636474" cy="615297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E42EF4A7-CF73-CE43-AE91-8EDEDDF1C7AA}"/>
                  </a:ext>
                </a:extLst>
              </p:cNvPr>
              <p:cNvSpPr/>
              <p:nvPr/>
            </p:nvSpPr>
            <p:spPr>
              <a:xfrm>
                <a:off x="251604" y="1757192"/>
                <a:ext cx="15311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=15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𝜋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E42EF4A7-CF73-CE43-AE91-8EDEDDF1C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4" y="1757192"/>
                <a:ext cx="153112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7BBA947B-98BE-B740-9068-AFBED9C9CACC}"/>
                  </a:ext>
                </a:extLst>
              </p:cNvPr>
              <p:cNvSpPr/>
              <p:nvPr/>
            </p:nvSpPr>
            <p:spPr>
              <a:xfrm>
                <a:off x="2312852" y="2610971"/>
                <a:ext cx="10335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=30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7BBA947B-98BE-B740-9068-AFBED9C9C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852" y="2610971"/>
                <a:ext cx="103355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BCDD84B-2C4B-484F-81D0-6708B87E76B3}"/>
                  </a:ext>
                </a:extLst>
              </p:cNvPr>
              <p:cNvSpPr/>
              <p:nvPr/>
            </p:nvSpPr>
            <p:spPr>
              <a:xfrm>
                <a:off x="255451" y="2454139"/>
                <a:ext cx="1527278" cy="615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=15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𝜋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BCDD84B-2C4B-484F-81D0-6708B87E7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1" y="2454139"/>
                <a:ext cx="1527278" cy="615297"/>
              </a:xfrm>
              <a:prstGeom prst="rect">
                <a:avLst/>
              </a:prstGeom>
              <a:blipFill>
                <a:blip r:embed="rId12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3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500" y="533515"/>
                <a:ext cx="563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i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В окружности радиуса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отмечена дуга длины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центральный угол, соответствующий  этой дуге. </a:t>
                </a: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533515"/>
                <a:ext cx="5638800" cy="923330"/>
              </a:xfrm>
              <a:prstGeom prst="rect">
                <a:avLst/>
              </a:prstGeom>
              <a:blipFill>
                <a:blip r:embed="rId2"/>
                <a:stretch>
                  <a:fillRect l="-899" t="-4110" r="-1124" b="-95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4102100" y="1698625"/>
            <a:ext cx="1371600" cy="1343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7" idx="7"/>
          </p:cNvCxnSpPr>
          <p:nvPr/>
        </p:nvCxnSpPr>
        <p:spPr>
          <a:xfrm flipH="1">
            <a:off x="4787900" y="1895441"/>
            <a:ext cx="484934" cy="45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559300" y="2083319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800" dirty="0">
                  <a:solidFill>
                    <a:srgbClr val="1F497D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2083319"/>
                <a:ext cx="4572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4829989" y="2363661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89" y="2363661"/>
                <a:ext cx="3917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>
            <a:stCxn id="17" idx="6"/>
          </p:cNvCxnSpPr>
          <p:nvPr/>
        </p:nvCxnSpPr>
        <p:spPr>
          <a:xfrm flipH="1" flipV="1">
            <a:off x="4787900" y="2353866"/>
            <a:ext cx="685800" cy="1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4775326">
            <a:off x="4569132" y="2237218"/>
            <a:ext cx="462726" cy="454337"/>
          </a:xfrm>
          <a:prstGeom prst="arc">
            <a:avLst>
              <a:gd name="adj1" fmla="val 12769331"/>
              <a:gd name="adj2" fmla="val 153147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C540C4B-D9A3-1D47-B283-69348522A897}"/>
                  </a:ext>
                </a:extLst>
              </p:cNvPr>
              <p:cNvSpPr/>
              <p:nvPr/>
            </p:nvSpPr>
            <p:spPr>
              <a:xfrm>
                <a:off x="107258" y="1590784"/>
                <a:ext cx="15093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=10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C540C4B-D9A3-1D47-B283-69348522A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8" y="1590784"/>
                <a:ext cx="1509388" cy="400110"/>
              </a:xfrm>
              <a:prstGeom prst="rect">
                <a:avLst/>
              </a:prstGeom>
              <a:blipFill>
                <a:blip r:embed="rId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136E3053-00B2-224D-9B7C-106911BB0D09}"/>
                  </a:ext>
                </a:extLst>
              </p:cNvPr>
              <p:cNvSpPr/>
              <p:nvPr/>
            </p:nvSpPr>
            <p:spPr>
              <a:xfrm>
                <a:off x="1904459" y="1609585"/>
                <a:ext cx="11778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136E3053-00B2-224D-9B7C-106911BB0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459" y="1609585"/>
                <a:ext cx="117788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5E6382D-731D-C74C-AE28-4D1E60A3D4E3}"/>
                  </a:ext>
                </a:extLst>
              </p:cNvPr>
              <p:cNvSpPr/>
              <p:nvPr/>
            </p:nvSpPr>
            <p:spPr>
              <a:xfrm>
                <a:off x="90352" y="2203632"/>
                <a:ext cx="16454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10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∙20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5E6382D-731D-C74C-AE28-4D1E60A3D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2" y="2203632"/>
                <a:ext cx="164545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3954071-FF7E-DD4C-BE35-F9F2C6F6129B}"/>
                  </a:ext>
                </a:extLst>
              </p:cNvPr>
              <p:cNvSpPr/>
              <p:nvPr/>
            </p:nvSpPr>
            <p:spPr>
              <a:xfrm>
                <a:off x="2077379" y="2096038"/>
                <a:ext cx="1698991" cy="615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3954071-FF7E-DD4C-BE35-F9F2C6F61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379" y="2096038"/>
                <a:ext cx="1698991" cy="615297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7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7806" y="549921"/>
                <a:ext cx="55597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i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Общая хорда двух кругов отделяет дуги соответствующих окружностей в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отношение площадей кругов.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6" y="549921"/>
                <a:ext cx="5559729" cy="1015663"/>
              </a:xfrm>
              <a:prstGeom prst="rect">
                <a:avLst/>
              </a:prstGeom>
              <a:blipFill>
                <a:blip r:embed="rId2"/>
                <a:stretch>
                  <a:fillRect l="-1139" t="-3704" r="-911" b="-98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2349500" y="2056805"/>
            <a:ext cx="661254" cy="655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60139" y="2124346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8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39" y="2124346"/>
                <a:ext cx="457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>
            <a:stCxn id="17" idx="5"/>
          </p:cNvCxnSpPr>
          <p:nvPr/>
        </p:nvCxnSpPr>
        <p:spPr>
          <a:xfrm flipH="1" flipV="1">
            <a:off x="2907446" y="2155825"/>
            <a:ext cx="6470" cy="460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847671" y="1912949"/>
            <a:ext cx="990600" cy="959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4371" y="213118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8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371" y="2131180"/>
                <a:ext cx="4572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70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00" y="65874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Прямоугольник 2055"/>
              <p:cNvSpPr/>
              <p:nvPr/>
            </p:nvSpPr>
            <p:spPr>
              <a:xfrm>
                <a:off x="2425700" y="1794767"/>
                <a:ext cx="417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56" name="Прямоугольник 20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00" y="1794767"/>
                <a:ext cx="417294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84" y="860784"/>
            <a:ext cx="35480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330700" y="1796429"/>
                <a:ext cx="4214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00" y="1796429"/>
                <a:ext cx="42146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3187700" y="1060480"/>
                <a:ext cx="3552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1060480"/>
                <a:ext cx="35522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187700" y="2539802"/>
                <a:ext cx="3245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2539802"/>
                <a:ext cx="32457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259166" y="1749648"/>
                <a:ext cx="31091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sz="9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66" y="1749648"/>
                <a:ext cx="310919" cy="2308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TextBox 2057"/>
              <p:cNvSpPr txBox="1"/>
              <p:nvPr/>
            </p:nvSpPr>
            <p:spPr>
              <a:xfrm>
                <a:off x="341354" y="1183591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/>
                  <a:t> :</a:t>
                </a:r>
                <a:endParaRPr lang="ru-RU" dirty="0"/>
              </a:p>
            </p:txBody>
          </p:sp>
        </mc:Choice>
        <mc:Fallback xmlns="">
          <p:sp>
            <p:nvSpPr>
              <p:cNvPr id="2058" name="TextBox 20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54" y="1183591"/>
                <a:ext cx="1371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15900" y="1738204"/>
                <a:ext cx="137160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738204"/>
                <a:ext cx="1371600" cy="6090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Прямоугольник 2058"/>
              <p:cNvSpPr/>
              <p:nvPr/>
            </p:nvSpPr>
            <p:spPr>
              <a:xfrm>
                <a:off x="435290" y="2460917"/>
                <a:ext cx="983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59" name="Прямоугольник 20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0" y="2460917"/>
                <a:ext cx="98321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30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Прямоугольник 2055"/>
              <p:cNvSpPr/>
              <p:nvPr/>
            </p:nvSpPr>
            <p:spPr>
              <a:xfrm>
                <a:off x="2425700" y="1794767"/>
                <a:ext cx="417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56" name="Прямоугольник 20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00" y="1794767"/>
                <a:ext cx="417294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84" y="860784"/>
            <a:ext cx="35480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330700" y="1796429"/>
                <a:ext cx="4214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00" y="1796429"/>
                <a:ext cx="42146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3187700" y="1060480"/>
                <a:ext cx="3552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1060480"/>
                <a:ext cx="35522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187700" y="2539802"/>
                <a:ext cx="3245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2539802"/>
                <a:ext cx="32457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259166" y="1749648"/>
                <a:ext cx="31091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sz="9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66" y="1749648"/>
                <a:ext cx="310919" cy="2308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5056" y="642968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dirty="0"/>
                  <a:t> :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56" y="642968"/>
                <a:ext cx="1371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3952" y="676653"/>
                <a:ext cx="2835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120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52" y="676653"/>
                <a:ext cx="283574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4535" y="1249845"/>
                <a:ext cx="10483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5" y="1249845"/>
                <a:ext cx="10483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5449" y="1742329"/>
                <a:ext cx="987386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9" y="1742329"/>
                <a:ext cx="987386" cy="3676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695" y="2314710"/>
                <a:ext cx="1905000" cy="71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" y="2314710"/>
                <a:ext cx="1905000" cy="7179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8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400" kern="12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Прямоугольник 2055"/>
              <p:cNvSpPr/>
              <p:nvPr/>
            </p:nvSpPr>
            <p:spPr>
              <a:xfrm>
                <a:off x="2425700" y="1794767"/>
                <a:ext cx="417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56" name="Прямоугольник 20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00" y="1794767"/>
                <a:ext cx="417294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84" y="860784"/>
            <a:ext cx="35480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330700" y="1796429"/>
                <a:ext cx="4214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00" y="1796429"/>
                <a:ext cx="42146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3187700" y="1060480"/>
                <a:ext cx="3552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1060480"/>
                <a:ext cx="35522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187700" y="2539802"/>
                <a:ext cx="3245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2539802"/>
                <a:ext cx="32457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259166" y="1749648"/>
                <a:ext cx="31091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sz="9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66" y="1749648"/>
                <a:ext cx="310919" cy="2308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20900" y="693484"/>
                <a:ext cx="987386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00" y="693484"/>
                <a:ext cx="987386" cy="3676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900" y="629786"/>
                <a:ext cx="1905000" cy="71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629786"/>
                <a:ext cx="1905000" cy="7179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2100" y="1430527"/>
                <a:ext cx="1592744" cy="731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1430527"/>
                <a:ext cx="1592744" cy="7318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25297" y="2375319"/>
                <a:ext cx="886205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97" y="2375319"/>
                <a:ext cx="886205" cy="6580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4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8795</TotalTime>
  <Words>442</Words>
  <Application>Microsoft Macintosh PowerPoint</Application>
  <PresentationFormat>Произвольный</PresentationFormat>
  <Paragraphs>118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Office Theme</vt:lpstr>
      <vt:lpstr>1_Office Theme</vt:lpstr>
      <vt:lpstr>Презентация PowerPoint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ПРОЕКЦИЯ ОТРЕЗКОВ</vt:lpstr>
      <vt:lpstr>ПРОЕКЦИЯ ОТРЕЗКОВ</vt:lpstr>
      <vt:lpstr>ПРОЕКЦИЯ ОТРЕЗКОВ</vt:lpstr>
      <vt:lpstr>РЕШЕНИЕ ЗАДАЧ</vt:lpstr>
      <vt:lpstr>ЗАДАНИЯ ДЛЯ САМОСТОЯТЕЛЬНОГО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Rano7kh@icloud.com</cp:lastModifiedBy>
  <cp:revision>943</cp:revision>
  <dcterms:created xsi:type="dcterms:W3CDTF">2020-04-13T08:05:16Z</dcterms:created>
  <dcterms:modified xsi:type="dcterms:W3CDTF">2021-03-17T19:14:13Z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