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3"/>
  </p:notesMasterIdLst>
  <p:sldIdLst>
    <p:sldId id="413" r:id="rId3"/>
    <p:sldId id="444" r:id="rId4"/>
    <p:sldId id="489" r:id="rId5"/>
    <p:sldId id="511" r:id="rId6"/>
    <p:sldId id="512" r:id="rId7"/>
    <p:sldId id="490" r:id="rId8"/>
    <p:sldId id="491" r:id="rId9"/>
    <p:sldId id="513" r:id="rId10"/>
    <p:sldId id="515" r:id="rId11"/>
    <p:sldId id="516" r:id="rId12"/>
    <p:sldId id="517" r:id="rId13"/>
    <p:sldId id="519" r:id="rId14"/>
    <p:sldId id="520" r:id="rId15"/>
    <p:sldId id="521" r:id="rId16"/>
    <p:sldId id="523" r:id="rId17"/>
    <p:sldId id="524" r:id="rId18"/>
    <p:sldId id="525" r:id="rId19"/>
    <p:sldId id="526" r:id="rId20"/>
    <p:sldId id="527" r:id="rId21"/>
    <p:sldId id="284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33"/>
  </p:normalViewPr>
  <p:slideViewPr>
    <p:cSldViewPr>
      <p:cViewPr varScale="1">
        <p:scale>
          <a:sx n="246" d="100"/>
          <a:sy n="246" d="100"/>
        </p:scale>
        <p:origin x="4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pn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38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1.jpeg"/><Relationship Id="rId7" Type="http://schemas.openxmlformats.org/officeDocument/2006/relationships/image" Target="../media/image5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microsoft.com/office/2007/relationships/hdphoto" Target="../media/hdphoto1.wdp"/><Relationship Id="rId7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2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microsoft.com/office/2007/relationships/hdphoto" Target="../media/hdphoto1.wdp"/><Relationship Id="rId7" Type="http://schemas.openxmlformats.org/officeDocument/2006/relationships/image" Target="../media/image6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8.png"/><Relationship Id="rId7" Type="http://schemas.openxmlformats.org/officeDocument/2006/relationships/image" Target="../media/image7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6.png"/><Relationship Id="rId7" Type="http://schemas.openxmlformats.org/officeDocument/2006/relationships/image" Target="../media/image8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4.png"/><Relationship Id="rId7" Type="http://schemas.openxmlformats.org/officeDocument/2006/relationships/image" Target="../media/image9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2.png"/><Relationship Id="rId7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0.png"/><Relationship Id="rId7" Type="http://schemas.openxmlformats.org/officeDocument/2006/relationships/image" Target="../media/image10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9.png"/><Relationship Id="rId4" Type="http://schemas.openxmlformats.org/officeDocument/2006/relationships/image" Target="../media/image101.png"/><Relationship Id="rId9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8109" y="1290498"/>
            <a:ext cx="4926655" cy="131958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2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2800" b="1" dirty="0">
                <a:solidFill>
                  <a:schemeClr val="tx2"/>
                </a:solidFill>
                <a:latin typeface="Arial"/>
                <a:cs typeface="Arial"/>
              </a:rPr>
              <a:t>РЕШЕНИЕ ЗАДАЧ </a:t>
            </a:r>
          </a:p>
          <a:p>
            <a:pPr marL="18405" defTabSz="914114">
              <a:spcBef>
                <a:spcPts val="110"/>
              </a:spcBef>
            </a:pPr>
            <a:r>
              <a:rPr lang="ru-RU" sz="2800" b="1" dirty="0">
                <a:solidFill>
                  <a:schemeClr val="tx2"/>
                </a:solidFill>
                <a:latin typeface="Arial"/>
                <a:cs typeface="Arial"/>
              </a:rPr>
              <a:t>(1 ЧАСТЬ)</a:t>
            </a:r>
            <a:endParaRPr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7942" y="1287926"/>
            <a:ext cx="344001" cy="408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24923" y="228106"/>
            <a:ext cx="1082279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24923" y="228106"/>
            <a:ext cx="1082280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25812" y="277499"/>
            <a:ext cx="1082280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762" y="1681041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7942" y="1771798"/>
            <a:ext cx="344001" cy="880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2730500" y="1199040"/>
            <a:ext cx="697706" cy="85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199040"/>
            <a:ext cx="1395413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9948" y="582606"/>
            <a:ext cx="1666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en-U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 flipV="1">
            <a:off x="3049426" y="1698626"/>
            <a:ext cx="378780" cy="35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023056" y="1729465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056" y="1729465"/>
                <a:ext cx="35163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961127" y="2049146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127" y="2049146"/>
                <a:ext cx="36580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409015" y="1439427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015" y="1439427"/>
                <a:ext cx="365806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730500" y="1360133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1360133"/>
                <a:ext cx="36580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70327" y="1070095"/>
                <a:ext cx="1607556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∙4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27" y="1070095"/>
                <a:ext cx="1607556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70327" y="1763297"/>
                <a:ext cx="1593385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27" y="1763297"/>
                <a:ext cx="1593385" cy="6165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319056" y="2460625"/>
                <a:ext cx="2549352" cy="612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𝑟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2∙6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12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=2,4 </m:t>
                      </m:r>
                      <m:r>
                        <a:rPr lang="ru-RU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см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56" y="2460625"/>
                <a:ext cx="2549352" cy="612796"/>
              </a:xfrm>
              <a:prstGeom prst="rect">
                <a:avLst/>
              </a:prstGeom>
              <a:blipFill>
                <a:blip r:embed="rId10"/>
                <a:stretch>
                  <a:fillRect b="-61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62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003" y="708025"/>
            <a:ext cx="1395413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790892" y="1225351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892" y="1225351"/>
                <a:ext cx="35163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379920" y="829708"/>
                <a:ext cx="16190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𝑟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=2,4 </m:t>
                      </m:r>
                      <m:r>
                        <a:rPr lang="ru-RU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см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20" y="829708"/>
                <a:ext cx="1619098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V="1">
            <a:off x="4716885" y="1191145"/>
            <a:ext cx="369094" cy="3669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370327" y="1312829"/>
                <a:ext cx="1920526" cy="5030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kumimoji="0" lang="ru-RU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круга</m:t>
                          </m:r>
                        </m:sub>
                      </m:sSub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27" y="1312829"/>
                <a:ext cx="1920526" cy="503086"/>
              </a:xfrm>
              <a:prstGeom prst="rect">
                <a:avLst/>
              </a:prstGeom>
              <a:blipFill>
                <a:blip r:embed="rId5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97087" y="1805617"/>
                <a:ext cx="3503460" cy="5030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kumimoji="0" lang="ru-RU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круга</m:t>
                          </m:r>
                        </m:sub>
                      </m:sSub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2,4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=5,76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87" y="1805617"/>
                <a:ext cx="3503460" cy="503086"/>
              </a:xfrm>
              <a:prstGeom prst="rect">
                <a:avLst/>
              </a:prstGeom>
              <a:blipFill>
                <a:blip r:embed="rId6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70715" y="2460625"/>
                <a:ext cx="5029200" cy="434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0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круга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=5,76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15" y="2460625"/>
                <a:ext cx="5029200" cy="434606"/>
              </a:xfrm>
              <a:prstGeom prst="rect">
                <a:avLst/>
              </a:prstGeom>
              <a:blipFill>
                <a:blip r:embed="rId7"/>
                <a:stretch>
                  <a:fillRect t="-5556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014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81699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6816" y="563676"/>
                <a:ext cx="5410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b="1" i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Задача 46.4.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площадь закрашенной фигуры на рисунке. Здесь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квадрат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=4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6" y="563676"/>
                <a:ext cx="5410200" cy="923330"/>
              </a:xfrm>
              <a:prstGeom prst="rect">
                <a:avLst/>
              </a:prstGeom>
              <a:blipFill>
                <a:blip r:embed="rId2"/>
                <a:stretch>
                  <a:fillRect l="-935" t="-2703" r="-701" b="-67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95" t="36952" r="36137" b="17175"/>
          <a:stretch/>
        </p:blipFill>
        <p:spPr>
          <a:xfrm>
            <a:off x="2188469" y="1470025"/>
            <a:ext cx="1486894" cy="14885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95628" y="2600817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628" y="2600817"/>
                <a:ext cx="385682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06097" y="1393825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097" y="1393825"/>
                <a:ext cx="39607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471974" y="1389598"/>
                <a:ext cx="385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974" y="1389598"/>
                <a:ext cx="38555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68700" y="2558416"/>
                <a:ext cx="4045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700" y="2558416"/>
                <a:ext cx="404598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8101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3437173" y="1199038"/>
            <a:ext cx="1143000" cy="1185385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19" t="36952" r="36137" b="17175"/>
          <a:stretch/>
        </p:blipFill>
        <p:spPr>
          <a:xfrm>
            <a:off x="4008672" y="1061366"/>
            <a:ext cx="1351721" cy="14885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9948" y="582606"/>
            <a:ext cx="1666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en-U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576106" y="582606"/>
                <a:ext cx="11801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кв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106" y="582606"/>
                <a:ext cx="1180195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45100" y="1574784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00" y="1574784"/>
                <a:ext cx="432618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363864" y="729118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864" y="729118"/>
                <a:ext cx="43261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615430" y="1226566"/>
                <a:ext cx="225677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кв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=16 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30" y="1226566"/>
                <a:ext cx="2256772" cy="400110"/>
              </a:xfrm>
              <a:prstGeom prst="rect">
                <a:avLst/>
              </a:prstGeom>
              <a:blipFill>
                <a:blip r:embed="rId7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230526" y="1836394"/>
                <a:ext cx="1627048" cy="43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круга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26" y="1836394"/>
                <a:ext cx="1627048" cy="4346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303717" y="2444819"/>
                <a:ext cx="3843553" cy="43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круга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∙2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=4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≈12,56 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см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17" y="2444819"/>
                <a:ext cx="3843553" cy="434606"/>
              </a:xfrm>
              <a:prstGeom prst="rect">
                <a:avLst/>
              </a:prstGeom>
              <a:blipFill>
                <a:blip r:embed="rId9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256962" y="1836394"/>
                <a:ext cx="89088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𝑅</m:t>
                      </m:r>
                      <m:r>
                        <a:rPr lang="en-US" sz="20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962" y="1836394"/>
                <a:ext cx="890885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000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3437173" y="1199038"/>
            <a:ext cx="1143000" cy="1185385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19" t="36952" r="36137" b="17175"/>
          <a:stretch/>
        </p:blipFill>
        <p:spPr>
          <a:xfrm>
            <a:off x="4008672" y="1061366"/>
            <a:ext cx="1351721" cy="14885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45100" y="1574784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00" y="1574784"/>
                <a:ext cx="432618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363864" y="729118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864" y="729118"/>
                <a:ext cx="432618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609913" y="782526"/>
                <a:ext cx="16596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кв</m:t>
                          </m:r>
                        </m:sub>
                      </m:sSub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=16 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13" y="782526"/>
                <a:ext cx="1659621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301207" y="1405507"/>
                <a:ext cx="2270365" cy="43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круга</m:t>
                          </m:r>
                        </m:sub>
                      </m:sSub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12,56 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см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07" y="1405507"/>
                <a:ext cx="2270365" cy="434606"/>
              </a:xfrm>
              <a:prstGeom prst="rect">
                <a:avLst/>
              </a:prstGeom>
              <a:blipFill>
                <a:blip r:embed="rId7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74814" y="1984313"/>
                <a:ext cx="2763577" cy="4283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фигуры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круга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кв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14" y="1984313"/>
                <a:ext cx="2763577" cy="428387"/>
              </a:xfrm>
              <a:prstGeom prst="rect">
                <a:avLst/>
              </a:prstGeom>
              <a:blipFill>
                <a:blip r:embed="rId8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301207" y="2460625"/>
                <a:ext cx="4195764" cy="43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фигуры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∙12,56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−16=9,12 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07" y="2460625"/>
                <a:ext cx="4195764" cy="434606"/>
              </a:xfrm>
              <a:prstGeom prst="rect">
                <a:avLst/>
              </a:prstGeom>
              <a:blipFill>
                <a:blip r:embed="rId9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11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ПРОВЕРЬТЕ СВОИ ЗНАНИЯ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6816" y="563676"/>
                <a:ext cx="5410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1.</a:t>
                </a:r>
                <a:r>
                  <a:rPr lang="en-US" sz="2000" b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b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радианную меру угла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45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°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6" y="563676"/>
                <a:ext cx="5410200" cy="400110"/>
              </a:xfrm>
              <a:prstGeom prst="rect">
                <a:avLst/>
              </a:prstGeom>
              <a:blipFill>
                <a:blip r:embed="rId2"/>
                <a:stretch>
                  <a:fillRect l="-1168" t="-9375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45916" y="1361559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16" y="1361559"/>
                <a:ext cx="2286000" cy="369332"/>
              </a:xfrm>
              <a:prstGeom prst="rect">
                <a:avLst/>
              </a:prstGeom>
              <a:blipFill>
                <a:blip r:embed="rId3"/>
                <a:stretch>
                  <a:fillRect l="-1657" t="-6667" b="-2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75127" y="1785435"/>
                <a:ext cx="2286000" cy="459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itchFamily="34" charset="0"/>
                    <a:cs typeface="Arial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27" y="1785435"/>
                <a:ext cx="2286000" cy="459741"/>
              </a:xfrm>
              <a:prstGeom prst="rect">
                <a:avLst/>
              </a:prstGeom>
              <a:blipFill>
                <a:blip r:embed="rId4"/>
                <a:stretch>
                  <a:fillRect l="-2762"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690200" y="2171330"/>
                <a:ext cx="1583100" cy="459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itchFamily="34" charset="0"/>
                    <a:cs typeface="Arial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00" y="2171330"/>
                <a:ext cx="1583100" cy="459741"/>
              </a:xfrm>
              <a:prstGeom prst="rect">
                <a:avLst/>
              </a:prstGeom>
              <a:blipFill>
                <a:blip r:embed="rId5"/>
                <a:stretch>
                  <a:fillRect l="-3175"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04817" y="2631070"/>
                <a:ext cx="2286000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itchFamily="34" charset="0"/>
                    <a:cs typeface="Arial" pitchFamily="34" charset="0"/>
                  </a:rPr>
                  <a:t>E.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17" y="2631070"/>
                <a:ext cx="2286000" cy="408253"/>
              </a:xfrm>
              <a:prstGeom prst="rect">
                <a:avLst/>
              </a:prstGeom>
              <a:blipFill>
                <a:blip r:embed="rId6"/>
                <a:stretch>
                  <a:fillRect l="-2210" t="-3030" b="-212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990817" y="1353967"/>
                <a:ext cx="2286000" cy="579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817" y="1353967"/>
                <a:ext cx="2286000" cy="57983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83452" y="2093591"/>
                <a:ext cx="2286000" cy="56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452" y="2093591"/>
                <a:ext cx="2286000" cy="56477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90200" y="2171330"/>
                <a:ext cx="1583100" cy="459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00" y="2171330"/>
                <a:ext cx="1583100" cy="459741"/>
              </a:xfrm>
              <a:prstGeom prst="rect">
                <a:avLst/>
              </a:prstGeom>
              <a:blipFill>
                <a:blip r:embed="rId9"/>
                <a:stretch>
                  <a:fillRect l="-3175"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443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ПРОВЕРЬТЕ СВОИ ЗНАНИЯ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6816" y="563676"/>
                <a:ext cx="5410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2.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длину дуги окружности радиуса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образованную центральным углом, равным 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150</m:t>
                        </m:r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 </m:t>
                    </m:r>
                  </m:oMath>
                </a14:m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6" y="563676"/>
                <a:ext cx="5410200" cy="923330"/>
              </a:xfrm>
              <a:prstGeom prst="rect">
                <a:avLst/>
              </a:prstGeom>
              <a:blipFill>
                <a:blip r:embed="rId2"/>
                <a:stretch>
                  <a:fillRect l="-935" t="-4054" r="-701" b="-67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70574" y="1460861"/>
                <a:ext cx="1643914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74" y="1460861"/>
                <a:ext cx="1643914" cy="400046"/>
              </a:xfrm>
              <a:prstGeom prst="rect">
                <a:avLst/>
              </a:prstGeom>
              <a:blipFill>
                <a:blip r:embed="rId3"/>
                <a:stretch>
                  <a:fillRect l="-763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85332" y="1891851"/>
                <a:ext cx="2286000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32" y="1891851"/>
                <a:ext cx="2286000" cy="400046"/>
              </a:xfrm>
              <a:prstGeom prst="rect">
                <a:avLst/>
              </a:prstGeom>
              <a:blipFill>
                <a:blip r:embed="rId4"/>
                <a:stretch>
                  <a:fillRect l="-552" b="-30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11797" y="2339728"/>
                <a:ext cx="1643556" cy="396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97" y="2339728"/>
                <a:ext cx="1643556" cy="396519"/>
              </a:xfrm>
              <a:prstGeom prst="rect">
                <a:avLst/>
              </a:prstGeom>
              <a:blipFill>
                <a:blip r:embed="rId5"/>
                <a:stretch>
                  <a:fillRect l="-1538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27479" y="2689225"/>
                <a:ext cx="1872156" cy="401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79" y="2689225"/>
                <a:ext cx="1872156" cy="401135"/>
              </a:xfrm>
              <a:prstGeom prst="rect">
                <a:avLst/>
              </a:prstGeom>
              <a:blipFill>
                <a:blip r:embed="rId6"/>
                <a:stretch>
                  <a:fillRect l="-1351" b="-30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00288" y="1381752"/>
                <a:ext cx="2286000" cy="61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288" y="1381752"/>
                <a:ext cx="2286000" cy="610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68659" y="2078352"/>
                <a:ext cx="2286000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∙3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659" y="2078352"/>
                <a:ext cx="2286000" cy="6365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70574" y="1462206"/>
                <a:ext cx="1647204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1400" b="0" i="1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74" y="1462206"/>
                <a:ext cx="1647204" cy="400046"/>
              </a:xfrm>
              <a:prstGeom prst="rect">
                <a:avLst/>
              </a:prstGeom>
              <a:blipFill>
                <a:blip r:embed="rId9"/>
                <a:stretch>
                  <a:fillRect l="-763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444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ПРОВЕРЬТЕ СВОИ ЗНАНИЯ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3500" y="563676"/>
                <a:ext cx="5573516" cy="1041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3.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длину дуги окружности радиуса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6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см,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образованную центральным углом, равным 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радиан.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563676"/>
                <a:ext cx="5573516" cy="1041952"/>
              </a:xfrm>
              <a:prstGeom prst="rect">
                <a:avLst/>
              </a:prstGeom>
              <a:blipFill>
                <a:blip r:embed="rId2"/>
                <a:stretch>
                  <a:fillRect l="-907" t="-3614" b="-843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70574" y="1460861"/>
                <a:ext cx="1643914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74" y="1460861"/>
                <a:ext cx="1643914" cy="400046"/>
              </a:xfrm>
              <a:prstGeom prst="rect">
                <a:avLst/>
              </a:prstGeom>
              <a:blipFill>
                <a:blip r:embed="rId3"/>
                <a:stretch>
                  <a:fillRect l="-763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85332" y="1891851"/>
                <a:ext cx="2286000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32" y="1891851"/>
                <a:ext cx="2286000" cy="400046"/>
              </a:xfrm>
              <a:prstGeom prst="rect">
                <a:avLst/>
              </a:prstGeom>
              <a:blipFill>
                <a:blip r:embed="rId4"/>
                <a:stretch>
                  <a:fillRect l="-552" b="-30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11797" y="2339728"/>
                <a:ext cx="1643556" cy="397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97" y="2339728"/>
                <a:ext cx="1643556" cy="397160"/>
              </a:xfrm>
              <a:prstGeom prst="rect">
                <a:avLst/>
              </a:prstGeom>
              <a:blipFill>
                <a:blip r:embed="rId5"/>
                <a:stretch>
                  <a:fillRect l="-1538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27479" y="2689225"/>
                <a:ext cx="1872156" cy="401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79" y="2689225"/>
                <a:ext cx="1872156" cy="401135"/>
              </a:xfrm>
              <a:prstGeom prst="rect">
                <a:avLst/>
              </a:prstGeom>
              <a:blipFill>
                <a:blip r:embed="rId6"/>
                <a:stretch>
                  <a:fillRect l="-1351" b="-30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00288" y="1381752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288" y="1381752"/>
                <a:ext cx="2286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68659" y="2078352"/>
                <a:ext cx="2286000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6=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15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659" y="2078352"/>
                <a:ext cx="2286000" cy="6365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70574" y="1460861"/>
                <a:ext cx="1647204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1400" i="1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74" y="1460861"/>
                <a:ext cx="1647204" cy="400046"/>
              </a:xfrm>
              <a:prstGeom prst="rect">
                <a:avLst/>
              </a:prstGeom>
              <a:blipFill>
                <a:blip r:embed="rId9"/>
                <a:stretch>
                  <a:fillRect l="-763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0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ПРОВЕРЬТЕ СВОИ ЗНАНИЯ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6816" y="563676"/>
                <a:ext cx="541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длину окружности, описанного около квадрата со стороной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см.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6" y="563676"/>
                <a:ext cx="5410200" cy="646331"/>
              </a:xfrm>
              <a:prstGeom prst="rect">
                <a:avLst/>
              </a:prstGeom>
              <a:blipFill>
                <a:blip r:embed="rId2"/>
                <a:stretch>
                  <a:fillRect l="-935" t="-3846" r="-701" b="-134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70574" y="1460861"/>
                <a:ext cx="1831326" cy="328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2 </m:t>
                        </m:r>
                      </m:e>
                    </m:rad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74" y="1460861"/>
                <a:ext cx="1831326" cy="328744"/>
              </a:xfrm>
              <a:prstGeom prst="rect">
                <a:avLst/>
              </a:prstGeom>
              <a:blipFill>
                <a:blip r:embed="rId3"/>
                <a:stretch>
                  <a:fillRect l="-690"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85332" y="1891851"/>
                <a:ext cx="2286000" cy="328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B.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2 </m:t>
                        </m:r>
                      </m:e>
                    </m:rad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32" y="1891851"/>
                <a:ext cx="2286000" cy="328744"/>
              </a:xfrm>
              <a:prstGeom prst="rect">
                <a:avLst/>
              </a:prstGeom>
              <a:blipFill>
                <a:blip r:embed="rId4"/>
                <a:stretch>
                  <a:fillRect l="-552" b="-185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11797" y="2339728"/>
                <a:ext cx="1887838" cy="328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2 </m:t>
                        </m:r>
                      </m:e>
                    </m:rad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97" y="2339728"/>
                <a:ext cx="1887838" cy="328744"/>
              </a:xfrm>
              <a:prstGeom prst="rect">
                <a:avLst/>
              </a:prstGeom>
              <a:blipFill>
                <a:blip r:embed="rId5"/>
                <a:stretch>
                  <a:fillRect l="-1342"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27479" y="2689225"/>
                <a:ext cx="18721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E.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l-GR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𝜋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79" y="2689225"/>
                <a:ext cx="1872156" cy="307777"/>
              </a:xfrm>
              <a:prstGeom prst="rect">
                <a:avLst/>
              </a:prstGeom>
              <a:blipFill>
                <a:blip r:embed="rId6"/>
                <a:stretch>
                  <a:fillRect l="-1351" t="-3846" b="-153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00288" y="1381752"/>
                <a:ext cx="2286000" cy="609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288" y="1381752"/>
                <a:ext cx="2286000" cy="60959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58804" y="2233513"/>
                <a:ext cx="2778212" cy="609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804" y="2233513"/>
                <a:ext cx="2778212" cy="6095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79887" y="1457217"/>
                <a:ext cx="1948666" cy="328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A.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  5</m:t>
                    </m:r>
                    <m:rad>
                      <m:radPr>
                        <m:degHide m:val="on"/>
                        <m:ctrlP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  <m:r>
                      <a:rPr lang="en-US" sz="1400" b="0" i="1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1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4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87" y="1457217"/>
                <a:ext cx="1948666" cy="328744"/>
              </a:xfrm>
              <a:prstGeom prst="rect">
                <a:avLst/>
              </a:prstGeom>
              <a:blipFill>
                <a:blip r:embed="rId9"/>
                <a:stretch>
                  <a:fillRect l="-1299"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44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ПРОВЕРЬТЕ СВОИ ЗНАНИЯ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3500" y="563676"/>
                <a:ext cx="5702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5.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площадь круга, с диаметром, равным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6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563676"/>
                <a:ext cx="5702300" cy="369332"/>
              </a:xfrm>
              <a:prstGeom prst="rect">
                <a:avLst/>
              </a:prstGeom>
              <a:blipFill>
                <a:blip r:embed="rId2"/>
                <a:stretch>
                  <a:fillRect l="-887" t="-10000" b="-2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68062" y="1098326"/>
                <a:ext cx="213157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6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𝜋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62" y="1098326"/>
                <a:ext cx="2131573" cy="338554"/>
              </a:xfrm>
              <a:prstGeom prst="rect">
                <a:avLst/>
              </a:prstGeom>
              <a:blipFill>
                <a:blip r:embed="rId3"/>
                <a:stretch>
                  <a:fillRect l="-1183" t="-7143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68062" y="1500176"/>
                <a:ext cx="228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9</m:t>
                    </m:r>
                    <m:r>
                      <a:rPr lang="el-GR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𝜋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62" y="1500176"/>
                <a:ext cx="2286000" cy="338554"/>
              </a:xfrm>
              <a:prstGeom prst="rect">
                <a:avLst/>
              </a:prstGeom>
              <a:blipFill>
                <a:blip r:embed="rId4"/>
                <a:stretch>
                  <a:fillRect l="-1105" t="-7407" b="-259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88686" y="1946891"/>
                <a:ext cx="2147007" cy="362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2 </m:t>
                        </m:r>
                      </m:e>
                    </m:rad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𝜋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86" y="1946891"/>
                <a:ext cx="2147007" cy="362535"/>
              </a:xfrm>
              <a:prstGeom prst="rect">
                <a:avLst/>
              </a:prstGeom>
              <a:blipFill>
                <a:blip r:embed="rId5"/>
                <a:stretch>
                  <a:fillRect l="-1176" b="-206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03816" y="2402790"/>
                <a:ext cx="205675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E.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12</m:t>
                    </m:r>
                    <m:r>
                      <a:rPr lang="el-GR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𝜋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ru-RU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см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16" y="2402790"/>
                <a:ext cx="2056754" cy="338554"/>
              </a:xfrm>
              <a:prstGeom prst="rect">
                <a:avLst/>
              </a:prstGeom>
              <a:blipFill>
                <a:blip r:embed="rId6"/>
                <a:stretch>
                  <a:fillRect l="-1840" t="-7143" b="-214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16743" y="1789605"/>
                <a:ext cx="228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743" y="1789605"/>
                <a:ext cx="22860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58804" y="2233513"/>
                <a:ext cx="27782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=9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804" y="2233513"/>
                <a:ext cx="2778212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84893" y="1495851"/>
                <a:ext cx="1948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B.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600" b="0" i="1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9</m:t>
                    </m:r>
                    <m:r>
                      <a:rPr lang="en-US" sz="16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𝜋</m:t>
                    </m:r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16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93" y="1495851"/>
                <a:ext cx="1948666" cy="338554"/>
              </a:xfrm>
              <a:prstGeom prst="rect">
                <a:avLst/>
              </a:prstGeom>
              <a:blipFill>
                <a:blip r:embed="rId9"/>
                <a:stretch>
                  <a:fillRect l="-1948" t="-3571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85361" y="1065400"/>
                <a:ext cx="1525097" cy="558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361" y="1065400"/>
                <a:ext cx="1525097" cy="55823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882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700" y="587507"/>
            <a:ext cx="5448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</a:t>
            </a:r>
            <a:r>
              <a:rPr lang="en-US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46.1.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Даны квадрат, периметр которого равен 1 м и окружность, длина которой равна 1 м. Сравните площади квадрата и круга, ограниченного этой окружностью.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511300" y="2078373"/>
            <a:ext cx="97886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35300" y="2078373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202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49" y="116217"/>
            <a:ext cx="5626100" cy="553998"/>
          </a:xfrm>
        </p:spPr>
        <p:txBody>
          <a:bodyPr/>
          <a:lstStyle/>
          <a:p>
            <a:r>
              <a:rPr lang="ru-RU" sz="1800" dirty="0"/>
              <a:t>ЗАДАНИЯ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Решить задачу № 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</a:rPr>
              <a:t>46.6</a:t>
            </a:r>
            <a:endParaRPr lang="ru-RU" sz="3600" b="1" kern="0" dirty="0">
              <a:solidFill>
                <a:schemeClr val="tx2"/>
              </a:solidFill>
              <a:latin typeface="Arial"/>
              <a:cs typeface="Arial"/>
            </a:endParaRPr>
          </a:p>
          <a:p>
            <a:pPr lvl="0"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Стр. 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</a:rPr>
              <a:t> 125</a:t>
            </a:r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691422"/>
            <a:ext cx="1676400" cy="143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948" y="582606"/>
            <a:ext cx="1666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en-U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93252" y="1985173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01900" y="1031933"/>
                <a:ext cx="10877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ru-RU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кв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031933"/>
                <a:ext cx="108773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702828" y="1615841"/>
                <a:ext cx="3714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828" y="1615841"/>
                <a:ext cx="3714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98892" y="2164881"/>
                <a:ext cx="3714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892" y="2164881"/>
                <a:ext cx="3714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5893" y="1709527"/>
                <a:ext cx="9292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93" y="1709527"/>
                <a:ext cx="92929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666251" y="1475612"/>
                <a:ext cx="801053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251" y="1475612"/>
                <a:ext cx="801053" cy="61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68143" y="2388970"/>
                <a:ext cx="10809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кв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43" y="2388970"/>
                <a:ext cx="108093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186879" y="2111054"/>
                <a:ext cx="1861279" cy="673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кв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879" y="2111054"/>
                <a:ext cx="1861279" cy="673326"/>
              </a:xfrm>
              <a:prstGeom prst="rect">
                <a:avLst/>
              </a:prstGeom>
              <a:blipFill>
                <a:blip r:embed="rId8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46875" y="1053733"/>
                <a:ext cx="9650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ru-RU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кв</m:t>
                          </m:r>
                        </m:sub>
                      </m:sSub>
                      <m:r>
                        <a:rPr lang="en-US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75" y="1053733"/>
                <a:ext cx="9650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594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1" grpId="0"/>
      <p:bldP spid="22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9948" y="582606"/>
                <a:ext cx="1666152" cy="427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kumimoji="0" lang="ru-R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круга</m:t>
                        </m:r>
                      </m:sub>
                    </m:sSub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48" y="582606"/>
                <a:ext cx="1666152" cy="427618"/>
              </a:xfrm>
              <a:prstGeom prst="rect">
                <a:avLst/>
              </a:prstGeom>
              <a:blipFill>
                <a:blip r:embed="rId2"/>
                <a:stretch>
                  <a:fillRect l="-3030" b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4330700" y="1359928"/>
            <a:ext cx="97886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59484" y="1191558"/>
                <a:ext cx="1618585" cy="4283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круга</m:t>
                          </m:r>
                        </m:sub>
                      </m:sSub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=2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84" y="1191558"/>
                <a:ext cx="1618585" cy="428387"/>
              </a:xfrm>
              <a:prstGeom prst="rect">
                <a:avLst/>
              </a:prstGeom>
              <a:blipFill>
                <a:blip r:embed="rId3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456791" y="1238399"/>
                <a:ext cx="118583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2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791" y="1238399"/>
                <a:ext cx="118583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22882" y="1603823"/>
                <a:ext cx="1048685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82" y="1603823"/>
                <a:ext cx="1048685" cy="6705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412241" y="1844976"/>
                <a:ext cx="1337033" cy="399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kumimoji="0" lang="ru-RU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окр</m:t>
                          </m:r>
                        </m:sub>
                      </m:sSub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ru-RU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241" y="1844976"/>
                <a:ext cx="1337033" cy="399725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20700" y="2301710"/>
                <a:ext cx="2991716" cy="673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kumimoji="0" lang="ru-RU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окр</m:t>
                          </m:r>
                        </m:sub>
                      </m:sSub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kumimoji="0" lang="en-US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0" lang="en-US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kumimoji="0" lang="ru-RU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2301710"/>
                <a:ext cx="2991716" cy="673326"/>
              </a:xfrm>
              <a:prstGeom prst="rect">
                <a:avLst/>
              </a:prstGeom>
              <a:blipFill>
                <a:blip r:embed="rId7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91532" y="1536432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532" y="1536432"/>
                <a:ext cx="45720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>
            <a:stCxn id="5" idx="3"/>
          </p:cNvCxnSpPr>
          <p:nvPr/>
        </p:nvCxnSpPr>
        <p:spPr>
          <a:xfrm flipV="1">
            <a:off x="4474051" y="1817129"/>
            <a:ext cx="346081" cy="323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25529" y="1678070"/>
                <a:ext cx="391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529" y="1678070"/>
                <a:ext cx="39177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74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30700" y="809200"/>
            <a:ext cx="97886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88703" y="973628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ru-RU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703" y="973628"/>
                <a:ext cx="45720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V="1">
            <a:off x="4471222" y="1236732"/>
            <a:ext cx="346081" cy="323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15400" y="1088954"/>
                <a:ext cx="391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400" y="1088954"/>
                <a:ext cx="39177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67217" y="926366"/>
                <a:ext cx="3036216" cy="693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ru-RU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кв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ru-RU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окр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16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16</m:t>
                          </m:r>
                        </m:den>
                      </m:f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17" y="926366"/>
                <a:ext cx="3036216" cy="693460"/>
              </a:xfrm>
              <a:prstGeom prst="rect">
                <a:avLst/>
              </a:prstGeom>
              <a:blipFill>
                <a:blip r:embed="rId4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5500" y="1921178"/>
                <a:ext cx="2415089" cy="600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0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0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кв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окр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" y="1921178"/>
                <a:ext cx="2415089" cy="6000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4415400" y="2009404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2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6816" y="563676"/>
                <a:ext cx="54102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Задача 46.2. </a:t>
                </a:r>
                <a:r>
                  <a:rPr lang="ru-RU" sz="2000" b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Из круга с радиусом</a:t>
                </a:r>
                <a:r>
                  <a:rPr lang="en-US" sz="2000" b="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8 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вырезан сектор с углом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60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площадь оставшейся части круга. </a:t>
                </a:r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6" y="563676"/>
                <a:ext cx="5410200" cy="1015663"/>
              </a:xfrm>
              <a:prstGeom prst="rect">
                <a:avLst/>
              </a:prstGeom>
              <a:blipFill>
                <a:blip r:embed="rId2"/>
                <a:stretch>
                  <a:fillRect l="-1168" t="-3704" r="-935" b="-86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7" idx="3"/>
          </p:cNvCxnSpPr>
          <p:nvPr/>
        </p:nvCxnSpPr>
        <p:spPr>
          <a:xfrm flipV="1">
            <a:off x="2359866" y="2421345"/>
            <a:ext cx="495182" cy="459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26448" y="2144081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448" y="2144081"/>
                <a:ext cx="4572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359866" y="2281764"/>
                <a:ext cx="391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866" y="2281764"/>
                <a:ext cx="39177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H="1" flipV="1">
            <a:off x="2855716" y="2415342"/>
            <a:ext cx="76200" cy="662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/>
          <p:cNvSpPr/>
          <p:nvPr/>
        </p:nvSpPr>
        <p:spPr>
          <a:xfrm rot="9180000">
            <a:off x="2743079" y="2380167"/>
            <a:ext cx="180276" cy="20967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498494" y="2592614"/>
                <a:ext cx="50629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60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494" y="2592614"/>
                <a:ext cx="506292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953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950" y="782661"/>
            <a:ext cx="1395413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9948" y="582606"/>
            <a:ext cx="1666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en-U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3016" y="982716"/>
                <a:ext cx="19540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16" y="982716"/>
                <a:ext cx="1954016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5014" y="1436651"/>
                <a:ext cx="24716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=64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14" y="1436651"/>
                <a:ext cx="2471685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96900" y="1861039"/>
                <a:ext cx="1782667" cy="586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сектор</m:t>
                          </m:r>
                        </m:sub>
                      </m:sSub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1861039"/>
                <a:ext cx="1782667" cy="586443"/>
              </a:xfrm>
              <a:prstGeom prst="rect">
                <a:avLst/>
              </a:prstGeom>
              <a:blipFill>
                <a:blip r:embed="rId5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42467" y="2523407"/>
                <a:ext cx="4249753" cy="586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сектор</m:t>
                          </m:r>
                        </m:sub>
                      </m:sSub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64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32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67" y="2523407"/>
                <a:ext cx="4249753" cy="586443"/>
              </a:xfrm>
              <a:prstGeom prst="rect">
                <a:avLst/>
              </a:prstGeom>
              <a:blipFill>
                <a:blip r:embed="rId6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877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53" y="1336237"/>
            <a:ext cx="1395413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9700" y="708025"/>
                <a:ext cx="24716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=64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708025"/>
                <a:ext cx="2471685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53613" y="1108135"/>
                <a:ext cx="1729833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сектор</m:t>
                          </m:r>
                        </m:sub>
                      </m:sSub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32</m:t>
                          </m:r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13" y="1108135"/>
                <a:ext cx="1729833" cy="670568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03015" y="2011697"/>
                <a:ext cx="3520003" cy="1075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64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32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160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см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  <a:p>
                <a:r>
                  <a:rPr lang="ru-RU" b="1" i="1" dirty="0">
                    <a:solidFill>
                      <a:schemeClr val="accent3">
                        <a:lumMod val="75000"/>
                      </a:schemeClr>
                    </a:solidFill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p>
                        <m: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ru-RU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𝟏𝟔𝟎</m:t>
                        </m:r>
                        <m: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см</m:t>
                        </m:r>
                      </m:e>
                      <m:sup>
                        <m:r>
                          <a:rPr lang="en-US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i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15" y="2011697"/>
                <a:ext cx="3520003" cy="1075679"/>
              </a:xfrm>
              <a:prstGeom prst="rect">
                <a:avLst/>
              </a:prstGeom>
              <a:blipFill>
                <a:blip r:embed="rId5"/>
                <a:stretch>
                  <a:fillRect l="-1805" b="-35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34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0327" y="59246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6816" y="563676"/>
                <a:ext cx="54102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Задача 46.3. </a:t>
                </a:r>
                <a:r>
                  <a:rPr lang="ru-RU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площадь круга, вписанного в ромб с диагоналями </a:t>
                </a:r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см. 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6" y="563676"/>
                <a:ext cx="5410200" cy="1015663"/>
              </a:xfrm>
              <a:prstGeom prst="rect">
                <a:avLst/>
              </a:prstGeom>
              <a:blipFill>
                <a:blip r:embed="rId2"/>
                <a:stretch>
                  <a:fillRect l="-1168" t="-3704" r="-935" b="-61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омб 2"/>
          <p:cNvSpPr/>
          <p:nvPr/>
        </p:nvSpPr>
        <p:spPr>
          <a:xfrm>
            <a:off x="2349500" y="1393825"/>
            <a:ext cx="1371600" cy="1676400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520950" y="1717675"/>
            <a:ext cx="1028700" cy="10287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3" idx="0"/>
            <a:endCxn id="3" idx="2"/>
          </p:cNvCxnSpPr>
          <p:nvPr/>
        </p:nvCxnSpPr>
        <p:spPr>
          <a:xfrm>
            <a:off x="3035300" y="1393825"/>
            <a:ext cx="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3" idx="1"/>
          </p:cNvCxnSpPr>
          <p:nvPr/>
        </p:nvCxnSpPr>
        <p:spPr>
          <a:xfrm>
            <a:off x="2349500" y="2232025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91829" y="1746930"/>
                <a:ext cx="4726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829" y="1746930"/>
                <a:ext cx="47263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616623" y="2184429"/>
                <a:ext cx="477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623" y="2184429"/>
                <a:ext cx="47795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>
            <a:off x="3035300" y="2079625"/>
            <a:ext cx="1329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168231" y="20796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567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9034</TotalTime>
  <Words>684</Words>
  <Application>Microsoft Macintosh PowerPoint</Application>
  <PresentationFormat>Произвольный</PresentationFormat>
  <Paragraphs>230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ПРОВЕРЬТЕ СВОИ ЗНАНИЯ</vt:lpstr>
      <vt:lpstr>ПРОВЕРЬТЕ СВОИ ЗНАНИЯ</vt:lpstr>
      <vt:lpstr>ПРОВЕРЬТЕ СВОИ ЗНАНИЯ</vt:lpstr>
      <vt:lpstr>ПРОВЕРЬТЕ СВОИ ЗНАНИЯ</vt:lpstr>
      <vt:lpstr>ПРОВЕРЬТЕ СВОИ ЗНАНИЯ</vt:lpstr>
      <vt:lpstr>ЗАДАНИЯ ДЛЯ САМОСТОЯТЕЛЬНОГО РЕШЕНИЯ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Rano7kh@icloud.com</cp:lastModifiedBy>
  <cp:revision>889</cp:revision>
  <dcterms:created xsi:type="dcterms:W3CDTF">2020-04-13T08:05:16Z</dcterms:created>
  <dcterms:modified xsi:type="dcterms:W3CDTF">2021-03-17T16:50:42Z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