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23"/>
  </p:notesMasterIdLst>
  <p:sldIdLst>
    <p:sldId id="413" r:id="rId3"/>
    <p:sldId id="444" r:id="rId4"/>
    <p:sldId id="489" r:id="rId5"/>
    <p:sldId id="511" r:id="rId6"/>
    <p:sldId id="512" r:id="rId7"/>
    <p:sldId id="490" r:id="rId8"/>
    <p:sldId id="491" r:id="rId9"/>
    <p:sldId id="513" r:id="rId10"/>
    <p:sldId id="515" r:id="rId11"/>
    <p:sldId id="516" r:id="rId12"/>
    <p:sldId id="517" r:id="rId13"/>
    <p:sldId id="519" r:id="rId14"/>
    <p:sldId id="520" r:id="rId15"/>
    <p:sldId id="521" r:id="rId16"/>
    <p:sldId id="523" r:id="rId17"/>
    <p:sldId id="524" r:id="rId18"/>
    <p:sldId id="525" r:id="rId19"/>
    <p:sldId id="526" r:id="rId20"/>
    <p:sldId id="527" r:id="rId21"/>
    <p:sldId id="284" r:id="rId22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7" autoAdjust="0"/>
    <p:restoredTop sz="94633"/>
  </p:normalViewPr>
  <p:slideViewPr>
    <p:cSldViewPr>
      <p:cViewPr varScale="1">
        <p:scale>
          <a:sx n="246" d="100"/>
          <a:sy n="246" d="100"/>
        </p:scale>
        <p:origin x="408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C903E-0B20-4990-A751-066104FC4E76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E726F-7830-4022-9DAB-C72A275E2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4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3/17/21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446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83207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6" y="1005902"/>
            <a:ext cx="490093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1" y="1817115"/>
            <a:ext cx="403606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3/17/21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119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9052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3/17/21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681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59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3"/>
            <a:ext cx="1824355" cy="2157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3/17/21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450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20" y="1056311"/>
            <a:ext cx="2621914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3/17/21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3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1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1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224"/>
              <a:t>3/17/21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defTabSz="914224"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155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5.png"/><Relationship Id="rId7" Type="http://schemas.openxmlformats.org/officeDocument/2006/relationships/image" Target="../media/image43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10" Type="http://schemas.openxmlformats.org/officeDocument/2006/relationships/image" Target="../media/image38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7" Type="http://schemas.openxmlformats.org/officeDocument/2006/relationships/image" Target="../media/image49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6.png"/><Relationship Id="rId4" Type="http://schemas.openxmlformats.org/officeDocument/2006/relationships/image" Target="../media/image3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1.jpeg"/><Relationship Id="rId7" Type="http://schemas.openxmlformats.org/officeDocument/2006/relationships/image" Target="../media/image56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microsoft.com/office/2007/relationships/hdphoto" Target="../media/hdphoto1.wdp"/><Relationship Id="rId7" Type="http://schemas.openxmlformats.org/officeDocument/2006/relationships/image" Target="../media/image53.png"/><Relationship Id="rId2" Type="http://schemas.openxmlformats.org/officeDocument/2006/relationships/image" Target="../media/image5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10" Type="http://schemas.openxmlformats.org/officeDocument/2006/relationships/image" Target="../media/image64.png"/><Relationship Id="rId4" Type="http://schemas.openxmlformats.org/officeDocument/2006/relationships/image" Target="../media/image52.png"/><Relationship Id="rId9" Type="http://schemas.openxmlformats.org/officeDocument/2006/relationships/image" Target="../media/image6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microsoft.com/office/2007/relationships/hdphoto" Target="../media/hdphoto1.wdp"/><Relationship Id="rId7" Type="http://schemas.openxmlformats.org/officeDocument/2006/relationships/image" Target="../media/image63.png"/><Relationship Id="rId2" Type="http://schemas.openxmlformats.org/officeDocument/2006/relationships/image" Target="../media/image5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5" Type="http://schemas.openxmlformats.org/officeDocument/2006/relationships/image" Target="../media/image60.png"/><Relationship Id="rId4" Type="http://schemas.openxmlformats.org/officeDocument/2006/relationships/image" Target="../media/image59.png"/><Relationship Id="rId9" Type="http://schemas.openxmlformats.org/officeDocument/2006/relationships/image" Target="../media/image6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3" Type="http://schemas.openxmlformats.org/officeDocument/2006/relationships/image" Target="../media/image68.png"/><Relationship Id="rId7" Type="http://schemas.openxmlformats.org/officeDocument/2006/relationships/image" Target="../media/image74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5" Type="http://schemas.openxmlformats.org/officeDocument/2006/relationships/image" Target="../media/image70.png"/><Relationship Id="rId4" Type="http://schemas.openxmlformats.org/officeDocument/2006/relationships/image" Target="../media/image69.png"/><Relationship Id="rId9" Type="http://schemas.openxmlformats.org/officeDocument/2006/relationships/image" Target="../media/image7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3" Type="http://schemas.openxmlformats.org/officeDocument/2006/relationships/image" Target="../media/image76.png"/><Relationship Id="rId7" Type="http://schemas.openxmlformats.org/officeDocument/2006/relationships/image" Target="../media/image82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png"/><Relationship Id="rId5" Type="http://schemas.openxmlformats.org/officeDocument/2006/relationships/image" Target="../media/image78.png"/><Relationship Id="rId4" Type="http://schemas.openxmlformats.org/officeDocument/2006/relationships/image" Target="../media/image77.png"/><Relationship Id="rId9" Type="http://schemas.openxmlformats.org/officeDocument/2006/relationships/image" Target="../media/image80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png"/><Relationship Id="rId3" Type="http://schemas.openxmlformats.org/officeDocument/2006/relationships/image" Target="../media/image84.png"/><Relationship Id="rId7" Type="http://schemas.openxmlformats.org/officeDocument/2006/relationships/image" Target="../media/image90.png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7.png"/><Relationship Id="rId5" Type="http://schemas.openxmlformats.org/officeDocument/2006/relationships/image" Target="../media/image86.png"/><Relationship Id="rId4" Type="http://schemas.openxmlformats.org/officeDocument/2006/relationships/image" Target="../media/image85.png"/><Relationship Id="rId9" Type="http://schemas.openxmlformats.org/officeDocument/2006/relationships/image" Target="../media/image8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png"/><Relationship Id="rId3" Type="http://schemas.openxmlformats.org/officeDocument/2006/relationships/image" Target="../media/image92.png"/><Relationship Id="rId7" Type="http://schemas.openxmlformats.org/officeDocument/2006/relationships/image" Target="../media/image98.png"/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png"/><Relationship Id="rId5" Type="http://schemas.openxmlformats.org/officeDocument/2006/relationships/image" Target="../media/image94.png"/><Relationship Id="rId4" Type="http://schemas.openxmlformats.org/officeDocument/2006/relationships/image" Target="../media/image93.png"/><Relationship Id="rId9" Type="http://schemas.openxmlformats.org/officeDocument/2006/relationships/image" Target="../media/image96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png"/><Relationship Id="rId3" Type="http://schemas.openxmlformats.org/officeDocument/2006/relationships/image" Target="../media/image100.png"/><Relationship Id="rId7" Type="http://schemas.openxmlformats.org/officeDocument/2006/relationships/image" Target="../media/image106.png"/><Relationship Id="rId2" Type="http://schemas.openxmlformats.org/officeDocument/2006/relationships/image" Target="../media/image9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3.png"/><Relationship Id="rId5" Type="http://schemas.openxmlformats.org/officeDocument/2006/relationships/image" Target="../media/image102.png"/><Relationship Id="rId10" Type="http://schemas.openxmlformats.org/officeDocument/2006/relationships/image" Target="../media/image109.png"/><Relationship Id="rId4" Type="http://schemas.openxmlformats.org/officeDocument/2006/relationships/image" Target="../media/image101.png"/><Relationship Id="rId9" Type="http://schemas.openxmlformats.org/officeDocument/2006/relationships/image" Target="../media/image10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0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6.png"/><Relationship Id="rId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413" y="1537"/>
            <a:ext cx="5757267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668109" y="1290498"/>
            <a:ext cx="4926655" cy="1319583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spcBef>
                <a:spcPts val="110"/>
              </a:spcBef>
            </a:pPr>
            <a:r>
              <a:rPr lang="ru-RU" sz="28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28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en-US" sz="28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ru-RU" sz="28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18405" defTabSz="914114">
              <a:spcBef>
                <a:spcPts val="110"/>
              </a:spcBef>
            </a:pPr>
            <a:r>
              <a:rPr lang="ru-RU" sz="2800" b="1" dirty="0">
                <a:solidFill>
                  <a:schemeClr val="tx2"/>
                </a:solidFill>
                <a:latin typeface="Arial"/>
                <a:cs typeface="Arial"/>
              </a:rPr>
              <a:t>РЕШЕНИЕ ЗАДАЧ </a:t>
            </a:r>
          </a:p>
          <a:p>
            <a:pPr marL="18405" defTabSz="914114">
              <a:spcBef>
                <a:spcPts val="110"/>
              </a:spcBef>
            </a:pPr>
            <a:r>
              <a:rPr lang="ru-RU" sz="2800" b="1" dirty="0">
                <a:solidFill>
                  <a:schemeClr val="tx2"/>
                </a:solidFill>
                <a:latin typeface="Arial"/>
                <a:cs typeface="Arial"/>
              </a:rPr>
              <a:t>(1 ЧАСТЬ)</a:t>
            </a:r>
            <a:endParaRPr sz="280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87942" y="1287926"/>
            <a:ext cx="344001" cy="40884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524923" y="228106"/>
            <a:ext cx="1082279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524923" y="228106"/>
            <a:ext cx="1082280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525812" y="277499"/>
            <a:ext cx="1082280" cy="354575"/>
          </a:xfrm>
          <a:prstGeom prst="rect">
            <a:avLst/>
          </a:prstGeom>
        </p:spPr>
        <p:txBody>
          <a:bodyPr vert="horz" wrap="square" lIns="0" tIns="15866" rIns="0" bIns="0" rtlCol="0">
            <a:spAutoFit/>
          </a:bodyPr>
          <a:lstStyle/>
          <a:p>
            <a:pPr defTabSz="914114">
              <a:spcBef>
                <a:spcPts val="125"/>
              </a:spcBef>
            </a:pPr>
            <a:r>
              <a:rPr lang="en-US" sz="22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ru-RU" sz="2200" b="1" spc="10" dirty="0">
                <a:solidFill>
                  <a:srgbClr val="FEFEFE"/>
                </a:solidFill>
                <a:latin typeface="Arial"/>
                <a:cs typeface="Arial"/>
              </a:rPr>
              <a:t> класс</a:t>
            </a:r>
            <a:endParaRPr sz="2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839258" y="208424"/>
            <a:ext cx="3360388" cy="537980"/>
          </a:xfrm>
          <a:prstGeom prst="rect">
            <a:avLst/>
          </a:prstGeom>
        </p:spPr>
        <p:txBody>
          <a:bodyPr vert="horz" wrap="square" lIns="0" tIns="146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2" algn="ctr" defTabSz="915274">
              <a:spcBef>
                <a:spcPts val="114"/>
              </a:spcBef>
              <a:defRPr/>
            </a:pPr>
            <a:r>
              <a:rPr lang="ru-RU" kern="0" spc="10" dirty="0">
                <a:solidFill>
                  <a:sysClr val="window" lastClr="FFFFFF"/>
                </a:solidFill>
              </a:rPr>
              <a:t>ГЕОМЕТРИЯ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349838" y="240781"/>
            <a:ext cx="364211" cy="50238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274"/>
            <a:endParaRPr>
              <a:solidFill>
                <a:prstClr val="black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762" y="1681041"/>
            <a:ext cx="1498367" cy="97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87942" y="1771798"/>
            <a:ext cx="344001" cy="8806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12443"/>
      </p:ext>
    </p:extLst>
  </p:cSld>
  <p:clrMapOvr>
    <a:masterClrMapping/>
  </p:clrMapOvr>
  <p:transition spd="slow"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 b="50000"/>
          <a:stretch/>
        </p:blipFill>
        <p:spPr bwMode="auto">
          <a:xfrm>
            <a:off x="2730500" y="1199040"/>
            <a:ext cx="697706" cy="850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bject 4"/>
          <p:cNvSpPr txBox="1"/>
          <p:nvPr/>
        </p:nvSpPr>
        <p:spPr>
          <a:xfrm>
            <a:off x="370327" y="59246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5900" y="1199040"/>
            <a:ext cx="1395413" cy="170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49948" y="582606"/>
            <a:ext cx="1666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  <a:endParaRPr lang="en-US" sz="20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 flipV="1">
            <a:off x="3049426" y="1698626"/>
            <a:ext cx="378780" cy="350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3023056" y="1729465"/>
                <a:ext cx="35163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3056" y="1729465"/>
                <a:ext cx="35163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2961127" y="2049146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1127" y="2049146"/>
                <a:ext cx="365806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3409015" y="1439427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9015" y="1439427"/>
                <a:ext cx="365806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2730500" y="1360133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0500" y="1360133"/>
                <a:ext cx="365806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370327" y="1070095"/>
                <a:ext cx="1607556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ru-RU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∙4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327" y="1070095"/>
                <a:ext cx="1607556" cy="61093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370327" y="1763297"/>
                <a:ext cx="1593385" cy="6165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ru-RU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5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327" y="1763297"/>
                <a:ext cx="1593385" cy="61651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Прямоугольник 19"/>
              <p:cNvSpPr/>
              <p:nvPr/>
            </p:nvSpPr>
            <p:spPr>
              <a:xfrm>
                <a:off x="319056" y="2460625"/>
                <a:ext cx="2549352" cy="6127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𝑟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2∙6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5</m:t>
                          </m:r>
                        </m:den>
                      </m:f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12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5</m:t>
                          </m:r>
                        </m:den>
                      </m:f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=2,4 </m:t>
                      </m:r>
                      <m:r>
                        <a:rPr lang="ru-RU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см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056" y="2460625"/>
                <a:ext cx="2549352" cy="612796"/>
              </a:xfrm>
              <a:prstGeom prst="rect">
                <a:avLst/>
              </a:prstGeom>
              <a:blipFill>
                <a:blip r:embed="rId10"/>
                <a:stretch>
                  <a:fillRect b="-612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162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70327" y="59246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8003" y="708025"/>
            <a:ext cx="1395413" cy="170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4790892" y="1225351"/>
                <a:ext cx="35163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0892" y="1225351"/>
                <a:ext cx="351635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Прямоугольник 19"/>
              <p:cNvSpPr/>
              <p:nvPr/>
            </p:nvSpPr>
            <p:spPr>
              <a:xfrm>
                <a:off x="379920" y="829708"/>
                <a:ext cx="161909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𝑟</m:t>
                      </m:r>
                      <m:r>
                        <a:rPr lang="en-US" sz="2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=2,4 </m:t>
                      </m:r>
                      <m:r>
                        <a:rPr lang="ru-RU" sz="2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см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920" y="829708"/>
                <a:ext cx="1619098" cy="461665"/>
              </a:xfrm>
              <a:prstGeom prst="rect">
                <a:avLst/>
              </a:prstGeom>
              <a:blipFill>
                <a:blip r:embed="rId4"/>
                <a:stretch>
                  <a:fillRect b="-2162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/>
          <p:cNvCxnSpPr/>
          <p:nvPr/>
        </p:nvCxnSpPr>
        <p:spPr>
          <a:xfrm flipV="1">
            <a:off x="4716885" y="1191145"/>
            <a:ext cx="369094" cy="3669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Прямоугольник 17"/>
              <p:cNvSpPr/>
              <p:nvPr/>
            </p:nvSpPr>
            <p:spPr>
              <a:xfrm>
                <a:off x="370327" y="1312829"/>
                <a:ext cx="1920526" cy="5030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kumimoji="0" lang="en-US" sz="2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kumimoji="0" lang="ru-RU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круга</m:t>
                          </m:r>
                        </m:sub>
                      </m:sSub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  <m:sSup>
                        <m:sSup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p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kumimoji="0" lang="ru-RU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</mc:Choice>
        <mc:Fallback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327" y="1312829"/>
                <a:ext cx="1920526" cy="503086"/>
              </a:xfrm>
              <a:prstGeom prst="rect">
                <a:avLst/>
              </a:prstGeom>
              <a:blipFill>
                <a:blip r:embed="rId5"/>
                <a:stretch>
                  <a:fillRect b="-243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Прямоугольник 18"/>
              <p:cNvSpPr/>
              <p:nvPr/>
            </p:nvSpPr>
            <p:spPr>
              <a:xfrm>
                <a:off x="397087" y="1805617"/>
                <a:ext cx="3503460" cy="5030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kumimoji="0" lang="en-US" sz="2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kumimoji="0" lang="ru-RU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круга</m:t>
                          </m:r>
                        </m:sub>
                      </m:sSub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2,4</m:t>
                          </m:r>
                        </m:e>
                        <m:sup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=5,76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</m:oMath>
                  </m:oMathPara>
                </a14:m>
                <a:endParaRPr kumimoji="0" lang="ru-RU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</mc:Choice>
        <mc:Fallback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087" y="1805617"/>
                <a:ext cx="3503460" cy="503086"/>
              </a:xfrm>
              <a:prstGeom prst="rect">
                <a:avLst/>
              </a:prstGeom>
              <a:blipFill>
                <a:blip r:embed="rId6"/>
                <a:stretch>
                  <a:fillRect b="-5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270715" y="2460625"/>
                <a:ext cx="5029200" cy="4346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:r>
                  <a:rPr lang="en-US" sz="2000" b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b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</a:t>
                </a:r>
                <a:r>
                  <a:rPr lang="en-US" sz="2000" b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2000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ru-RU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круга</m:t>
                        </m:r>
                      </m:sub>
                    </m:sSub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=5,76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𝜋</m:t>
                    </m:r>
                  </m:oMath>
                </a14:m>
                <a:endParaRPr lang="en-US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715" y="2460625"/>
                <a:ext cx="5029200" cy="434606"/>
              </a:xfrm>
              <a:prstGeom prst="rect">
                <a:avLst/>
              </a:prstGeom>
              <a:blipFill>
                <a:blip r:embed="rId7"/>
                <a:stretch>
                  <a:fillRect t="-5556" b="-1388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0141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70327" y="59246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81699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226816" y="563676"/>
                <a:ext cx="54102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b="1" i="1" dirty="0">
                    <a:solidFill>
                      <a:schemeClr val="accent1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Задача 46.4. </a:t>
                </a:r>
                <a:r>
                  <a:rPr lang="ru-RU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Найдите площадь закрашенной фигуры на рисунке. Здесь 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𝐴𝐵𝐶𝐷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квадрат</a:t>
                </a:r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𝐴𝐵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=4 </m:t>
                    </m:r>
                    <m:r>
                      <a:rPr lang="ru-RU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см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.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816" y="563676"/>
                <a:ext cx="5410200" cy="923330"/>
              </a:xfrm>
              <a:prstGeom prst="rect">
                <a:avLst/>
              </a:prstGeom>
              <a:blipFill>
                <a:blip r:embed="rId2"/>
                <a:stretch>
                  <a:fillRect l="-935" t="-2703" r="-701" b="-675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9495" t="36952" r="36137" b="17175"/>
          <a:stretch/>
        </p:blipFill>
        <p:spPr>
          <a:xfrm>
            <a:off x="2188469" y="1470025"/>
            <a:ext cx="1486894" cy="148850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995628" y="2600817"/>
                <a:ext cx="385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628" y="2600817"/>
                <a:ext cx="385682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006097" y="1393825"/>
                <a:ext cx="3960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6097" y="1393825"/>
                <a:ext cx="39607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471974" y="1389598"/>
                <a:ext cx="38555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1974" y="1389598"/>
                <a:ext cx="38555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568700" y="2558416"/>
                <a:ext cx="4045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8700" y="2558416"/>
                <a:ext cx="404598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81014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вал 12"/>
          <p:cNvSpPr/>
          <p:nvPr/>
        </p:nvSpPr>
        <p:spPr>
          <a:xfrm>
            <a:off x="3437173" y="1199038"/>
            <a:ext cx="1143000" cy="1185385"/>
          </a:xfrm>
          <a:prstGeom prst="ellipse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object 4"/>
          <p:cNvSpPr txBox="1"/>
          <p:nvPr/>
        </p:nvSpPr>
        <p:spPr>
          <a:xfrm>
            <a:off x="370327" y="59246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619" t="36952" r="36137" b="17175"/>
          <a:stretch/>
        </p:blipFill>
        <p:spPr>
          <a:xfrm>
            <a:off x="4008672" y="1061366"/>
            <a:ext cx="1351721" cy="14885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9948" y="582606"/>
            <a:ext cx="1666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  <a:endParaRPr lang="en-US" sz="20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1576106" y="582606"/>
                <a:ext cx="118019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ru-RU" sz="2000" b="0" i="1" smtClean="0">
                              <a:latin typeface="Cambria Math" panose="02040503050406030204" pitchFamily="18" charset="0"/>
                            </a:rPr>
                            <m:t>кв</m:t>
                          </m:r>
                        </m:sub>
                      </m:sSub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6106" y="582606"/>
                <a:ext cx="1180195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245100" y="1574784"/>
                <a:ext cx="43261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5100" y="1574784"/>
                <a:ext cx="432618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4363864" y="729118"/>
                <a:ext cx="43261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864" y="729118"/>
                <a:ext cx="432618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/>
              <p:cNvSpPr/>
              <p:nvPr/>
            </p:nvSpPr>
            <p:spPr>
              <a:xfrm>
                <a:off x="615430" y="1226566"/>
                <a:ext cx="225677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ru-RU" sz="2000" b="0" i="1" smtClean="0">
                              <a:latin typeface="Cambria Math" panose="02040503050406030204" pitchFamily="18" charset="0"/>
                            </a:rPr>
                            <m:t>кв</m:t>
                          </m:r>
                        </m:sub>
                      </m:sSub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4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=16 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000" b="0" i="1" smtClean="0">
                              <a:latin typeface="Cambria Math" panose="02040503050406030204" pitchFamily="18" charset="0"/>
                            </a:rPr>
                            <m:t>см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430" y="1226566"/>
                <a:ext cx="2256772" cy="400110"/>
              </a:xfrm>
              <a:prstGeom prst="rect">
                <a:avLst/>
              </a:prstGeom>
              <a:blipFill>
                <a:blip r:embed="rId7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Прямоугольник 13"/>
              <p:cNvSpPr/>
              <p:nvPr/>
            </p:nvSpPr>
            <p:spPr>
              <a:xfrm>
                <a:off x="230526" y="1836394"/>
                <a:ext cx="1627048" cy="4346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ru-RU" sz="2000" b="0" i="1" smtClean="0">
                              <a:latin typeface="Cambria Math" panose="02040503050406030204" pitchFamily="18" charset="0"/>
                            </a:rPr>
                            <m:t>круга</m:t>
                          </m:r>
                        </m:sub>
                      </m:sSub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𝑅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526" y="1836394"/>
                <a:ext cx="1627048" cy="43460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Прямоугольник 14"/>
              <p:cNvSpPr/>
              <p:nvPr/>
            </p:nvSpPr>
            <p:spPr>
              <a:xfrm>
                <a:off x="303717" y="2444819"/>
                <a:ext cx="3843553" cy="4346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ru-RU" sz="2000" b="0" i="1" smtClean="0">
                              <a:latin typeface="Cambria Math" panose="02040503050406030204" pitchFamily="18" charset="0"/>
                            </a:rPr>
                            <m:t>круга</m:t>
                          </m:r>
                        </m:sub>
                      </m:sSub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∙2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=4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≈12,56 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ru-RU" sz="20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см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717" y="2444819"/>
                <a:ext cx="3843553" cy="434606"/>
              </a:xfrm>
              <a:prstGeom prst="rect">
                <a:avLst/>
              </a:prstGeom>
              <a:blipFill>
                <a:blip r:embed="rId9"/>
                <a:stretch>
                  <a:fillRect b="-8571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2256962" y="1836394"/>
                <a:ext cx="89088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𝑅</m:t>
                      </m:r>
                      <m:r>
                        <a:rPr lang="en-US" sz="2000" b="0" i="1" smtClean="0"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6962" y="1836394"/>
                <a:ext cx="890885" cy="4001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0006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/>
      <p:bldP spid="14" grpId="0"/>
      <p:bldP spid="15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вал 12"/>
          <p:cNvSpPr/>
          <p:nvPr/>
        </p:nvSpPr>
        <p:spPr>
          <a:xfrm>
            <a:off x="3437173" y="1199038"/>
            <a:ext cx="1143000" cy="1185385"/>
          </a:xfrm>
          <a:prstGeom prst="ellipse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0327" y="59246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619" t="36952" r="36137" b="17175"/>
          <a:stretch/>
        </p:blipFill>
        <p:spPr>
          <a:xfrm>
            <a:off x="4008672" y="1061366"/>
            <a:ext cx="1351721" cy="148850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245100" y="1574784"/>
                <a:ext cx="43261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5100" y="1574784"/>
                <a:ext cx="432618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4363864" y="729118"/>
                <a:ext cx="43261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864" y="729118"/>
                <a:ext cx="432618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/>
              <p:cNvSpPr/>
              <p:nvPr/>
            </p:nvSpPr>
            <p:spPr>
              <a:xfrm>
                <a:off x="609913" y="782526"/>
                <a:ext cx="165962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ru-RU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кв</m:t>
                          </m:r>
                        </m:sub>
                      </m:sSub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=16 </m:t>
                      </m:r>
                      <m:sSup>
                        <m:sSupPr>
                          <m:ctrlP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см</m:t>
                          </m:r>
                        </m:e>
                        <m:sup>
                          <m: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000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913" y="782526"/>
                <a:ext cx="1659621" cy="400110"/>
              </a:xfrm>
              <a:prstGeom prst="rect">
                <a:avLst/>
              </a:prstGeom>
              <a:blipFill>
                <a:blip r:embed="rId6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Прямоугольник 14"/>
              <p:cNvSpPr/>
              <p:nvPr/>
            </p:nvSpPr>
            <p:spPr>
              <a:xfrm>
                <a:off x="301207" y="1405507"/>
                <a:ext cx="2270365" cy="4346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ru-RU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круга</m:t>
                          </m:r>
                        </m:sub>
                      </m:sSub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12,56 </m:t>
                      </m:r>
                      <m:sSup>
                        <m:sSupPr>
                          <m:ctrlP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ru-RU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см</m:t>
                          </m:r>
                        </m:e>
                        <m:sup>
                          <m: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000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207" y="1405507"/>
                <a:ext cx="2270365" cy="434606"/>
              </a:xfrm>
              <a:prstGeom prst="rect">
                <a:avLst/>
              </a:prstGeom>
              <a:blipFill>
                <a:blip r:embed="rId7"/>
                <a:stretch>
                  <a:fillRect b="-8571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274814" y="1984313"/>
                <a:ext cx="2763577" cy="4283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ru-RU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фигуры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=2</m:t>
                      </m:r>
                      <m:sSub>
                        <m:sSubPr>
                          <m:ctrlPr>
                            <a:rPr lang="ru-RU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ru-RU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круга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ru-RU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ru-RU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кв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814" y="1984313"/>
                <a:ext cx="2763577" cy="428387"/>
              </a:xfrm>
              <a:prstGeom prst="rect">
                <a:avLst/>
              </a:prstGeom>
              <a:blipFill>
                <a:blip r:embed="rId8"/>
                <a:stretch>
                  <a:fillRect b="-5714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/>
              <p:cNvSpPr/>
              <p:nvPr/>
            </p:nvSpPr>
            <p:spPr>
              <a:xfrm>
                <a:off x="301207" y="2460625"/>
                <a:ext cx="4195764" cy="4346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ru-RU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фигуры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=2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∙12,56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−16=9,12 </m:t>
                      </m:r>
                      <m:sSup>
                        <m:sSupPr>
                          <m:ctrlP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см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207" y="2460625"/>
                <a:ext cx="4195764" cy="434606"/>
              </a:xfrm>
              <a:prstGeom prst="rect">
                <a:avLst/>
              </a:prstGeom>
              <a:blipFill>
                <a:blip r:embed="rId9"/>
                <a:stretch>
                  <a:fillRect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5112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70327" y="59246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ПРОВЕРЬТЕ СВОИ ЗНАНИЯ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226816" y="563676"/>
                <a:ext cx="5410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000" b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1.</a:t>
                </a:r>
                <a:r>
                  <a:rPr lang="en-US" sz="2000" b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b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Найдите радианную меру угла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45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°</m:t>
                    </m:r>
                  </m:oMath>
                </a14:m>
                <a:r>
                  <a:rPr lang="en-US" sz="20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816" y="563676"/>
                <a:ext cx="5410200" cy="400110"/>
              </a:xfrm>
              <a:prstGeom prst="rect">
                <a:avLst/>
              </a:prstGeom>
              <a:blipFill>
                <a:blip r:embed="rId2"/>
                <a:stretch>
                  <a:fillRect l="-1168" t="-9375" b="-25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45916" y="1361559"/>
                <a:ext cx="228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Arial" pitchFamily="34" charset="0"/>
                    <a:cs typeface="Arial" pitchFamily="34" charset="0"/>
                  </a:rPr>
                  <a:t>A.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</m:t>
                    </m:r>
                  </m:oMath>
                </a14:m>
                <a:r>
                  <a:rPr lang="en-US" dirty="0">
                    <a:latin typeface="Arial" pitchFamily="34" charset="0"/>
                    <a:cs typeface="Arial" pitchFamily="34" charset="0"/>
                  </a:rPr>
                  <a:t>;</a:t>
                </a:r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916" y="1361559"/>
                <a:ext cx="2286000" cy="369332"/>
              </a:xfrm>
              <a:prstGeom prst="rect">
                <a:avLst/>
              </a:prstGeom>
              <a:blipFill>
                <a:blip r:embed="rId3"/>
                <a:stretch>
                  <a:fillRect l="-1657" t="-6667" b="-2333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675127" y="1785435"/>
                <a:ext cx="2286000" cy="4597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Arial" pitchFamily="34" charset="0"/>
                    <a:cs typeface="Arial" pitchFamily="34" charset="0"/>
                  </a:rPr>
                  <a:t>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𝜋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>
                    <a:latin typeface="Arial" pitchFamily="34" charset="0"/>
                    <a:cs typeface="Arial" pitchFamily="34" charset="0"/>
                  </a:rPr>
                  <a:t>;</a:t>
                </a:r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127" y="1785435"/>
                <a:ext cx="2286000" cy="459741"/>
              </a:xfrm>
              <a:prstGeom prst="rect">
                <a:avLst/>
              </a:prstGeom>
              <a:blipFill>
                <a:blip r:embed="rId4"/>
                <a:stretch>
                  <a:fillRect l="-2762" b="-810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690200" y="2171330"/>
                <a:ext cx="1583100" cy="4597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Arial" pitchFamily="34" charset="0"/>
                    <a:cs typeface="Arial" pitchFamily="34" charset="0"/>
                  </a:rPr>
                  <a:t>D.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𝜋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>
                    <a:latin typeface="Arial" pitchFamily="34" charset="0"/>
                    <a:cs typeface="Arial" pitchFamily="34" charset="0"/>
                  </a:rPr>
                  <a:t>;</a:t>
                </a:r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200" y="2171330"/>
                <a:ext cx="1583100" cy="459741"/>
              </a:xfrm>
              <a:prstGeom prst="rect">
                <a:avLst/>
              </a:prstGeom>
              <a:blipFill>
                <a:blip r:embed="rId5"/>
                <a:stretch>
                  <a:fillRect l="-3175" b="-526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704817" y="2631070"/>
                <a:ext cx="2286000" cy="4082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Arial" pitchFamily="34" charset="0"/>
                    <a:cs typeface="Arial" pitchFamily="34" charset="0"/>
                  </a:rPr>
                  <a:t>E.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>
                    <a:latin typeface="Arial" pitchFamily="34" charset="0"/>
                    <a:cs typeface="Arial" pitchFamily="34" charset="0"/>
                  </a:rPr>
                  <a:t>.</a:t>
                </a:r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817" y="2631070"/>
                <a:ext cx="2286000" cy="408253"/>
              </a:xfrm>
              <a:prstGeom prst="rect">
                <a:avLst/>
              </a:prstGeom>
              <a:blipFill>
                <a:blip r:embed="rId6"/>
                <a:stretch>
                  <a:fillRect l="-2210" t="-3030" b="-2121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990817" y="1353967"/>
                <a:ext cx="2286000" cy="5798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180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0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0817" y="1353967"/>
                <a:ext cx="2286000" cy="57983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883452" y="2093591"/>
                <a:ext cx="2286000" cy="564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180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0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45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3452" y="2093591"/>
                <a:ext cx="2286000" cy="56477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690200" y="2171330"/>
                <a:ext cx="1583100" cy="4597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D.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𝜋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;</a:t>
                </a:r>
                <a:endParaRPr lang="ru-RU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200" y="2171330"/>
                <a:ext cx="1583100" cy="459741"/>
              </a:xfrm>
              <a:prstGeom prst="rect">
                <a:avLst/>
              </a:prstGeom>
              <a:blipFill>
                <a:blip r:embed="rId9"/>
                <a:stretch>
                  <a:fillRect l="-3175" b="-526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4439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70327" y="59246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ПРОВЕРЬТЕ СВОИ ЗНАНИЯ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226816" y="563676"/>
                <a:ext cx="54102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b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2.</a:t>
                </a:r>
                <a:r>
                  <a:rPr lang="en-US" dirty="0">
                    <a:solidFill>
                      <a:prstClr val="black"/>
                    </a:solidFill>
                    <a:cs typeface="Arial" pitchFamily="34" charset="0"/>
                  </a:rPr>
                  <a:t> </a:t>
                </a:r>
                <a:r>
                  <a:rPr lang="ru-RU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Найдите длину дуги окружности радиуса</a:t>
                </a:r>
                <a:r>
                  <a:rPr lang="en-US" dirty="0">
                    <a:solidFill>
                      <a:prstClr val="black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3 </m:t>
                    </m:r>
                    <m:r>
                      <a:rPr lang="ru-RU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см</m:t>
                    </m:r>
                  </m:oMath>
                </a14:m>
                <a:r>
                  <a:rPr lang="ru-RU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образованную центральным углом, равным </a:t>
                </a:r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150</m:t>
                        </m:r>
                      </m:e>
                      <m:sup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0</m:t>
                        </m:r>
                      </m:sup>
                    </m:sSup>
                    <m:r>
                      <a:rPr lang="ru-RU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. </m:t>
                    </m:r>
                  </m:oMath>
                </a14:m>
                <a:endParaRPr lang="en-US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816" y="563676"/>
                <a:ext cx="5410200" cy="923330"/>
              </a:xfrm>
              <a:prstGeom prst="rect">
                <a:avLst/>
              </a:prstGeom>
              <a:blipFill>
                <a:blip r:embed="rId2"/>
                <a:stretch>
                  <a:fillRect l="-935" t="-4054" r="-701" b="-675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70574" y="1460861"/>
                <a:ext cx="1643914" cy="4000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den>
                    </m:f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ru-RU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см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;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74" y="1460861"/>
                <a:ext cx="1643914" cy="400046"/>
              </a:xfrm>
              <a:prstGeom prst="rect">
                <a:avLst/>
              </a:prstGeom>
              <a:blipFill>
                <a:blip r:embed="rId3"/>
                <a:stretch>
                  <a:fillRect l="-763" b="-312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685332" y="1891851"/>
                <a:ext cx="2286000" cy="4000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den>
                    </m:f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ru-RU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см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;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332" y="1891851"/>
                <a:ext cx="2286000" cy="400046"/>
              </a:xfrm>
              <a:prstGeom prst="rect">
                <a:avLst/>
              </a:prstGeom>
              <a:blipFill>
                <a:blip r:embed="rId4"/>
                <a:stretch>
                  <a:fillRect l="-552" b="-303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711797" y="2339728"/>
                <a:ext cx="1643556" cy="3965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D.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10</m:t>
                        </m:r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см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;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797" y="2339728"/>
                <a:ext cx="1643556" cy="396519"/>
              </a:xfrm>
              <a:prstGeom prst="rect">
                <a:avLst/>
              </a:prstGeom>
              <a:blipFill>
                <a:blip r:embed="rId5"/>
                <a:stretch>
                  <a:fillRect l="-1538" b="-312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727479" y="2689225"/>
                <a:ext cx="1872156" cy="4011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E.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4</m:t>
                        </m:r>
                      </m:den>
                    </m:f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ru-RU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см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479" y="2689225"/>
                <a:ext cx="1872156" cy="401135"/>
              </a:xfrm>
              <a:prstGeom prst="rect">
                <a:avLst/>
              </a:prstGeom>
              <a:blipFill>
                <a:blip r:embed="rId6"/>
                <a:stretch>
                  <a:fillRect l="-1351" b="-303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000288" y="1381752"/>
                <a:ext cx="2286000" cy="610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𝑅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180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0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0288" y="1381752"/>
                <a:ext cx="2286000" cy="61087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068659" y="2078352"/>
                <a:ext cx="2286000" cy="6365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∙3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180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0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150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5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8659" y="2078352"/>
                <a:ext cx="2286000" cy="63658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670574" y="1462206"/>
                <a:ext cx="1647204" cy="4000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rgbClr val="C00000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  <m:r>
                          <a:rPr lang="en-US" sz="1400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rgbClr val="C00000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den>
                    </m:f>
                    <m:r>
                      <a:rPr lang="en-US" sz="1400" b="0" i="1" smtClean="0">
                        <a:solidFill>
                          <a:srgbClr val="C00000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ru-RU" sz="1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см</m:t>
                    </m:r>
                  </m:oMath>
                </a14:m>
                <a:r>
                  <a:rPr lang="en-US" sz="1400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;</a:t>
                </a:r>
                <a:endParaRPr lang="ru-RU" sz="1400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74" y="1462206"/>
                <a:ext cx="1647204" cy="400046"/>
              </a:xfrm>
              <a:prstGeom prst="rect">
                <a:avLst/>
              </a:prstGeom>
              <a:blipFill>
                <a:blip r:embed="rId9"/>
                <a:stretch>
                  <a:fillRect l="-763" b="-312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4443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70327" y="59246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ПРОВЕРЬТЕ СВОИ ЗНАНИЯ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63500" y="563676"/>
                <a:ext cx="5573516" cy="10419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b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3.</a:t>
                </a:r>
                <a:r>
                  <a:rPr lang="en-US" dirty="0">
                    <a:solidFill>
                      <a:prstClr val="black"/>
                    </a:solidFill>
                    <a:cs typeface="Arial" pitchFamily="34" charset="0"/>
                  </a:rPr>
                  <a:t> </a:t>
                </a:r>
                <a:r>
                  <a:rPr lang="ru-RU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Найдите длину дуги окружности радиуса</a:t>
                </a:r>
                <a:r>
                  <a:rPr lang="en-US" dirty="0">
                    <a:solidFill>
                      <a:prstClr val="black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6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ru-RU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см,</m:t>
                    </m:r>
                  </m:oMath>
                </a14:m>
                <a:r>
                  <a:rPr lang="ru-RU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образованную центральным углом, равным </a:t>
                </a:r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𝜋</m:t>
                        </m:r>
                      </m:num>
                      <m:den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радиан. </a:t>
                </a:r>
                <a:endParaRPr lang="en-US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0" y="563676"/>
                <a:ext cx="5573516" cy="1041952"/>
              </a:xfrm>
              <a:prstGeom prst="rect">
                <a:avLst/>
              </a:prstGeom>
              <a:blipFill>
                <a:blip r:embed="rId2"/>
                <a:stretch>
                  <a:fillRect l="-907" t="-3614" b="-8434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70574" y="1460861"/>
                <a:ext cx="1643914" cy="4000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𝜋</m:t>
                        </m:r>
                      </m:num>
                      <m:den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den>
                    </m:f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ru-RU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см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;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74" y="1460861"/>
                <a:ext cx="1643914" cy="400046"/>
              </a:xfrm>
              <a:prstGeom prst="rect">
                <a:avLst/>
              </a:prstGeom>
              <a:blipFill>
                <a:blip r:embed="rId3"/>
                <a:stretch>
                  <a:fillRect l="-763" b="-312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685332" y="1891851"/>
                <a:ext cx="2286000" cy="4000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6</m:t>
                        </m:r>
                      </m:den>
                    </m:f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ru-RU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см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;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332" y="1891851"/>
                <a:ext cx="2286000" cy="400046"/>
              </a:xfrm>
              <a:prstGeom prst="rect">
                <a:avLst/>
              </a:prstGeom>
              <a:blipFill>
                <a:blip r:embed="rId4"/>
                <a:stretch>
                  <a:fillRect l="-552" b="-303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711797" y="2339728"/>
                <a:ext cx="1643556" cy="3971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D.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4</m:t>
                        </m:r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𝜋</m:t>
                        </m:r>
                      </m:num>
                      <m:den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см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;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797" y="2339728"/>
                <a:ext cx="1643556" cy="397160"/>
              </a:xfrm>
              <a:prstGeom prst="rect">
                <a:avLst/>
              </a:prstGeom>
              <a:blipFill>
                <a:blip r:embed="rId5"/>
                <a:stretch>
                  <a:fillRect l="-1538" b="-312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727479" y="2689225"/>
                <a:ext cx="1872156" cy="4011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E.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2</m:t>
                        </m:r>
                      </m:den>
                    </m:f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ru-RU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см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479" y="2689225"/>
                <a:ext cx="1872156" cy="401135"/>
              </a:xfrm>
              <a:prstGeom prst="rect">
                <a:avLst/>
              </a:prstGeom>
              <a:blipFill>
                <a:blip r:embed="rId6"/>
                <a:stretch>
                  <a:fillRect l="-1351" b="-303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000288" y="1381752"/>
                <a:ext cx="228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𝑅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0288" y="1381752"/>
                <a:ext cx="22860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068659" y="2078352"/>
                <a:ext cx="2286000" cy="6365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5</m:t>
                          </m:r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6=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15</m:t>
                          </m:r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8659" y="2078352"/>
                <a:ext cx="2286000" cy="63658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670574" y="1460861"/>
                <a:ext cx="1647204" cy="4000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rgbClr val="C00000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  <m:r>
                          <a:rPr lang="en-US" sz="1400" i="1" smtClean="0">
                            <a:solidFill>
                              <a:srgbClr val="C00000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  <m:r>
                          <a:rPr lang="en-US" sz="140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𝜋</m:t>
                        </m:r>
                      </m:num>
                      <m:den>
                        <m:r>
                          <a:rPr lang="en-US" sz="1400" i="1" smtClean="0">
                            <a:solidFill>
                              <a:srgbClr val="C00000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den>
                    </m:f>
                    <m:r>
                      <a:rPr lang="en-US" sz="1400" i="1" smtClean="0">
                        <a:solidFill>
                          <a:srgbClr val="C00000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ru-RU" sz="1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см</m:t>
                    </m:r>
                  </m:oMath>
                </a14:m>
                <a:r>
                  <a:rPr lang="en-US" sz="1400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;</a:t>
                </a:r>
                <a:endParaRPr lang="ru-RU" sz="1400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74" y="1460861"/>
                <a:ext cx="1647204" cy="400046"/>
              </a:xfrm>
              <a:prstGeom prst="rect">
                <a:avLst/>
              </a:prstGeom>
              <a:blipFill>
                <a:blip r:embed="rId9"/>
                <a:stretch>
                  <a:fillRect l="-763" b="-312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8062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70327" y="59246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ПРОВЕРЬТЕ СВОИ ЗНАНИЯ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226816" y="563676"/>
                <a:ext cx="5410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b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4. </a:t>
                </a:r>
                <a:r>
                  <a:rPr lang="ru-RU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Найдите длину окружности, описанного около квадрата со стороной</a:t>
                </a:r>
                <a:r>
                  <a:rPr lang="en-US" dirty="0">
                    <a:solidFill>
                      <a:prstClr val="black"/>
                    </a:solidFill>
                    <a:cs typeface="Arial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5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ru-RU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см. 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816" y="563676"/>
                <a:ext cx="5410200" cy="646331"/>
              </a:xfrm>
              <a:prstGeom prst="rect">
                <a:avLst/>
              </a:prstGeom>
              <a:blipFill>
                <a:blip r:embed="rId2"/>
                <a:stretch>
                  <a:fillRect l="-935" t="-3846" r="-701" b="-1346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70574" y="1460861"/>
                <a:ext cx="1831326" cy="328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A. </a:t>
                </a:r>
                <a14:m>
                  <m:oMath xmlns:m="http://schemas.openxmlformats.org/officeDocument/2006/math">
                    <m:r>
                      <a:rPr lang="en-US" sz="1400" b="0" i="0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5</m:t>
                    </m:r>
                    <m:rad>
                      <m:radPr>
                        <m:degHide m:val="on"/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2 </m:t>
                        </m:r>
                      </m:e>
                    </m:rad>
                    <m:r>
                      <a:rPr lang="ru-RU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см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;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74" y="1460861"/>
                <a:ext cx="1831326" cy="328744"/>
              </a:xfrm>
              <a:prstGeom prst="rect">
                <a:avLst/>
              </a:prstGeom>
              <a:blipFill>
                <a:blip r:embed="rId3"/>
                <a:stretch>
                  <a:fillRect l="-690" b="-1481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685332" y="1891851"/>
                <a:ext cx="2286000" cy="328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B.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2 </m:t>
                        </m:r>
                      </m:e>
                    </m:rad>
                    <m:r>
                      <a:rPr lang="ru-RU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см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;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332" y="1891851"/>
                <a:ext cx="2286000" cy="328744"/>
              </a:xfrm>
              <a:prstGeom prst="rect">
                <a:avLst/>
              </a:prstGeom>
              <a:blipFill>
                <a:blip r:embed="rId4"/>
                <a:stretch>
                  <a:fillRect l="-552" b="-1851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711797" y="2339728"/>
                <a:ext cx="1887838" cy="328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D. </a:t>
                </a:r>
                <a14:m>
                  <m:oMath xmlns:m="http://schemas.openxmlformats.org/officeDocument/2006/math">
                    <m:r>
                      <a:rPr lang="en-US" sz="1400" b="0" i="0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3</m:t>
                    </m:r>
                    <m:rad>
                      <m:radPr>
                        <m:degHide m:val="on"/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2 </m:t>
                        </m:r>
                      </m:e>
                    </m:rad>
                    <m:r>
                      <a:rPr lang="ru-RU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см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;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797" y="2339728"/>
                <a:ext cx="1887838" cy="328744"/>
              </a:xfrm>
              <a:prstGeom prst="rect">
                <a:avLst/>
              </a:prstGeom>
              <a:blipFill>
                <a:blip r:embed="rId5"/>
                <a:stretch>
                  <a:fillRect l="-1342" b="-1481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727479" y="2689225"/>
                <a:ext cx="18721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E. </a:t>
                </a:r>
                <a14:m>
                  <m:oMath xmlns:m="http://schemas.openxmlformats.org/officeDocument/2006/math">
                    <m:r>
                      <a:rPr lang="en-US" sz="1400" b="0" i="0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5</m:t>
                    </m:r>
                    <m:r>
                      <a:rPr lang="el-GR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𝜋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</m:t>
                    </m:r>
                    <m:r>
                      <a:rPr lang="ru-RU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/>
                        <a:cs typeface="Arial" pitchFamily="34" charset="0"/>
                      </a:rPr>
                      <m:t>см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479" y="2689225"/>
                <a:ext cx="1872156" cy="307777"/>
              </a:xfrm>
              <a:prstGeom prst="rect">
                <a:avLst/>
              </a:prstGeom>
              <a:blipFill>
                <a:blip r:embed="rId6"/>
                <a:stretch>
                  <a:fillRect l="-1351" t="-3846" b="-1538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000288" y="1381752"/>
                <a:ext cx="2286000" cy="6095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𝑅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  <m:rad>
                            <m:radPr>
                              <m:degHide m:val="on"/>
                              <m:ctrlPr>
                                <a:rPr lang="en-US" sz="16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6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5</m:t>
                          </m:r>
                          <m:rad>
                            <m:radPr>
                              <m:degHide m:val="on"/>
                              <m:ctrlP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0288" y="1381752"/>
                <a:ext cx="2286000" cy="60959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858804" y="2233513"/>
                <a:ext cx="2778212" cy="6095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𝐿</m:t>
                      </m:r>
                      <m:r>
                        <a:rPr lang="en-US" sz="16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2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𝑅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=2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5</m:t>
                          </m:r>
                          <m:rad>
                            <m:radPr>
                              <m:degHide m:val="on"/>
                              <m:ctrlPr>
                                <a:rPr lang="en-US" sz="16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6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=5</m:t>
                      </m:r>
                      <m:rad>
                        <m:radPr>
                          <m:degHide m:val="on"/>
                          <m:ctrlP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</m:rad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</m:oMath>
                  </m:oMathPara>
                </a14:m>
                <a:endParaRPr lang="ru-RU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8804" y="2233513"/>
                <a:ext cx="2778212" cy="60959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679887" y="1457217"/>
                <a:ext cx="1948666" cy="328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A.</a:t>
                </a:r>
                <a14:m>
                  <m:oMath xmlns:m="http://schemas.openxmlformats.org/officeDocument/2006/math">
                    <m:r>
                      <a:rPr lang="en-US" sz="1400" b="0" i="0" smtClean="0">
                        <a:solidFill>
                          <a:srgbClr val="C00000"/>
                        </a:solidFill>
                        <a:latin typeface="Cambria Math"/>
                        <a:cs typeface="Arial" pitchFamily="34" charset="0"/>
                      </a:rPr>
                      <m:t>  5</m:t>
                    </m:r>
                    <m:rad>
                      <m:radPr>
                        <m:degHide m:val="on"/>
                        <m:ctrlPr>
                          <a:rPr lang="en-US" sz="1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1400" b="0" i="1" smtClean="0">
                            <a:solidFill>
                              <a:srgbClr val="C00000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e>
                    </m:rad>
                    <m:r>
                      <a:rPr lang="en-US" sz="1400" b="0" i="1" smtClean="0">
                        <a:solidFill>
                          <a:srgbClr val="C00000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ru-RU" sz="1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см</m:t>
                    </m:r>
                  </m:oMath>
                </a14:m>
                <a:r>
                  <a:rPr lang="en-US" sz="1400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;</a:t>
                </a:r>
                <a:endParaRPr lang="ru-RU" sz="1400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887" y="1457217"/>
                <a:ext cx="1948666" cy="328744"/>
              </a:xfrm>
              <a:prstGeom prst="rect">
                <a:avLst/>
              </a:prstGeom>
              <a:blipFill>
                <a:blip r:embed="rId9"/>
                <a:stretch>
                  <a:fillRect l="-1299" b="-1481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4445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70327" y="59246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ПРОВЕРЬТЕ СВОИ ЗНАНИЯ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63500" y="563676"/>
                <a:ext cx="57023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b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5.</a:t>
                </a:r>
                <a:r>
                  <a:rPr lang="en-US" dirty="0">
                    <a:solidFill>
                      <a:prstClr val="black"/>
                    </a:solidFill>
                    <a:cs typeface="Arial" pitchFamily="34" charset="0"/>
                  </a:rPr>
                  <a:t> </a:t>
                </a:r>
                <a:r>
                  <a:rPr lang="ru-RU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Найдите площадь круга, с диаметром, равным</a:t>
                </a:r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6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0" y="563676"/>
                <a:ext cx="5702300" cy="369332"/>
              </a:xfrm>
              <a:prstGeom prst="rect">
                <a:avLst/>
              </a:prstGeom>
              <a:blipFill>
                <a:blip r:embed="rId2"/>
                <a:stretch>
                  <a:fillRect l="-887" t="-10000" b="-2333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68062" y="1098326"/>
                <a:ext cx="213157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A. </a:t>
                </a:r>
                <a14:m>
                  <m:oMath xmlns:m="http://schemas.openxmlformats.org/officeDocument/2006/math">
                    <m:r>
                      <a:rPr lang="en-US" sz="1600" b="0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6</m:t>
                    </m:r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𝜋</m:t>
                    </m:r>
                  </m:oMath>
                </a14:m>
                <a:r>
                  <a:rPr lang="en-US" sz="16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;</a:t>
                </a:r>
                <a:endParaRPr lang="ru-RU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62" y="1098326"/>
                <a:ext cx="2131573" cy="338554"/>
              </a:xfrm>
              <a:prstGeom prst="rect">
                <a:avLst/>
              </a:prstGeom>
              <a:blipFill>
                <a:blip r:embed="rId3"/>
                <a:stretch>
                  <a:fillRect l="-1183" t="-7143" b="-25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468062" y="1500176"/>
                <a:ext cx="2286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B. </a:t>
                </a:r>
                <a14:m>
                  <m:oMath xmlns:m="http://schemas.openxmlformats.org/officeDocument/2006/math">
                    <m:r>
                      <a:rPr lang="en-US" sz="1600" b="0" i="0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9</m:t>
                    </m:r>
                    <m:r>
                      <a:rPr lang="el-GR" sz="16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𝜋</m:t>
                    </m:r>
                  </m:oMath>
                </a14:m>
                <a:r>
                  <a:rPr lang="en-US" sz="16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;</a:t>
                </a:r>
                <a:endParaRPr lang="ru-RU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62" y="1500176"/>
                <a:ext cx="2286000" cy="338554"/>
              </a:xfrm>
              <a:prstGeom prst="rect">
                <a:avLst/>
              </a:prstGeom>
              <a:blipFill>
                <a:blip r:embed="rId4"/>
                <a:stretch>
                  <a:fillRect l="-1105" t="-7407" b="-2592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488686" y="1946891"/>
                <a:ext cx="2147007" cy="3625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D. </a:t>
                </a:r>
                <a14:m>
                  <m:oMath xmlns:m="http://schemas.openxmlformats.org/officeDocument/2006/math">
                    <m:r>
                      <a:rPr lang="en-US" sz="1600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3</m:t>
                    </m:r>
                    <m:rad>
                      <m:radPr>
                        <m:degHide m:val="on"/>
                        <m:ctrlPr>
                          <a:rPr lang="en-US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16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2 </m:t>
                        </m:r>
                      </m:e>
                    </m:rad>
                    <m:r>
                      <a:rPr lang="en-US" sz="16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𝜋</m:t>
                    </m:r>
                  </m:oMath>
                </a14:m>
                <a:r>
                  <a:rPr lang="en-US" sz="16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;</a:t>
                </a:r>
                <a:endParaRPr lang="ru-RU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686" y="1946891"/>
                <a:ext cx="2147007" cy="362535"/>
              </a:xfrm>
              <a:prstGeom prst="rect">
                <a:avLst/>
              </a:prstGeom>
              <a:blipFill>
                <a:blip r:embed="rId5"/>
                <a:stretch>
                  <a:fillRect l="-1176" b="-2069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503816" y="2402790"/>
                <a:ext cx="205675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E. </a:t>
                </a:r>
                <a14:m>
                  <m:oMath xmlns:m="http://schemas.openxmlformats.org/officeDocument/2006/math">
                    <m:r>
                      <a:rPr lang="en-US" sz="1600" b="0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12</m:t>
                    </m:r>
                    <m:r>
                      <a:rPr lang="el-GR" sz="16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𝜋</m:t>
                    </m:r>
                    <m:r>
                      <a:rPr lang="en-US" sz="16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</m:t>
                    </m:r>
                    <m:r>
                      <a:rPr lang="ru-RU" sz="16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/>
                        <a:cs typeface="Arial" pitchFamily="34" charset="0"/>
                      </a:rPr>
                      <m:t>см</m:t>
                    </m:r>
                  </m:oMath>
                </a14:m>
                <a:r>
                  <a:rPr lang="en-US" sz="16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ru-RU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816" y="2402790"/>
                <a:ext cx="2056754" cy="338554"/>
              </a:xfrm>
              <a:prstGeom prst="rect">
                <a:avLst/>
              </a:prstGeom>
              <a:blipFill>
                <a:blip r:embed="rId6"/>
                <a:stretch>
                  <a:fillRect l="-1840" t="-7143" b="-2142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016743" y="1789605"/>
                <a:ext cx="2286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𝑆</m:t>
                      </m:r>
                      <m:r>
                        <a:rPr lang="en-US" sz="16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16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sSup>
                        <m:sSupPr>
                          <m:ctrlP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𝑅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6743" y="1789605"/>
                <a:ext cx="2286000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858804" y="2233513"/>
                <a:ext cx="277821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𝑆</m:t>
                      </m:r>
                      <m:r>
                        <a:rPr lang="en-US" sz="16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16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16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=9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</m:oMath>
                  </m:oMathPara>
                </a14:m>
                <a:endParaRPr lang="ru-RU" sz="1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8804" y="2233513"/>
                <a:ext cx="2778212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484893" y="1495851"/>
                <a:ext cx="194866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B.</a:t>
                </a:r>
                <a14:m>
                  <m:oMath xmlns:m="http://schemas.openxmlformats.org/officeDocument/2006/math">
                    <m:r>
                      <a:rPr lang="en-US" sz="1600" smtClean="0">
                        <a:solidFill>
                          <a:srgbClr val="C00000"/>
                        </a:solidFill>
                        <a:latin typeface="Cambria Math"/>
                        <a:cs typeface="Arial" pitchFamily="34" charset="0"/>
                      </a:rPr>
                      <m:t>  </m:t>
                    </m:r>
                    <m:r>
                      <a:rPr lang="en-US" sz="1600" b="0" i="1" smtClean="0">
                        <a:solidFill>
                          <a:srgbClr val="C00000"/>
                        </a:solidFill>
                        <a:latin typeface="Cambria Math"/>
                        <a:cs typeface="Arial" pitchFamily="34" charset="0"/>
                      </a:rPr>
                      <m:t>9</m:t>
                    </m:r>
                    <m:r>
                      <a:rPr lang="en-US" sz="16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𝜋</m:t>
                    </m:r>
                  </m:oMath>
                </a14:m>
                <a:r>
                  <a:rPr lang="en-US" sz="1600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;</a:t>
                </a:r>
                <a:endParaRPr lang="ru-RU" sz="1600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893" y="1495851"/>
                <a:ext cx="1948666" cy="338554"/>
              </a:xfrm>
              <a:prstGeom prst="rect">
                <a:avLst/>
              </a:prstGeom>
              <a:blipFill>
                <a:blip r:embed="rId9"/>
                <a:stretch>
                  <a:fillRect l="-1948" t="-3571" b="-25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485361" y="1065400"/>
                <a:ext cx="1525097" cy="5582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𝑅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</m:num>
                        <m:den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6</m:t>
                          </m:r>
                        </m:num>
                        <m:den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=3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5361" y="1065400"/>
                <a:ext cx="1525097" cy="55823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8825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3016" y="63182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9700" y="587507"/>
            <a:ext cx="54483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</a:t>
            </a:r>
            <a:r>
              <a:rPr lang="en-US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46.1.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Даны квадрат, периметр которого равен 1 м и окружность, длина которой равна 1 м. Сравните площади квадрата и круга, ограниченного этой окружностью.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511300" y="2078373"/>
            <a:ext cx="978865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35300" y="2078373"/>
            <a:ext cx="9906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2028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849" y="116217"/>
            <a:ext cx="5626100" cy="553998"/>
          </a:xfrm>
        </p:spPr>
        <p:txBody>
          <a:bodyPr/>
          <a:lstStyle/>
          <a:p>
            <a:r>
              <a:rPr lang="ru-RU" sz="1800" dirty="0"/>
              <a:t>ЗАДАНИЯ ДЛЯ САМОСТОЯТЕЛЬНОГО РЕШЕНИЯ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1846659"/>
          </a:xfrm>
        </p:spPr>
        <p:txBody>
          <a:bodyPr/>
          <a:lstStyle/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341" y="860425"/>
            <a:ext cx="541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kern="0" dirty="0">
                <a:solidFill>
                  <a:schemeClr val="tx2"/>
                </a:solidFill>
                <a:latin typeface="Arial"/>
                <a:cs typeface="Arial"/>
              </a:rPr>
              <a:t>Решить задачу № </a:t>
            </a:r>
            <a:r>
              <a:rPr lang="en-US" sz="2400" b="1" kern="0" dirty="0">
                <a:solidFill>
                  <a:schemeClr val="tx2"/>
                </a:solidFill>
                <a:latin typeface="Arial"/>
                <a:cs typeface="Arial"/>
              </a:rPr>
              <a:t>46.6</a:t>
            </a:r>
            <a:endParaRPr lang="ru-RU" sz="3600" b="1" kern="0" dirty="0">
              <a:solidFill>
                <a:schemeClr val="tx2"/>
              </a:solidFill>
              <a:latin typeface="Arial"/>
              <a:cs typeface="Arial"/>
            </a:endParaRPr>
          </a:p>
          <a:p>
            <a:pPr lvl="0" algn="ctr"/>
            <a:r>
              <a:rPr lang="ru-RU" sz="2400" b="1" kern="0" dirty="0">
                <a:solidFill>
                  <a:schemeClr val="tx2"/>
                </a:solidFill>
                <a:latin typeface="Arial"/>
                <a:cs typeface="Arial"/>
              </a:rPr>
              <a:t>Стр. </a:t>
            </a:r>
            <a:r>
              <a:rPr lang="en-US" sz="2400" b="1" kern="0" dirty="0">
                <a:solidFill>
                  <a:schemeClr val="tx2"/>
                </a:solidFill>
                <a:latin typeface="Arial"/>
                <a:cs typeface="Arial"/>
              </a:rPr>
              <a:t> 125</a:t>
            </a:r>
            <a:r>
              <a:rPr lang="ru-RU" sz="2400" b="1" kern="0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</a:p>
        </p:txBody>
      </p:sp>
      <p:pic>
        <p:nvPicPr>
          <p:cNvPr id="1028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700" y="1691422"/>
            <a:ext cx="1676400" cy="143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577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3016" y="63182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0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0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9948" y="582606"/>
            <a:ext cx="1666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  <a:endParaRPr lang="en-US" sz="20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93252" y="1985173"/>
            <a:ext cx="9906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501900" y="1031933"/>
                <a:ext cx="10877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𝑃</m:t>
                          </m:r>
                        </m:e>
                        <m:sub>
                          <m:r>
                            <a:rPr lang="ru-RU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кв</m:t>
                          </m:r>
                        </m:sub>
                      </m:sSub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=4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900" y="1031933"/>
                <a:ext cx="1087734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702828" y="1615841"/>
                <a:ext cx="37144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𝑎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2828" y="1615841"/>
                <a:ext cx="37144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298892" y="2164881"/>
                <a:ext cx="37144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8892" y="2164881"/>
                <a:ext cx="371448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635893" y="1709527"/>
                <a:ext cx="92929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4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𝑎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893" y="1709527"/>
                <a:ext cx="929293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2666251" y="1475612"/>
                <a:ext cx="801053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𝑎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6251" y="1475612"/>
                <a:ext cx="801053" cy="61093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568143" y="2388970"/>
                <a:ext cx="10809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ru-RU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кв</m:t>
                          </m:r>
                        </m:sub>
                      </m:sSub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143" y="2388970"/>
                <a:ext cx="1080937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2186879" y="2111054"/>
                <a:ext cx="1861279" cy="6733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ru-RU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кв</m:t>
                          </m:r>
                        </m:sub>
                      </m:sSub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6879" y="2111054"/>
                <a:ext cx="1861279" cy="673326"/>
              </a:xfrm>
              <a:prstGeom prst="rect">
                <a:avLst/>
              </a:prstGeom>
              <a:blipFill>
                <a:blip r:embed="rId8"/>
                <a:stretch>
                  <a:fillRect b="-3704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646875" y="1053733"/>
                <a:ext cx="9650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𝑃</m:t>
                          </m:r>
                        </m:e>
                        <m:sub>
                          <m:r>
                            <a:rPr lang="ru-RU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кв</m:t>
                          </m:r>
                        </m:sub>
                      </m:sSub>
                      <m:r>
                        <a:rPr lang="en-US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</m:t>
                      </m:r>
                    </m:oMath>
                  </m:oMathPara>
                </a14:m>
                <a:endParaRPr lang="en-US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875" y="1053733"/>
                <a:ext cx="965072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5948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/>
      <p:bldP spid="20" grpId="0"/>
      <p:bldP spid="21" grpId="0"/>
      <p:bldP spid="22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3016" y="63182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0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0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49948" y="582606"/>
                <a:ext cx="1666152" cy="4276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𝑃</m:t>
                        </m:r>
                      </m:e>
                      <m:sub>
                        <m:r>
                          <a:rPr kumimoji="0" lang="ru-RU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круга</m:t>
                        </m:r>
                      </m:sub>
                    </m:sSub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=1</m:t>
                    </m:r>
                  </m:oMath>
                </a14:m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   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948" y="582606"/>
                <a:ext cx="1666152" cy="427618"/>
              </a:xfrm>
              <a:prstGeom prst="rect">
                <a:avLst/>
              </a:prstGeom>
              <a:blipFill>
                <a:blip r:embed="rId2"/>
                <a:stretch>
                  <a:fillRect l="-3030" b="-1176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Овал 4"/>
          <p:cNvSpPr/>
          <p:nvPr/>
        </p:nvSpPr>
        <p:spPr>
          <a:xfrm>
            <a:off x="4330700" y="1359928"/>
            <a:ext cx="978865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159484" y="1191558"/>
                <a:ext cx="1618585" cy="4283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kumimoji="0" lang="en-US" sz="20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kumimoji="0" lang="en-US" sz="20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Arial" panose="020B0604020202020204" pitchFamily="34" charset="0"/>
                            </a:rPr>
                            <m:t>𝑃</m:t>
                          </m:r>
                        </m:e>
                        <m:sub>
                          <m:r>
                            <a:rPr kumimoji="0" lang="ru-RU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Arial" panose="020B0604020202020204" pitchFamily="34" charset="0"/>
                            </a:rPr>
                            <m:t>круга</m:t>
                          </m:r>
                        </m:sub>
                      </m:sSub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Arial" panose="020B0604020202020204" pitchFamily="34" charset="0"/>
                        </a:rPr>
                        <m:t>=2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𝑅</m:t>
                      </m:r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484" y="1191558"/>
                <a:ext cx="1618585" cy="428387"/>
              </a:xfrm>
              <a:prstGeom prst="rect">
                <a:avLst/>
              </a:prstGeom>
              <a:blipFill>
                <a:blip r:embed="rId3"/>
                <a:stretch>
                  <a:fillRect b="-1142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2456791" y="1238399"/>
                <a:ext cx="118583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Arial" panose="020B0604020202020204" pitchFamily="34" charset="0"/>
                        </a:rPr>
                        <m:t>2</m:t>
                      </m:r>
                      <m:r>
                        <a:rPr kumimoji="0" lang="en-US" sz="2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  <m:r>
                        <a:rPr kumimoji="0" lang="en-US" sz="2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𝑅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=1</m:t>
                      </m:r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6791" y="1238399"/>
                <a:ext cx="1185837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422882" y="1603823"/>
                <a:ext cx="1048685" cy="6705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𝑅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den>
                      </m:f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882" y="1603823"/>
                <a:ext cx="1048685" cy="67050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2412241" y="1844976"/>
                <a:ext cx="1337033" cy="3997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kumimoji="0" lang="en-US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kumimoji="0" lang="ru-RU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окр</m:t>
                          </m:r>
                        </m:sub>
                      </m:sSub>
                      <m:r>
                        <a:rPr kumimoji="0" lang="en-US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kumimoji="0" lang="en-US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  <m:sSup>
                        <m:sSupPr>
                          <m:ctrlPr>
                            <a:rPr kumimoji="0" lang="en-US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kumimoji="0" lang="en-US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p>
                          <m:r>
                            <a:rPr kumimoji="0" lang="en-US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kumimoji="0" lang="ru-RU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2241" y="1844976"/>
                <a:ext cx="1337033" cy="399725"/>
              </a:xfrm>
              <a:prstGeom prst="rect">
                <a:avLst/>
              </a:prstGeom>
              <a:blipFill>
                <a:blip r:embed="rId6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520700" y="2301710"/>
                <a:ext cx="2991716" cy="6733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kumimoji="0" lang="en-US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kumimoji="0" lang="ru-RU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окр</m:t>
                          </m:r>
                        </m:sub>
                      </m:sSub>
                      <m:r>
                        <a:rPr kumimoji="0" lang="en-US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kumimoji="0" lang="en-US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  <m:sSup>
                        <m:sSupPr>
                          <m:ctrlPr>
                            <a:rPr kumimoji="0" lang="en-US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kumimoji="0" lang="en-US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kumimoji="0" lang="en-US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US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0" lang="en-US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  <m:r>
                                    <a:rPr lang="en-US" sz="20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𝜋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kumimoji="0" lang="en-US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kumimoji="0" lang="en-US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kumimoji="0" lang="en-US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kumimoji="0" lang="en-US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num>
                        <m:den>
                          <m:r>
                            <a:rPr kumimoji="0" lang="en-US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kumimoji="0" lang="en-US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kumimoji="0" lang="en-US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e>
                            <m:sup>
                              <m:r>
                                <a:rPr kumimoji="0" lang="en-US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kumimoji="0" lang="en-US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kumimoji="0" lang="en-US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kumimoji="0" lang="en-US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kumimoji="0" lang="en-US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r>
                            <a:rPr kumimoji="0" lang="en-US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den>
                      </m:f>
                    </m:oMath>
                  </m:oMathPara>
                </a14:m>
                <a:endParaRPr kumimoji="0" lang="ru-RU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00" y="2301710"/>
                <a:ext cx="2991716" cy="673326"/>
              </a:xfrm>
              <a:prstGeom prst="rect">
                <a:avLst/>
              </a:prstGeom>
              <a:blipFill>
                <a:blip r:embed="rId7"/>
                <a:stretch>
                  <a:fillRect b="-3704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591532" y="1536432"/>
                <a:ext cx="457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1532" y="1536432"/>
                <a:ext cx="457200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>
            <a:stCxn id="5" idx="3"/>
          </p:cNvCxnSpPr>
          <p:nvPr/>
        </p:nvCxnSpPr>
        <p:spPr>
          <a:xfrm flipV="1">
            <a:off x="4474051" y="1817129"/>
            <a:ext cx="346081" cy="323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425529" y="1678070"/>
                <a:ext cx="3917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𝑅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5529" y="1678070"/>
                <a:ext cx="391774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74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3" grpId="0"/>
      <p:bldP spid="24" grpId="0"/>
      <p:bldP spid="25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3016" y="63182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0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0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330700" y="809200"/>
            <a:ext cx="978865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588703" y="973628"/>
                <a:ext cx="457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ru-RU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m:t>⋅</m:t>
                      </m:r>
                    </m:oMath>
                  </m:oMathPara>
                </a14:m>
                <a:endParaRPr kumimoji="0" lang="ru-RU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8703" y="973628"/>
                <a:ext cx="457200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 flipV="1">
            <a:off x="4471222" y="1236732"/>
            <a:ext cx="346081" cy="323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415400" y="1088954"/>
                <a:ext cx="3917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𝑅</m:t>
                      </m:r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5400" y="1088954"/>
                <a:ext cx="391774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67217" y="926366"/>
                <a:ext cx="3036216" cy="6934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ru-RU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кв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ru-RU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окр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16</m:t>
                          </m:r>
                        </m:den>
                      </m:f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:</m:t>
                      </m:r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den>
                      </m:f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16</m:t>
                          </m:r>
                        </m:den>
                      </m:f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4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217" y="926366"/>
                <a:ext cx="3036216" cy="693460"/>
              </a:xfrm>
              <a:prstGeom prst="rect">
                <a:avLst/>
              </a:prstGeom>
              <a:blipFill>
                <a:blip r:embed="rId4"/>
                <a:stretch>
                  <a:fillRect b="-178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825500" y="1921178"/>
                <a:ext cx="2415089" cy="6000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2000" b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b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</a:t>
                </a:r>
                <a:r>
                  <a:rPr lang="en-US" sz="2000" b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ru-RU" sz="20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кв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ru-RU" sz="20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окр</m:t>
                            </m:r>
                          </m:sub>
                        </m:sSub>
                      </m:den>
                    </m:f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500" y="1921178"/>
                <a:ext cx="2415089" cy="60003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 15"/>
          <p:cNvSpPr/>
          <p:nvPr/>
        </p:nvSpPr>
        <p:spPr>
          <a:xfrm>
            <a:off x="4415400" y="2009404"/>
            <a:ext cx="9906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722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70327" y="59246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226816" y="563676"/>
                <a:ext cx="54102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Задача 46.2. </a:t>
                </a:r>
                <a:r>
                  <a:rPr lang="ru-RU" sz="2000" b="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Из круга с радиусом</a:t>
                </a:r>
                <a:r>
                  <a:rPr lang="en-US" sz="2000" b="0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8 </m:t>
                    </m:r>
                    <m:r>
                      <a:rPr lang="ru-RU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см</m:t>
                    </m:r>
                  </m:oMath>
                </a14:m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вырезан сектор с углом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60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Найдите площадь оставшейся части круга. </a:t>
                </a:r>
                <a:endParaRPr lang="en-US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816" y="563676"/>
                <a:ext cx="5410200" cy="1015663"/>
              </a:xfrm>
              <a:prstGeom prst="rect">
                <a:avLst/>
              </a:prstGeom>
              <a:blipFill>
                <a:blip r:embed="rId2"/>
                <a:stretch>
                  <a:fillRect l="-1168" t="-3704" r="-935" b="-864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Овал 6"/>
          <p:cNvSpPr/>
          <p:nvPr/>
        </p:nvSpPr>
        <p:spPr>
          <a:xfrm>
            <a:off x="2159000" y="1733719"/>
            <a:ext cx="1371600" cy="134394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8" name="Прямая соединительная линия 7"/>
          <p:cNvCxnSpPr>
            <a:stCxn id="7" idx="3"/>
          </p:cNvCxnSpPr>
          <p:nvPr/>
        </p:nvCxnSpPr>
        <p:spPr>
          <a:xfrm flipV="1">
            <a:off x="2359866" y="2421345"/>
            <a:ext cx="495182" cy="4595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26448" y="2144081"/>
                <a:ext cx="457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6448" y="2144081"/>
                <a:ext cx="45720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2359866" y="2281764"/>
                <a:ext cx="3917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𝑅</m:t>
                      </m:r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9866" y="2281764"/>
                <a:ext cx="391774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единительная линия 20"/>
          <p:cNvCxnSpPr/>
          <p:nvPr/>
        </p:nvCxnSpPr>
        <p:spPr>
          <a:xfrm flipH="1" flipV="1">
            <a:off x="2855716" y="2415342"/>
            <a:ext cx="76200" cy="6623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Дуга 10"/>
          <p:cNvSpPr/>
          <p:nvPr/>
        </p:nvSpPr>
        <p:spPr>
          <a:xfrm rot="9180000">
            <a:off x="2743079" y="2380167"/>
            <a:ext cx="180276" cy="20967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2498494" y="2592614"/>
                <a:ext cx="506292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60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8494" y="2592614"/>
                <a:ext cx="506292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9534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3016" y="63182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9950" y="782661"/>
            <a:ext cx="1395413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49948" y="582606"/>
            <a:ext cx="1666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  <a:endParaRPr lang="en-US" sz="20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03016" y="982716"/>
                <a:ext cx="195401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  <m:sSup>
                        <m:sSup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p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016" y="982716"/>
                <a:ext cx="1954016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35014" y="1436651"/>
                <a:ext cx="247168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  <m:sSup>
                        <m:sSup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8</m:t>
                          </m:r>
                        </m:e>
                        <m:sup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=64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014" y="1436651"/>
                <a:ext cx="2471685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596900" y="1861039"/>
                <a:ext cx="1782667" cy="586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ru-RU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сектор</m:t>
                          </m:r>
                        </m:sub>
                      </m:sSub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360</m:t>
                              </m:r>
                            </m:e>
                            <m:sup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p>
                          </m:sSup>
                        </m:den>
                      </m:f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900" y="1861039"/>
                <a:ext cx="1782667" cy="586443"/>
              </a:xfrm>
              <a:prstGeom prst="rect">
                <a:avLst/>
              </a:prstGeom>
              <a:blipFill>
                <a:blip r:embed="rId5"/>
                <a:stretch>
                  <a:fillRect b="-212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Прямоугольник 17"/>
              <p:cNvSpPr/>
              <p:nvPr/>
            </p:nvSpPr>
            <p:spPr>
              <a:xfrm>
                <a:off x="642467" y="2523407"/>
                <a:ext cx="4249753" cy="586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ru-RU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сектор</m:t>
                          </m:r>
                        </m:sub>
                      </m:sSub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360</m:t>
                              </m:r>
                            </m:e>
                            <m:sup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p>
                          </m:sSup>
                        </m:den>
                      </m:f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  <m: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8</m:t>
                              </m:r>
                            </m:e>
                            <m:sup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360</m:t>
                              </m:r>
                            </m:e>
                            <m:sup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p>
                          </m:sSup>
                        </m:den>
                      </m:f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60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64</m:t>
                          </m:r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6</m:t>
                          </m:r>
                        </m:den>
                      </m:f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32</m:t>
                          </m:r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467" y="2523407"/>
                <a:ext cx="4249753" cy="586443"/>
              </a:xfrm>
              <a:prstGeom prst="rect">
                <a:avLst/>
              </a:prstGeom>
              <a:blipFill>
                <a:blip r:embed="rId6"/>
                <a:stretch>
                  <a:fillRect b="-425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8770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03016" y="63182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853" y="1336237"/>
            <a:ext cx="1395413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39700" y="708025"/>
                <a:ext cx="247168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=64</m:t>
                      </m:r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</m:oMath>
                  </m:oMathPara>
                </a14:m>
                <a:endParaRPr lang="ru-RU" sz="20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708025"/>
                <a:ext cx="2471685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Прямоугольник 17"/>
              <p:cNvSpPr/>
              <p:nvPr/>
            </p:nvSpPr>
            <p:spPr>
              <a:xfrm>
                <a:off x="653613" y="1108135"/>
                <a:ext cx="1729833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ru-RU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сектор</m:t>
                          </m:r>
                        </m:sub>
                      </m:sSub>
                      <m:r>
                        <a:rPr lang="en-US" sz="20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32</m:t>
                          </m:r>
                          <m: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ru-RU" sz="2000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613" y="1108135"/>
                <a:ext cx="1729833" cy="670568"/>
              </a:xfrm>
              <a:prstGeom prst="rect">
                <a:avLst/>
              </a:prstGeom>
              <a:blipFill>
                <a:blip r:embed="rId4"/>
                <a:stretch>
                  <a:fillRect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303015" y="2011697"/>
                <a:ext cx="3520003" cy="1075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64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𝜋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32</m:t>
                          </m:r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160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ru-RU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см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000" dirty="0">
                  <a:solidFill>
                    <a:prstClr val="black"/>
                  </a:solidFill>
                </a:endParaRPr>
              </a:p>
              <a:p>
                <a:r>
                  <a:rPr lang="ru-RU" b="1" i="1" dirty="0">
                    <a:solidFill>
                      <a:schemeClr val="accent3">
                        <a:lumMod val="75000"/>
                      </a:schemeClr>
                    </a:solidFill>
                  </a:rPr>
                  <a:t>Ответ: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𝑺</m:t>
                        </m:r>
                      </m:e>
                      <m:sup>
                        <m:r>
                          <a:rPr lang="en-US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ru-RU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𝟏𝟔𝟎</m:t>
                        </m:r>
                        <m:r>
                          <a:rPr lang="en-US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den>
                    </m:f>
                    <m:r>
                      <a:rPr lang="en-US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 </m:t>
                    </m:r>
                    <m:sSup>
                      <m:sSupPr>
                        <m:ctrlPr>
                          <a:rPr lang="en-US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ru-RU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см</m:t>
                        </m:r>
                      </m:e>
                      <m:sup>
                        <m:r>
                          <a:rPr lang="en-US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ru-RU" b="1" i="1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015" y="2011697"/>
                <a:ext cx="3520003" cy="1075679"/>
              </a:xfrm>
              <a:prstGeom prst="rect">
                <a:avLst/>
              </a:prstGeom>
              <a:blipFill>
                <a:blip r:embed="rId5"/>
                <a:stretch>
                  <a:fillRect l="-1805" b="-352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7346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70327" y="59246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226816" y="563676"/>
                <a:ext cx="54102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Задача 46.3. </a:t>
                </a:r>
                <a:r>
                  <a:rPr lang="ru-RU" sz="20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Найдите площадь круга, вписанного в ромб с диагоналями </a:t>
                </a:r>
                <a:r>
                  <a:rPr lang="en-US" sz="20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6</m:t>
                    </m:r>
                    <m:r>
                      <a:rPr lang="en-US" sz="20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ru-RU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см</m:t>
                    </m:r>
                  </m:oMath>
                </a14:m>
                <a:r>
                  <a:rPr lang="en-US" sz="20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0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и</a:t>
                </a:r>
                <a:r>
                  <a:rPr lang="en-US" sz="20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8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ru-RU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см. </m:t>
                    </m:r>
                  </m:oMath>
                </a14:m>
                <a:r>
                  <a:rPr lang="en-US" sz="20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816" y="563676"/>
                <a:ext cx="5410200" cy="1015663"/>
              </a:xfrm>
              <a:prstGeom prst="rect">
                <a:avLst/>
              </a:prstGeom>
              <a:blipFill>
                <a:blip r:embed="rId2"/>
                <a:stretch>
                  <a:fillRect l="-1168" t="-3704" r="-935" b="-617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Ромб 2"/>
          <p:cNvSpPr/>
          <p:nvPr/>
        </p:nvSpPr>
        <p:spPr>
          <a:xfrm>
            <a:off x="2349500" y="1393825"/>
            <a:ext cx="1371600" cy="1676400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2520950" y="1717675"/>
            <a:ext cx="1028700" cy="10287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>
            <a:stCxn id="3" idx="0"/>
            <a:endCxn id="3" idx="2"/>
          </p:cNvCxnSpPr>
          <p:nvPr/>
        </p:nvCxnSpPr>
        <p:spPr>
          <a:xfrm>
            <a:off x="3035300" y="1393825"/>
            <a:ext cx="0" cy="1676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3" idx="1"/>
          </p:cNvCxnSpPr>
          <p:nvPr/>
        </p:nvCxnSpPr>
        <p:spPr>
          <a:xfrm>
            <a:off x="2349500" y="2232025"/>
            <a:ext cx="137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2691829" y="1746930"/>
                <a:ext cx="4726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1829" y="1746930"/>
                <a:ext cx="47263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2616623" y="2184429"/>
                <a:ext cx="4779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6623" y="2184429"/>
                <a:ext cx="477951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единительная линия 23"/>
          <p:cNvCxnSpPr/>
          <p:nvPr/>
        </p:nvCxnSpPr>
        <p:spPr>
          <a:xfrm>
            <a:off x="3035300" y="2079625"/>
            <a:ext cx="1329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168231" y="2079625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8567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9034</TotalTime>
  <Words>684</Words>
  <Application>Microsoft Macintosh PowerPoint</Application>
  <PresentationFormat>Произвольный</PresentationFormat>
  <Paragraphs>230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Cambria Math</vt:lpstr>
      <vt:lpstr>Times New Roman</vt:lpstr>
      <vt:lpstr>Office Theme</vt:lpstr>
      <vt:lpstr>1_Office Theme</vt:lpstr>
      <vt:lpstr>Презентация PowerPoint</vt:lpstr>
      <vt:lpstr>ПРОВЕРКА САМОСТОЯТЕЛЬНОЙ РАБОТЫ</vt:lpstr>
      <vt:lpstr>ПРОВЕРКА САМОСТОЯТЕЛЬНОЙ РАБОТЫ</vt:lpstr>
      <vt:lpstr>ПРОВЕРКА САМОСТОЯТЕЛЬНОЙ РАБОТЫ</vt:lpstr>
      <vt:lpstr>ПРОВЕРКА САМОСТОЯТЕЛЬНОЙ РАБОТЫ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ПРОВЕРЬТЕ СВОИ ЗНАНИЯ</vt:lpstr>
      <vt:lpstr>ПРОВЕРЬТЕ СВОИ ЗНАНИЯ</vt:lpstr>
      <vt:lpstr>ПРОВЕРЬТЕ СВОИ ЗНАНИЯ</vt:lpstr>
      <vt:lpstr>ПРОВЕРЬТЕ СВОИ ЗНАНИЯ</vt:lpstr>
      <vt:lpstr>ПРОВЕРЬТЕ СВОИ ЗНАНИЯ</vt:lpstr>
      <vt:lpstr>ЗАДАНИЯ ДЛЯ САМОСТОЯТЕЛЬНОГО РЕШЕНИЯ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Rano7kh@icloud.com</cp:lastModifiedBy>
  <cp:revision>889</cp:revision>
  <dcterms:created xsi:type="dcterms:W3CDTF">2020-04-13T08:05:16Z</dcterms:created>
  <dcterms:modified xsi:type="dcterms:W3CDTF">2021-03-17T16:50:42Z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