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3" r:id="rId3"/>
  </p:sldMasterIdLst>
  <p:notesMasterIdLst>
    <p:notesMasterId r:id="rId19"/>
  </p:notesMasterIdLst>
  <p:sldIdLst>
    <p:sldId id="413" r:id="rId4"/>
    <p:sldId id="509" r:id="rId5"/>
    <p:sldId id="510" r:id="rId6"/>
    <p:sldId id="511" r:id="rId7"/>
    <p:sldId id="512" r:id="rId8"/>
    <p:sldId id="513" r:id="rId9"/>
    <p:sldId id="514" r:id="rId10"/>
    <p:sldId id="515" r:id="rId11"/>
    <p:sldId id="517" r:id="rId12"/>
    <p:sldId id="518" r:id="rId13"/>
    <p:sldId id="519" r:id="rId14"/>
    <p:sldId id="520" r:id="rId15"/>
    <p:sldId id="521" r:id="rId16"/>
    <p:sldId id="523" r:id="rId17"/>
    <p:sldId id="284" r:id="rId18"/>
  </p:sldIdLst>
  <p:sldSz cx="5765800" cy="3244850"/>
  <p:notesSz cx="5765800" cy="324485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D5"/>
    <a:srgbClr val="7EA297"/>
    <a:srgbClr val="70B09B"/>
    <a:srgbClr val="26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>
      <p:cViewPr varScale="1">
        <p:scale>
          <a:sx n="110" d="100"/>
          <a:sy n="110" d="100"/>
        </p:scale>
        <p:origin x="55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37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21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75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98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7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8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73100" y="1393825"/>
            <a:ext cx="3007051" cy="1368314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uz-Cyrl-UZ" sz="25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5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5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25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05" algn="ctr" defTabSz="914114">
              <a:spcBef>
                <a:spcPts val="1800"/>
              </a:spcBef>
            </a:pPr>
            <a:r>
              <a:rPr lang="uz-Cyrl-UZ" sz="2400" b="1" dirty="0" smtClean="0">
                <a:solidFill>
                  <a:srgbClr val="002060"/>
                </a:solidFill>
                <a:latin typeface="Arial"/>
                <a:cs typeface="Arial"/>
              </a:rPr>
              <a:t>ГОМОТЕТИЯ 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               </a:t>
            </a:r>
            <a:r>
              <a:rPr lang="uz-Cyrl-UZ" sz="2400" b="1" dirty="0" smtClean="0">
                <a:solidFill>
                  <a:srgbClr val="002060"/>
                </a:solidFill>
                <a:latin typeface="Arial"/>
                <a:cs typeface="Arial"/>
              </a:rPr>
              <a:t>И </a:t>
            </a:r>
            <a:r>
              <a:rPr lang="uz-Cyrl-UZ" sz="2400" b="1" dirty="0">
                <a:solidFill>
                  <a:srgbClr val="002060"/>
                </a:solidFill>
                <a:latin typeface="Arial"/>
                <a:cs typeface="Arial"/>
              </a:rPr>
              <a:t>ПОДОБИЕ</a:t>
            </a:r>
            <a:endParaRPr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6374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535898" y="228106"/>
            <a:ext cx="1071304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535898" y="228106"/>
            <a:ext cx="1071305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59301" y="269493"/>
            <a:ext cx="1143000" cy="354575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Cyrl-UZ" sz="2200" b="1" spc="10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uz-Cyrl-UZ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003425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089025"/>
            <a:ext cx="1959159" cy="193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468487D-746D-48CB-914D-B9AD94949270}"/>
              </a:ext>
            </a:extLst>
          </p:cNvPr>
          <p:cNvSpPr txBox="1"/>
          <p:nvPr/>
        </p:nvSpPr>
        <p:spPr>
          <a:xfrm>
            <a:off x="139700" y="652455"/>
            <a:ext cx="556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ГОМОТЕТИЯ </a:t>
            </a:r>
            <a:r>
              <a:rPr lang="ru-RU" alt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ОТРЕЗКА</a:t>
            </a:r>
            <a:endParaRPr lang="ru-RU" alt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D7D6B5D-C81A-4757-8B11-1EFF03BA0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00" y="1241425"/>
            <a:ext cx="4025900" cy="157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5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468487D-746D-48CB-914D-B9AD94949270}"/>
              </a:ext>
            </a:extLst>
          </p:cNvPr>
          <p:cNvSpPr txBox="1"/>
          <p:nvPr/>
        </p:nvSpPr>
        <p:spPr>
          <a:xfrm>
            <a:off x="139700" y="652455"/>
            <a:ext cx="5562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ГОМОТЕТИЯ ТРЕУГОЛЬНИКА</a:t>
            </a:r>
            <a:endParaRPr lang="ru-RU" alt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A312B99-54DA-45D5-9BEA-0BD6CC33A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50" y="1136970"/>
            <a:ext cx="3797300" cy="199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96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xmlns="" id="{9E8127A3-0A00-450A-8F68-CE55094EE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479425"/>
            <a:ext cx="2362200" cy="213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9D98124-267D-43CF-B3BE-1D6A52774799}"/>
              </a:ext>
            </a:extLst>
          </p:cNvPr>
          <p:cNvSpPr txBox="1"/>
          <p:nvPr/>
        </p:nvSpPr>
        <p:spPr>
          <a:xfrm>
            <a:off x="80734" y="565805"/>
            <a:ext cx="56387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На рисунке из фигуры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th-italic"/>
              </a:rPr>
              <a:t>F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 можно получить фигуру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th-italic"/>
              </a:rPr>
              <a:t>F</a:t>
            </a:r>
            <a:r>
              <a:rPr kumimoji="0" lang="ru-RU" altLang="ru-RU" sz="1400" b="0" i="0" u="none" strike="noStrike" cap="none" normalizeH="0" baseline="-25000" dirty="0">
                <a:ln>
                  <a:noFill/>
                </a:ln>
                <a:solidFill>
                  <a:srgbClr val="76A900"/>
                </a:solidFill>
                <a:effectLst/>
                <a:latin typeface="MathJax_Main"/>
              </a:rPr>
              <a:t>1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 гомотетией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in"/>
              </a:rPr>
              <a:t>(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th-italic"/>
              </a:rPr>
              <a:t>O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in"/>
              </a:rPr>
              <a:t>;2)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.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30F2F14-55F3-4759-8B8C-EE829E8AF0E8}"/>
              </a:ext>
            </a:extLst>
          </p:cNvPr>
          <p:cNvSpPr txBox="1"/>
          <p:nvPr/>
        </p:nvSpPr>
        <p:spPr>
          <a:xfrm>
            <a:off x="63500" y="2613025"/>
            <a:ext cx="556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Если фигуры находятся на противоположных направлениях от центра гомотетии, то коэффициент отрицательный.</a:t>
            </a:r>
          </a:p>
        </p:txBody>
      </p:sp>
    </p:spTree>
    <p:extLst>
      <p:ext uri="{BB962C8B-B14F-4D97-AF65-F5344CB8AC3E}">
        <p14:creationId xmlns:p14="http://schemas.microsoft.com/office/powerpoint/2010/main" val="163514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xmlns="" id="{C03BB6DE-6E01-4A5E-8790-C7CB74E95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700" y="599713"/>
            <a:ext cx="2636870" cy="264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C63F4A6-323F-43C4-A126-DE063E34BC83}"/>
              </a:ext>
            </a:extLst>
          </p:cNvPr>
          <p:cNvSpPr txBox="1"/>
          <p:nvPr/>
        </p:nvSpPr>
        <p:spPr>
          <a:xfrm>
            <a:off x="63500" y="1012825"/>
            <a:ext cx="2743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На следующем рисунке из фигуры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th-italic"/>
              </a:rPr>
              <a:t>F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 можно получить фигуру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th-italic"/>
              </a:rPr>
              <a:t>F</a:t>
            </a:r>
            <a:r>
              <a:rPr kumimoji="0" lang="ru-RU" altLang="ru-RU" sz="1400" b="0" i="0" u="none" strike="noStrike" cap="none" normalizeH="0" baseline="-25000" dirty="0">
                <a:ln>
                  <a:noFill/>
                </a:ln>
                <a:solidFill>
                  <a:srgbClr val="76A900"/>
                </a:solidFill>
                <a:effectLst/>
                <a:latin typeface="MathJax_Main"/>
              </a:rPr>
              <a:t>1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 гомотетией 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in"/>
              </a:rPr>
              <a:t>(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th-italic"/>
              </a:rPr>
              <a:t>O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76A900"/>
                </a:solidFill>
                <a:effectLst/>
                <a:latin typeface="MathJax_Main"/>
              </a:rPr>
              <a:t>;−2)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.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 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166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C63F4A6-323F-43C4-A126-DE063E34BC83}"/>
              </a:ext>
            </a:extLst>
          </p:cNvPr>
          <p:cNvSpPr txBox="1"/>
          <p:nvPr/>
        </p:nvSpPr>
        <p:spPr>
          <a:xfrm>
            <a:off x="230965" y="936625"/>
            <a:ext cx="530387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0" i="0" dirty="0">
                <a:solidFill>
                  <a:srgbClr val="4E4E3F"/>
                </a:solidFill>
                <a:effectLst/>
                <a:latin typeface="Open Sans"/>
              </a:rPr>
              <a:t>В отличие от гомотетии, геометрические преобразования — центральная симметрия, осевая симметрия, поворот, параллельный перенос — являются движением, т. к. в них фигура отображается в фигуру, равную данной.</a:t>
            </a:r>
          </a:p>
          <a:p>
            <a:pPr algn="just"/>
            <a:r>
              <a:rPr lang="ru-RU" sz="1400" b="0" i="0" dirty="0">
                <a:solidFill>
                  <a:srgbClr val="4E4E3F"/>
                </a:solidFill>
                <a:effectLst/>
                <a:latin typeface="Open Sans"/>
              </a:rPr>
              <a:t> </a:t>
            </a:r>
          </a:p>
          <a:p>
            <a:pPr algn="just"/>
            <a:r>
              <a:rPr lang="ru-RU" sz="1400" b="0" i="0" dirty="0" err="1">
                <a:solidFill>
                  <a:srgbClr val="4E4E3F"/>
                </a:solidFill>
                <a:effectLst/>
                <a:latin typeface="Open Sans"/>
              </a:rPr>
              <a:t>Гомотетичные</a:t>
            </a:r>
            <a:r>
              <a:rPr lang="ru-RU" sz="1400" b="0" i="0" dirty="0">
                <a:solidFill>
                  <a:srgbClr val="4E4E3F"/>
                </a:solidFill>
                <a:effectLst/>
                <a:latin typeface="Open Sans"/>
              </a:rPr>
              <a:t> фигуры подобны, но подобные фигуры не всегда </a:t>
            </a:r>
            <a:r>
              <a:rPr lang="ru-RU" sz="1400" b="0" i="0" dirty="0" err="1">
                <a:solidFill>
                  <a:srgbClr val="4E4E3F"/>
                </a:solidFill>
                <a:effectLst/>
                <a:latin typeface="Open Sans"/>
              </a:rPr>
              <a:t>гомотетичны</a:t>
            </a:r>
            <a:r>
              <a:rPr lang="ru-RU" sz="1400" b="0" i="0" dirty="0">
                <a:solidFill>
                  <a:srgbClr val="4E4E3F"/>
                </a:solidFill>
                <a:effectLst/>
                <a:latin typeface="Open Sans"/>
              </a:rPr>
              <a:t> (в гомотетии важно расположение фигур).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4E4E3F"/>
                </a:solidFill>
                <a:effectLst/>
                <a:latin typeface="Open Sans"/>
              </a:rPr>
              <a:t> 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057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325359" cy="553998"/>
          </a:xfrm>
        </p:spPr>
        <p:txBody>
          <a:bodyPr/>
          <a:lstStyle/>
          <a:p>
            <a:r>
              <a:rPr lang="ru-RU" sz="1800" dirty="0"/>
              <a:t>ЗАДАНИЕ ДЛЯ САМОСТОЯТЕЛЬНОЙ РАБОТЫ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41" y="784225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Стр.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 6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3 </a:t>
            </a:r>
          </a:p>
          <a:p>
            <a:pPr lvl="0" algn="ctr"/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№ 20.6.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1470025"/>
            <a:ext cx="1827537" cy="156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18008" y="1393825"/>
            <a:ext cx="2514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uz-Cyrl-UZ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</a:t>
            </a: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0C5A78D5-4C1A-421A-8A1D-F586453EC4C5}"/>
                  </a:ext>
                </a:extLst>
              </p:cNvPr>
              <p:cNvSpPr txBox="1"/>
              <p:nvPr/>
            </p:nvSpPr>
            <p:spPr>
              <a:xfrm>
                <a:off x="139192" y="611329"/>
                <a:ext cx="548690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19.6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Прямая, проведенная параллельно одной из сторон треугольника с периметром 84 см, отсекает от него треугольник с периметром 42 см и площадью 26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</m:sup>
                    </m:sSup>
                    <m:r>
                      <a:rPr lang="ru-RU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площадь заданного треугольника.</a:t>
                </a: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C5A78D5-4C1A-421A-8A1D-F586453EC4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92" y="611329"/>
                <a:ext cx="5486908" cy="954107"/>
              </a:xfrm>
              <a:prstGeom prst="rect">
                <a:avLst/>
              </a:prstGeom>
              <a:blipFill>
                <a:blip r:embed="rId2"/>
                <a:stretch>
                  <a:fillRect l="-333" t="-637" r="-333" b="-5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Равнобедренный треугольник 2">
            <a:extLst>
              <a:ext uri="{FF2B5EF4-FFF2-40B4-BE49-F238E27FC236}">
                <a16:creationId xmlns:a16="http://schemas.microsoft.com/office/drawing/2014/main" xmlns="" id="{7976D52F-3A7B-4103-8F39-DF2468F37069}"/>
              </a:ext>
            </a:extLst>
          </p:cNvPr>
          <p:cNvSpPr/>
          <p:nvPr/>
        </p:nvSpPr>
        <p:spPr>
          <a:xfrm>
            <a:off x="4025900" y="1511687"/>
            <a:ext cx="1295400" cy="120568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12690199-9624-4729-858B-F4E192D2CDEB}"/>
                  </a:ext>
                </a:extLst>
              </p:cNvPr>
              <p:cNvSpPr txBox="1"/>
              <p:nvPr/>
            </p:nvSpPr>
            <p:spPr>
              <a:xfrm>
                <a:off x="3821328" y="2495021"/>
                <a:ext cx="2010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2690199-9624-4729-858B-F4E192D2C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328" y="2495021"/>
                <a:ext cx="201016" cy="276999"/>
              </a:xfrm>
              <a:prstGeom prst="rect">
                <a:avLst/>
              </a:prstGeom>
              <a:blipFill>
                <a:blip r:embed="rId3"/>
                <a:stretch>
                  <a:fillRect l="-30303" r="-24242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8BA0CA22-5449-490F-B9CA-05E656DF1F4B}"/>
                  </a:ext>
                </a:extLst>
              </p:cNvPr>
              <p:cNvSpPr txBox="1"/>
              <p:nvPr/>
            </p:nvSpPr>
            <p:spPr>
              <a:xfrm>
                <a:off x="4406900" y="1345426"/>
                <a:ext cx="2114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BA0CA22-5449-490F-B9CA-05E656DF1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1345426"/>
                <a:ext cx="211405" cy="276999"/>
              </a:xfrm>
              <a:prstGeom prst="rect">
                <a:avLst/>
              </a:prstGeom>
              <a:blipFill>
                <a:blip r:embed="rId4"/>
                <a:stretch>
                  <a:fillRect l="-28571" r="-200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2C641822-CA3E-4F7C-9929-1A5EF508855B}"/>
                  </a:ext>
                </a:extLst>
              </p:cNvPr>
              <p:cNvSpPr txBox="1"/>
              <p:nvPr/>
            </p:nvSpPr>
            <p:spPr>
              <a:xfrm>
                <a:off x="5346776" y="2468478"/>
                <a:ext cx="20088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C641822-CA3E-4F7C-9929-1A5EF5088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6776" y="2468478"/>
                <a:ext cx="200889" cy="276999"/>
              </a:xfrm>
              <a:prstGeom prst="rect">
                <a:avLst/>
              </a:prstGeom>
              <a:blipFill>
                <a:blip r:embed="rId5"/>
                <a:stretch>
                  <a:fillRect l="-27273" r="-24242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8EE66B4C-28AB-42C7-A1EB-89D98D043AB8}"/>
              </a:ext>
            </a:extLst>
          </p:cNvPr>
          <p:cNvCxnSpPr/>
          <p:nvPr/>
        </p:nvCxnSpPr>
        <p:spPr>
          <a:xfrm flipH="1">
            <a:off x="4512602" y="1622425"/>
            <a:ext cx="732498" cy="14478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BE921B5B-C552-45CA-8C95-95ACAE81EE48}"/>
                  </a:ext>
                </a:extLst>
              </p:cNvPr>
              <p:cNvSpPr txBox="1"/>
              <p:nvPr/>
            </p:nvSpPr>
            <p:spPr>
              <a:xfrm>
                <a:off x="4996029" y="1570056"/>
                <a:ext cx="1867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E921B5B-C552-45CA-8C95-95ACAE81E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6029" y="1570056"/>
                <a:ext cx="186782" cy="276999"/>
              </a:xfrm>
              <a:prstGeom prst="rect">
                <a:avLst/>
              </a:prstGeom>
              <a:blipFill>
                <a:blip r:embed="rId6"/>
                <a:stretch>
                  <a:fillRect l="-20000" r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47FBB356-31FD-4E03-B4CF-7EED206EA9DC}"/>
                  </a:ext>
                </a:extLst>
              </p:cNvPr>
              <p:cNvSpPr txBox="1"/>
              <p:nvPr/>
            </p:nvSpPr>
            <p:spPr>
              <a:xfrm>
                <a:off x="159512" y="1633733"/>
                <a:ext cx="1269492" cy="11080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=84  см</m:t>
                      </m:r>
                    </m:oMath>
                  </m:oMathPara>
                </a14:m>
                <a:endParaRPr lang="ru-RU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42 см</m:t>
                      </m:r>
                    </m:oMath>
                  </m:oMathPara>
                </a14:m>
                <a:endParaRPr lang="ru-RU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=26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=?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r>
                  <a:rPr lang="ru-RU" b="0" dirty="0"/>
                  <a:t/>
                </a:r>
                <a:br>
                  <a:rPr lang="ru-RU" b="0" dirty="0"/>
                </a:br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7FBB356-31FD-4E03-B4CF-7EED206EA9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512" y="1633733"/>
                <a:ext cx="1269492" cy="1108060"/>
              </a:xfrm>
              <a:prstGeom prst="rect">
                <a:avLst/>
              </a:prstGeom>
              <a:blipFill>
                <a:blip r:embed="rId7"/>
                <a:stretch>
                  <a:fillRect b="-27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BBAD669C-AFA5-4F7F-B2D3-3C26BE24E88B}"/>
                  </a:ext>
                </a:extLst>
              </p:cNvPr>
              <p:cNvSpPr txBox="1"/>
              <p:nvPr/>
            </p:nvSpPr>
            <p:spPr>
              <a:xfrm>
                <a:off x="1518412" y="1589787"/>
                <a:ext cx="2759431" cy="13800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Sup>
                          <m:sSub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;</a:t>
                </a:r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=104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BAD669C-AFA5-4F7F-B2D3-3C26BE24E8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412" y="1589787"/>
                <a:ext cx="2759431" cy="1380058"/>
              </a:xfrm>
              <a:prstGeom prst="rect">
                <a:avLst/>
              </a:prstGeom>
              <a:blipFill>
                <a:blip r:embed="rId8"/>
                <a:stretch>
                  <a:fillRect l="-4857" t="-1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093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18008" y="1393825"/>
            <a:ext cx="2514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uz-Cyrl-UZ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</a:t>
            </a: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0C5A78D5-4C1A-421A-8A1D-F586453EC4C5}"/>
                  </a:ext>
                </a:extLst>
              </p:cNvPr>
              <p:cNvSpPr txBox="1"/>
              <p:nvPr/>
            </p:nvSpPr>
            <p:spPr>
              <a:xfrm>
                <a:off x="139192" y="611329"/>
                <a:ext cx="548690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19.8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На плане с масштабом 1:1000 изображено хлопковое поле в форме </a:t>
                </a:r>
                <a:r>
                  <a:rPr lang="ru-RU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четыр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ё</a:t>
                </a:r>
                <a:r>
                  <a:rPr lang="ru-RU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хугольника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площадью 12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</m:sup>
                    </m:sSup>
                    <m:r>
                      <a:rPr lang="ru-RU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реальную площадь поля.</a:t>
                </a: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C5A78D5-4C1A-421A-8A1D-F586453EC4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92" y="611329"/>
                <a:ext cx="5486908" cy="738664"/>
              </a:xfrm>
              <a:prstGeom prst="rect">
                <a:avLst/>
              </a:prstGeom>
              <a:blipFill rotWithShape="0">
                <a:blip r:embed="rId2"/>
                <a:stretch>
                  <a:fillRect l="-333" t="-826" r="-333" b="-8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04DB68C0-40F7-4BE7-8105-3AB8D9633C24}"/>
                  </a:ext>
                </a:extLst>
              </p:cNvPr>
              <p:cNvSpPr txBox="1"/>
              <p:nvPr/>
            </p:nvSpPr>
            <p:spPr>
              <a:xfrm>
                <a:off x="1739900" y="1622425"/>
                <a:ext cx="1525674" cy="8546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∙12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=1,2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м</m:t>
                          </m:r>
                        </m:e>
                        <m:sup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DB68C0-40F7-4BE7-8105-3AB8D9633C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900" y="1622425"/>
                <a:ext cx="1525674" cy="854658"/>
              </a:xfrm>
              <a:prstGeom prst="rect">
                <a:avLst/>
              </a:prstGeom>
              <a:blipFill>
                <a:blip r:embed="rId3"/>
                <a:stretch>
                  <a:fillRect l="-2789" t="-1429" r="-31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049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18008" y="1393825"/>
            <a:ext cx="2514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uz-Cyrl-UZ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</a:t>
            </a: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0C5A78D5-4C1A-421A-8A1D-F586453EC4C5}"/>
                  </a:ext>
                </a:extLst>
              </p:cNvPr>
              <p:cNvSpPr txBox="1"/>
              <p:nvPr/>
            </p:nvSpPr>
            <p:spPr>
              <a:xfrm>
                <a:off x="114300" y="587079"/>
                <a:ext cx="548690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19.9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Сумма периметров двух подобных треугольников с площадями 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32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1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1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равна 48 см. Найдите периметры треугольников.</a:t>
                </a: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C5A78D5-4C1A-421A-8A1D-F586453EC4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587079"/>
                <a:ext cx="5486908" cy="738664"/>
              </a:xfrm>
              <a:prstGeom prst="rect">
                <a:avLst/>
              </a:prstGeom>
              <a:blipFill>
                <a:blip r:embed="rId2"/>
                <a:stretch>
                  <a:fillRect l="-333" t="-826" r="-333" b="-8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7A6D4631-0B7F-45E9-9449-476401A6C9AC}"/>
                  </a:ext>
                </a:extLst>
              </p:cNvPr>
              <p:cNvSpPr txBox="1"/>
              <p:nvPr/>
            </p:nvSpPr>
            <p:spPr>
              <a:xfrm>
                <a:off x="215900" y="1393825"/>
                <a:ext cx="1676399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=48 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см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=32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br>
                  <a:rPr lang="en-US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6D4631-0B7F-45E9-9449-476401A6C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393825"/>
                <a:ext cx="1676399" cy="1107996"/>
              </a:xfrm>
              <a:prstGeom prst="rect">
                <a:avLst/>
              </a:prstGeom>
              <a:blipFill>
                <a:blip r:embed="rId3"/>
                <a:stretch>
                  <a:fillRect l="-4727" r="-727" b="-33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xmlns="" id="{EF0106D8-9A1B-4BE2-A214-459A7BCF6A43}"/>
              </a:ext>
            </a:extLst>
          </p:cNvPr>
          <p:cNvSpPr/>
          <p:nvPr/>
        </p:nvSpPr>
        <p:spPr>
          <a:xfrm>
            <a:off x="4298092" y="1325743"/>
            <a:ext cx="1143000" cy="1447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>
            <a:extLst>
              <a:ext uri="{FF2B5EF4-FFF2-40B4-BE49-F238E27FC236}">
                <a16:creationId xmlns:a16="http://schemas.microsoft.com/office/drawing/2014/main" xmlns="" id="{5539534A-6836-415D-A10B-13CD998A4BB7}"/>
              </a:ext>
            </a:extLst>
          </p:cNvPr>
          <p:cNvSpPr/>
          <p:nvPr/>
        </p:nvSpPr>
        <p:spPr>
          <a:xfrm>
            <a:off x="2882900" y="1770888"/>
            <a:ext cx="1000763" cy="10269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F4199EAE-6AD6-4BC4-B403-1C711C6507D5}"/>
                  </a:ext>
                </a:extLst>
              </p:cNvPr>
              <p:cNvSpPr txBox="1"/>
              <p:nvPr/>
            </p:nvSpPr>
            <p:spPr>
              <a:xfrm>
                <a:off x="2656738" y="2606978"/>
                <a:ext cx="2010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4199EAE-6AD6-4BC4-B403-1C711C650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738" y="2606978"/>
                <a:ext cx="201016" cy="276999"/>
              </a:xfrm>
              <a:prstGeom prst="rect">
                <a:avLst/>
              </a:prstGeom>
              <a:blipFill>
                <a:blip r:embed="rId4"/>
                <a:stretch>
                  <a:fillRect l="-30303" r="-24242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BD1F720B-6F53-4DBD-8E3A-C58C3336652C}"/>
                  </a:ext>
                </a:extLst>
              </p:cNvPr>
              <p:cNvSpPr txBox="1"/>
              <p:nvPr/>
            </p:nvSpPr>
            <p:spPr>
              <a:xfrm>
                <a:off x="3111500" y="1562987"/>
                <a:ext cx="2114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D1F720B-6F53-4DBD-8E3A-C58C333665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500" y="1562987"/>
                <a:ext cx="211405" cy="276999"/>
              </a:xfrm>
              <a:prstGeom prst="rect">
                <a:avLst/>
              </a:prstGeom>
              <a:blipFill>
                <a:blip r:embed="rId5"/>
                <a:stretch>
                  <a:fillRect l="-25714" r="-22857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F1A891EC-9ABC-47C8-A2CB-0A4907438251}"/>
                  </a:ext>
                </a:extLst>
              </p:cNvPr>
              <p:cNvSpPr txBox="1"/>
              <p:nvPr/>
            </p:nvSpPr>
            <p:spPr>
              <a:xfrm>
                <a:off x="3873147" y="2536825"/>
                <a:ext cx="20088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A891EC-9ABC-47C8-A2CB-0A49074382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147" y="2536825"/>
                <a:ext cx="200889" cy="276999"/>
              </a:xfrm>
              <a:prstGeom prst="rect">
                <a:avLst/>
              </a:prstGeom>
              <a:blipFill>
                <a:blip r:embed="rId6"/>
                <a:stretch>
                  <a:fillRect l="-27273" r="-24242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C0372EBE-34C4-4CFE-B425-4DEAB4CCED0D}"/>
                  </a:ext>
                </a:extLst>
              </p:cNvPr>
              <p:cNvSpPr txBox="1"/>
              <p:nvPr/>
            </p:nvSpPr>
            <p:spPr>
              <a:xfrm>
                <a:off x="4078113" y="2520794"/>
                <a:ext cx="22179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0372EBE-34C4-4CFE-B425-4DEAB4CCED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113" y="2520794"/>
                <a:ext cx="221791" cy="276999"/>
              </a:xfrm>
              <a:prstGeom prst="rect">
                <a:avLst/>
              </a:prstGeom>
              <a:blipFill>
                <a:blip r:embed="rId7"/>
                <a:stretch>
                  <a:fillRect l="-27778" r="-22222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90A044E4-021F-414E-B418-11480B3944E0}"/>
                  </a:ext>
                </a:extLst>
              </p:cNvPr>
              <p:cNvSpPr txBox="1"/>
              <p:nvPr/>
            </p:nvSpPr>
            <p:spPr>
              <a:xfrm>
                <a:off x="4559300" y="1214418"/>
                <a:ext cx="1810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0A044E4-021F-414E-B418-11480B3944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300" y="1214418"/>
                <a:ext cx="181075" cy="276999"/>
              </a:xfrm>
              <a:prstGeom prst="rect">
                <a:avLst/>
              </a:prstGeom>
              <a:blipFill>
                <a:blip r:embed="rId8"/>
                <a:stretch>
                  <a:fillRect l="-33333" r="-23333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4405A47E-576C-4E8F-B6BE-E018413CCA72}"/>
                  </a:ext>
                </a:extLst>
              </p:cNvPr>
              <p:cNvSpPr txBox="1"/>
              <p:nvPr/>
            </p:nvSpPr>
            <p:spPr>
              <a:xfrm>
                <a:off x="5460055" y="2536825"/>
                <a:ext cx="255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405A47E-576C-4E8F-B6BE-E018413CC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055" y="2536825"/>
                <a:ext cx="255711" cy="276999"/>
              </a:xfrm>
              <a:prstGeom prst="rect">
                <a:avLst/>
              </a:prstGeom>
              <a:blipFill>
                <a:blip r:embed="rId9"/>
                <a:stretch>
                  <a:fillRect l="-23810" r="-16667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512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18008" y="1393825"/>
            <a:ext cx="2514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uz-Cyrl-UZ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</a:t>
            </a: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7A6D4631-0B7F-45E9-9449-476401A6C9AC}"/>
                  </a:ext>
                </a:extLst>
              </p:cNvPr>
              <p:cNvSpPr txBox="1"/>
              <p:nvPr/>
            </p:nvSpPr>
            <p:spPr>
              <a:xfrm>
                <a:off x="139700" y="637872"/>
                <a:ext cx="1676399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=48 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см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=32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br>
                  <a:rPr lang="en-US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6D4631-0B7F-45E9-9449-476401A6C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7872"/>
                <a:ext cx="1676399" cy="1107996"/>
              </a:xfrm>
              <a:prstGeom prst="rect">
                <a:avLst/>
              </a:prstGeom>
              <a:blipFill>
                <a:blip r:embed="rId2"/>
                <a:stretch>
                  <a:fillRect l="-5091" r="-727" b="-33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01A3EE7F-B6F5-471C-BEF5-C1CEE3B9F176}"/>
                  </a:ext>
                </a:extLst>
              </p:cNvPr>
              <p:cNvSpPr txBox="1"/>
              <p:nvPr/>
            </p:nvSpPr>
            <p:spPr>
              <a:xfrm>
                <a:off x="1892300" y="618949"/>
                <a:ext cx="3276599" cy="17249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;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b="0" dirty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=48</m:t>
                            </m:r>
                          </m:e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=2</m:t>
                            </m:r>
                          </m:e>
                        </m:eqArr>
                      </m:e>
                    </m:d>
                  </m:oMath>
                </a14:m>
                <a:endParaRPr lang="en-US" b="0" dirty="0"/>
              </a:p>
              <a:p>
                <a:pPr marL="342900" indent="-342900">
                  <a:buAutoNum type="arabicParenR"/>
                </a:pPr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1A3EE7F-B6F5-471C-BEF5-C1CEE3B9F1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300" y="618949"/>
                <a:ext cx="3276599" cy="17249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EB6C7062-BC6E-4CEA-BD0B-C603AB75934D}"/>
                  </a:ext>
                </a:extLst>
              </p:cNvPr>
              <p:cNvSpPr txBox="1"/>
              <p:nvPr/>
            </p:nvSpPr>
            <p:spPr>
              <a:xfrm>
                <a:off x="2159657" y="2166513"/>
                <a:ext cx="1446486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=48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B6C7062-BC6E-4CEA-BD0B-C603AB7593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657" y="2166513"/>
                <a:ext cx="1446486" cy="6178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6FEAC248-5C3F-4F0A-963A-CBE01BAE8511}"/>
                  </a:ext>
                </a:extLst>
              </p:cNvPr>
              <p:cNvSpPr txBox="1"/>
              <p:nvPr/>
            </p:nvSpPr>
            <p:spPr>
              <a:xfrm>
                <a:off x="3873500" y="1436937"/>
                <a:ext cx="107381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=48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FEAC248-5C3F-4F0A-963A-CBE01BAE8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436937"/>
                <a:ext cx="1073819" cy="6178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551CDD5A-E2A3-46BE-8A0B-EF16986D287D}"/>
                  </a:ext>
                </a:extLst>
              </p:cNvPr>
              <p:cNvSpPr txBox="1"/>
              <p:nvPr/>
            </p:nvSpPr>
            <p:spPr>
              <a:xfrm>
                <a:off x="3873500" y="2179533"/>
                <a:ext cx="945579" cy="61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1CDD5A-E2A3-46BE-8A0B-EF16986D28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179533"/>
                <a:ext cx="945579" cy="6178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81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468487D-746D-48CB-914D-B9AD94949270}"/>
              </a:ext>
            </a:extLst>
          </p:cNvPr>
          <p:cNvSpPr txBox="1"/>
          <p:nvPr/>
        </p:nvSpPr>
        <p:spPr>
          <a:xfrm>
            <a:off x="63500" y="557221"/>
            <a:ext cx="56388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b="0" i="0" dirty="0">
                <a:effectLst/>
                <a:latin typeface="Ubuntu"/>
              </a:rPr>
              <a:t>Преобразование фигуры F в фигуру F' называется </a:t>
            </a:r>
            <a:r>
              <a:rPr lang="ru-RU" b="1" i="1" dirty="0">
                <a:effectLst/>
                <a:latin typeface="Ubuntu"/>
              </a:rPr>
              <a:t>преобразованием подобия</a:t>
            </a:r>
            <a:r>
              <a:rPr lang="ru-RU" b="0" i="0" dirty="0">
                <a:effectLst/>
                <a:latin typeface="Ubuntu"/>
              </a:rPr>
              <a:t>,  если при этом преобразовании расстояния между точками изменяются в одно и то же число раз, т.е. если произвольные точки А и В фигуры F при этом преобразовании переходят в </a:t>
            </a:r>
            <a:r>
              <a:rPr lang="ru-RU" b="0" i="0" dirty="0" smtClean="0">
                <a:effectLst/>
                <a:latin typeface="Ubuntu"/>
              </a:rPr>
              <a:t>точки A</a:t>
            </a:r>
            <a:r>
              <a:rPr lang="ru-RU" b="0" i="0" baseline="-25000" dirty="0" smtClean="0">
                <a:effectLst/>
                <a:latin typeface="Ubuntu"/>
              </a:rPr>
              <a:t>1</a:t>
            </a:r>
            <a:r>
              <a:rPr lang="ru-RU" b="0" i="0" dirty="0" smtClean="0">
                <a:effectLst/>
                <a:latin typeface="Ubuntu"/>
              </a:rPr>
              <a:t> и В</a:t>
            </a:r>
            <a:r>
              <a:rPr lang="ru-RU" b="0" i="0" baseline="-25000" dirty="0" smtClean="0">
                <a:effectLst/>
                <a:latin typeface="Ubuntu"/>
              </a:rPr>
              <a:t>1 </a:t>
            </a:r>
            <a:r>
              <a:rPr lang="ru-RU" b="0" i="0" dirty="0" smtClean="0">
                <a:effectLst/>
                <a:latin typeface="Ubuntu"/>
              </a:rPr>
              <a:t>фигуры </a:t>
            </a:r>
            <a:r>
              <a:rPr lang="ru-RU" b="0" i="0" dirty="0">
                <a:effectLst/>
                <a:latin typeface="Ubuntu"/>
              </a:rPr>
              <a:t>F</a:t>
            </a:r>
            <a:r>
              <a:rPr lang="ru-RU" b="0" i="0" baseline="-25000" dirty="0">
                <a:effectLst/>
                <a:latin typeface="Ubuntu"/>
              </a:rPr>
              <a:t>1</a:t>
            </a:r>
            <a:r>
              <a:rPr lang="ru-RU" b="0" i="0" dirty="0">
                <a:effectLst/>
                <a:latin typeface="Ubuntu"/>
              </a:rPr>
              <a:t>, то A</a:t>
            </a:r>
            <a:r>
              <a:rPr lang="ru-RU" b="0" i="0" baseline="-25000" dirty="0">
                <a:effectLst/>
                <a:latin typeface="Ubuntu"/>
              </a:rPr>
              <a:t>1</a:t>
            </a:r>
            <a:r>
              <a:rPr lang="ru-RU" b="0" i="0" dirty="0">
                <a:effectLst/>
                <a:latin typeface="Ubuntu"/>
              </a:rPr>
              <a:t>B</a:t>
            </a:r>
            <a:r>
              <a:rPr lang="ru-RU" b="0" i="0" baseline="-25000" dirty="0">
                <a:effectLst/>
                <a:latin typeface="Ubuntu"/>
              </a:rPr>
              <a:t>1 </a:t>
            </a:r>
            <a:r>
              <a:rPr lang="ru-RU" b="0" i="0" dirty="0">
                <a:effectLst/>
                <a:latin typeface="Ubuntu"/>
              </a:rPr>
              <a:t>= </a:t>
            </a:r>
            <a:r>
              <a:rPr lang="ru-RU" b="0" i="0" dirty="0" err="1">
                <a:effectLst/>
                <a:latin typeface="Ubuntu"/>
              </a:rPr>
              <a:t>κAB</a:t>
            </a:r>
            <a:r>
              <a:rPr lang="ru-RU" b="0" i="0" dirty="0">
                <a:effectLst/>
                <a:latin typeface="Ubuntu"/>
              </a:rPr>
              <a:t>, где κ&gt;0. </a:t>
            </a:r>
            <a:endParaRPr lang="ru-RU" b="0" i="0" dirty="0" smtClean="0">
              <a:effectLst/>
              <a:latin typeface="Ubuntu"/>
            </a:endParaRPr>
          </a:p>
          <a:p>
            <a:pPr algn="just">
              <a:lnSpc>
                <a:spcPct val="90000"/>
              </a:lnSpc>
            </a:pPr>
            <a:r>
              <a:rPr lang="ru-RU" b="0" i="0" dirty="0" smtClean="0">
                <a:effectLst/>
                <a:latin typeface="Ubuntu"/>
              </a:rPr>
              <a:t>Число </a:t>
            </a:r>
            <a:r>
              <a:rPr lang="ru-RU" b="0" i="0" dirty="0">
                <a:effectLst/>
                <a:latin typeface="Ubuntu"/>
              </a:rPr>
              <a:t>κ называется </a:t>
            </a:r>
            <a:r>
              <a:rPr lang="ru-RU" b="1" i="1" dirty="0">
                <a:effectLst/>
                <a:latin typeface="Ubuntu"/>
              </a:rPr>
              <a:t>коэффициентом подобия</a:t>
            </a:r>
            <a:r>
              <a:rPr lang="ru-RU" b="1" i="0" dirty="0">
                <a:effectLst/>
                <a:latin typeface="Ubuntu"/>
              </a:rPr>
              <a:t> </a:t>
            </a:r>
            <a:r>
              <a:rPr lang="ru-RU" b="0" i="0" dirty="0">
                <a:effectLst/>
                <a:latin typeface="Ubuntu"/>
              </a:rPr>
              <a:t>(κ&gt;0). При k=1 преобразование подобия является движением.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87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468487D-746D-48CB-914D-B9AD94949270}"/>
              </a:ext>
            </a:extLst>
          </p:cNvPr>
          <p:cNvSpPr txBox="1"/>
          <p:nvPr/>
        </p:nvSpPr>
        <p:spPr>
          <a:xfrm>
            <a:off x="197612" y="708025"/>
            <a:ext cx="5562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1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Гомотетия - </a:t>
            </a:r>
            <a:r>
              <a:rPr lang="ru-RU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является преобразованием подобия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8EEE1E7-F1A5-42E4-B4F6-F1B21C080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488" y="1470025"/>
            <a:ext cx="1743075" cy="132397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B9A0C11-87B7-42B3-A2E5-88D4B796E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1500" y="1470025"/>
            <a:ext cx="17621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77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A468487D-746D-48CB-914D-B9AD94949270}"/>
                  </a:ext>
                </a:extLst>
              </p:cNvPr>
              <p:cNvSpPr txBox="1"/>
              <p:nvPr/>
            </p:nvSpPr>
            <p:spPr>
              <a:xfrm>
                <a:off x="203200" y="631825"/>
                <a:ext cx="5422900" cy="25280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RU" sz="14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Доказательство</a:t>
                </a: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Пусть точки </a:t>
                </a:r>
                <a:r>
                  <a:rPr lang="en-US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</a:t>
                </a:r>
                <a:r>
                  <a:rPr lang="en-US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</a:t>
                </a: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фигуры </a:t>
                </a:r>
                <a:r>
                  <a:rPr lang="en-US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</a:t>
                </a: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гомотетии </a:t>
                </a:r>
                <a:r>
                  <a:rPr lang="ru-RU" alt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с </a:t>
                </a: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центром О и коэффициентом </a:t>
                </a:r>
                <a:r>
                  <a:rPr lang="en-US" altLang="ru-RU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переходят в точки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sz="1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ru-RU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</a:t>
                </a:r>
                <a:r>
                  <a:rPr lang="en-US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В этом случае, согласно определению гомотетии, в треугольниках </a:t>
                </a:r>
                <a:r>
                  <a:rPr lang="en-US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XOY </a:t>
                </a:r>
                <a:r>
                  <a:rPr lang="ru-RU" alt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altLang="ru-RU" sz="1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</m:t>
                    </m:r>
                    <m:sSub>
                      <m:sSubPr>
                        <m:ctrlPr>
                          <a:rPr lang="ru-RU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ru-RU" altLang="ru-RU" sz="1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угол О−</m:t>
                    </m:r>
                  </m:oMath>
                </a14:m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общий и выполнено соотношение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altLang="ru-RU" sz="1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ru-RU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𝑂</m:t>
                          </m:r>
                          <m:sSub>
                            <m:sSubPr>
                              <m:ctrlPr>
                                <a:rPr lang="en-US" altLang="ru-RU" sz="1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ru-RU" sz="1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altLang="ru-RU" sz="1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altLang="ru-RU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𝑂𝑋</m:t>
                          </m:r>
                        </m:den>
                      </m:f>
                      <m:r>
                        <a:rPr lang="en-US" altLang="ru-RU" sz="1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ru-RU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𝑂</m:t>
                          </m:r>
                          <m:sSub>
                            <m:sSubPr>
                              <m:ctrlPr>
                                <a:rPr lang="en-US" altLang="ru-RU" sz="1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ru-RU" sz="1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ru-RU" sz="1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altLang="ru-RU" sz="1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𝑂𝑌</m:t>
                          </m:r>
                        </m:den>
                      </m:f>
                      <m:r>
                        <a:rPr lang="en-US" altLang="ru-RU" sz="1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ru-RU" sz="1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𝑘</m:t>
                      </m:r>
                    </m:oMath>
                  </m:oMathPara>
                </a14:m>
                <a:endParaRPr lang="en-US" alt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Значит, треугольники </a:t>
                </a:r>
                <a:r>
                  <a:rPr lang="en-US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XOY </a:t>
                </a: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altLang="ru-RU" sz="1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</m:t>
                    </m:r>
                    <m:sSub>
                      <m:sSubPr>
                        <m:ctrlPr>
                          <a:rPr lang="ru-RU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подобны по признаку СУС подобия треугольников</a:t>
                </a:r>
                <a:b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Поэтому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altLang="ru-RU" sz="1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1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ru-RU" sz="1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ru-RU" sz="1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1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ru-RU" sz="1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ru-RU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den>
                    </m:f>
                    <m:r>
                      <a:rPr lang="en-US" altLang="ru-RU" sz="1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𝑂</m:t>
                        </m:r>
                        <m:sSub>
                          <m:sSubPr>
                            <m:ctrlPr>
                              <a:rPr lang="en-US" altLang="ru-RU" sz="1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ru-RU" sz="1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ru-RU" sz="1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𝑂</m:t>
                        </m:r>
                        <m:r>
                          <a:rPr lang="en-US" altLang="ru-RU" sz="1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откуда,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ru-RU" sz="1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𝑘</m:t>
                    </m:r>
                    <m:r>
                      <a:rPr lang="en-US" altLang="ru-RU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ru-RU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𝑋𝑌</m:t>
                    </m:r>
                  </m:oMath>
                </a14:m>
                <a:r>
                  <a:rPr lang="en-US" altLang="ru-RU" sz="1400" b="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altLang="ru-RU" sz="1400" b="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en-US" altLang="ru-RU" sz="1400" b="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altLang="ru-RU" sz="1400" b="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ru-RU" altLang="ru-RU" sz="1400" b="0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Теорема доказана</a:t>
                </a:r>
                <a:endParaRPr lang="ru-RU" altLang="ru-RU" sz="1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468487D-746D-48CB-914D-B9AD94949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200" y="631825"/>
                <a:ext cx="5422900" cy="2528064"/>
              </a:xfrm>
              <a:prstGeom prst="rect">
                <a:avLst/>
              </a:prstGeom>
              <a:blipFill rotWithShape="0">
                <a:blip r:embed="rId2"/>
                <a:stretch>
                  <a:fillRect l="-337" t="-483" r="-225" b="-1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04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ГОМОТЕТИЯ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468487D-746D-48CB-914D-B9AD94949270}"/>
              </a:ext>
            </a:extLst>
          </p:cNvPr>
          <p:cNvSpPr txBox="1"/>
          <p:nvPr/>
        </p:nvSpPr>
        <p:spPr>
          <a:xfrm>
            <a:off x="139700" y="652455"/>
            <a:ext cx="556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ГОМОТЕТИЯ     ТОЧКИ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2C43471-655D-4751-8BCF-7C7A178077EA}"/>
              </a:ext>
            </a:extLst>
          </p:cNvPr>
          <p:cNvSpPr txBox="1"/>
          <p:nvPr/>
        </p:nvSpPr>
        <p:spPr>
          <a:xfrm>
            <a:off x="292100" y="1317625"/>
            <a:ext cx="2882646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  - коэффициент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-  центр гомотетии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37C2595-8F29-4E3A-89E5-E7F73E236B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300" y="1199513"/>
            <a:ext cx="2740344" cy="139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29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b3491464db0fd9c349c26eb380863274132a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11257</TotalTime>
  <Words>197</Words>
  <Application>Microsoft Office PowerPoint</Application>
  <PresentationFormat>Произвольный</PresentationFormat>
  <Paragraphs>93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Arial</vt:lpstr>
      <vt:lpstr>Calibri</vt:lpstr>
      <vt:lpstr>Cambria Math</vt:lpstr>
      <vt:lpstr>MathJax_Main</vt:lpstr>
      <vt:lpstr>MathJax_Math-italic</vt:lpstr>
      <vt:lpstr>Open Sans</vt:lpstr>
      <vt:lpstr>Times New Roman</vt:lpstr>
      <vt:lpstr>Ubuntu</vt:lpstr>
      <vt:lpstr>Office Theme</vt:lpstr>
      <vt:lpstr>1_Office Theme</vt:lpstr>
      <vt:lpstr>2_Office Theme</vt:lpstr>
      <vt:lpstr>Презентация PowerPoint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ГОМОТЕТИЯ</vt:lpstr>
      <vt:lpstr>ГОМОТЕТИЯ</vt:lpstr>
      <vt:lpstr>ГОМОТЕТИЯ</vt:lpstr>
      <vt:lpstr>ГОМОТЕТИЯ</vt:lpstr>
      <vt:lpstr>ГОМОТЕТИЯ</vt:lpstr>
      <vt:lpstr>ГОМОТЕТИЯ</vt:lpstr>
      <vt:lpstr>ГОМОТЕТИЯ</vt:lpstr>
      <vt:lpstr>ГОМОТЕТИЯ</vt:lpstr>
      <vt:lpstr>ГОМОТЕТИЯ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984</cp:revision>
  <dcterms:created xsi:type="dcterms:W3CDTF">2020-04-13T08:05:16Z</dcterms:created>
  <dcterms:modified xsi:type="dcterms:W3CDTF">2020-12-03T06:19:23Z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