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3" r:id="rId3"/>
    <p:sldMasterId id="2147483679" r:id="rId4"/>
    <p:sldMasterId id="2147483685" r:id="rId5"/>
  </p:sldMasterIdLst>
  <p:notesMasterIdLst>
    <p:notesMasterId r:id="rId28"/>
  </p:notesMasterIdLst>
  <p:sldIdLst>
    <p:sldId id="413" r:id="rId6"/>
    <p:sldId id="477" r:id="rId7"/>
    <p:sldId id="487" r:id="rId8"/>
    <p:sldId id="478" r:id="rId9"/>
    <p:sldId id="479" r:id="rId10"/>
    <p:sldId id="480" r:id="rId11"/>
    <p:sldId id="481" r:id="rId12"/>
    <p:sldId id="482" r:id="rId13"/>
    <p:sldId id="483" r:id="rId14"/>
    <p:sldId id="484" r:id="rId15"/>
    <p:sldId id="488" r:id="rId16"/>
    <p:sldId id="485" r:id="rId17"/>
    <p:sldId id="489" r:id="rId18"/>
    <p:sldId id="453" r:id="rId19"/>
    <p:sldId id="471" r:id="rId20"/>
    <p:sldId id="472" r:id="rId21"/>
    <p:sldId id="473" r:id="rId22"/>
    <p:sldId id="474" r:id="rId23"/>
    <p:sldId id="462" r:id="rId24"/>
    <p:sldId id="463" r:id="rId25"/>
    <p:sldId id="490" r:id="rId26"/>
    <p:sldId id="284" r:id="rId27"/>
  </p:sldIdLst>
  <p:sldSz cx="5765800" cy="3244850"/>
  <p:notesSz cx="5765800" cy="3244850"/>
  <p:custDataLst>
    <p:tags r:id="rId2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B09B"/>
    <a:srgbClr val="7EA297"/>
    <a:srgbClr val="26D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025" autoAdjust="0"/>
    <p:restoredTop sz="94660"/>
  </p:normalViewPr>
  <p:slideViewPr>
    <p:cSldViewPr>
      <p:cViewPr varScale="1">
        <p:scale>
          <a:sx n="110" d="100"/>
          <a:sy n="110" d="100"/>
        </p:scale>
        <p:origin x="269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937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321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975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998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5742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216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026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95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572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279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3935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731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1015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575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05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28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917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1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18" Type="http://schemas.openxmlformats.org/officeDocument/2006/relationships/image" Target="../media/image68.png"/><Relationship Id="rId3" Type="http://schemas.openxmlformats.org/officeDocument/2006/relationships/image" Target="../media/image11.gif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17" Type="http://schemas.openxmlformats.org/officeDocument/2006/relationships/image" Target="../media/image67.png"/><Relationship Id="rId2" Type="http://schemas.openxmlformats.org/officeDocument/2006/relationships/image" Target="../media/image25.png"/><Relationship Id="rId16" Type="http://schemas.openxmlformats.org/officeDocument/2006/relationships/image" Target="../media/image66.png"/><Relationship Id="rId20" Type="http://schemas.openxmlformats.org/officeDocument/2006/relationships/image" Target="../media/image70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5" Type="http://schemas.openxmlformats.org/officeDocument/2006/relationships/image" Target="../media/image55.png"/><Relationship Id="rId15" Type="http://schemas.openxmlformats.org/officeDocument/2006/relationships/image" Target="../media/image65.png"/><Relationship Id="rId10" Type="http://schemas.openxmlformats.org/officeDocument/2006/relationships/image" Target="../media/image60.png"/><Relationship Id="rId19" Type="http://schemas.openxmlformats.org/officeDocument/2006/relationships/image" Target="../media/image69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18" Type="http://schemas.openxmlformats.org/officeDocument/2006/relationships/image" Target="../media/image86.png"/><Relationship Id="rId26" Type="http://schemas.openxmlformats.org/officeDocument/2006/relationships/image" Target="../media/image94.png"/><Relationship Id="rId3" Type="http://schemas.openxmlformats.org/officeDocument/2006/relationships/image" Target="../media/image71.png"/><Relationship Id="rId21" Type="http://schemas.openxmlformats.org/officeDocument/2006/relationships/image" Target="../media/image89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5" Type="http://schemas.openxmlformats.org/officeDocument/2006/relationships/image" Target="../media/image93.png"/><Relationship Id="rId2" Type="http://schemas.openxmlformats.org/officeDocument/2006/relationships/image" Target="../media/image11.gif"/><Relationship Id="rId16" Type="http://schemas.openxmlformats.org/officeDocument/2006/relationships/image" Target="../media/image84.png"/><Relationship Id="rId20" Type="http://schemas.openxmlformats.org/officeDocument/2006/relationships/image" Target="../media/image88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24" Type="http://schemas.openxmlformats.org/officeDocument/2006/relationships/image" Target="../media/image92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23" Type="http://schemas.openxmlformats.org/officeDocument/2006/relationships/image" Target="../media/image91.png"/><Relationship Id="rId10" Type="http://schemas.openxmlformats.org/officeDocument/2006/relationships/image" Target="../media/image78.png"/><Relationship Id="rId19" Type="http://schemas.openxmlformats.org/officeDocument/2006/relationships/image" Target="../media/image87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Relationship Id="rId22" Type="http://schemas.openxmlformats.org/officeDocument/2006/relationships/image" Target="../media/image9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2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3.wdp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9.png"/><Relationship Id="rId4" Type="http://schemas.openxmlformats.org/officeDocument/2006/relationships/image" Target="../media/image10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5" Type="http://schemas.openxmlformats.org/officeDocument/2006/relationships/image" Target="../media/image115.png"/><Relationship Id="rId4" Type="http://schemas.openxmlformats.org/officeDocument/2006/relationships/image" Target="../media/image11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847627" y="1184158"/>
            <a:ext cx="4271472" cy="783539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25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25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5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2500" b="1" dirty="0">
                <a:solidFill>
                  <a:srgbClr val="002060"/>
                </a:solidFill>
                <a:latin typeface="Arial"/>
                <a:cs typeface="Arial"/>
              </a:rPr>
              <a:t>ПОДОБИЕ ГЕОМЕТРИЧЕСКИХ ФИГУР</a:t>
            </a:r>
            <a:endParaRPr sz="25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1213579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479518" y="234527"/>
            <a:ext cx="1127685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479518" y="228106"/>
            <a:ext cx="1127685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513540" y="283920"/>
            <a:ext cx="1047902" cy="354575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2200" b="1" spc="10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xmlns="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ru-RU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862" y="2129239"/>
            <a:ext cx="1498367" cy="97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2275063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endParaRPr lang="en-US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8997" y="565805"/>
                <a:ext cx="558523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400" b="1" kern="0" dirty="0">
                    <a:solidFill>
                      <a:srgbClr val="1F497D"/>
                    </a:solidFill>
                    <a:latin typeface="Arial"/>
                    <a:cs typeface="Arial"/>
                  </a:rPr>
                  <a:t>17.8. </a:t>
                </a:r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Нарисуйте произвольный треугольник </a:t>
                </a:r>
                <a14:m>
                  <m:oMath xmlns:m="http://schemas.openxmlformats.org/officeDocument/2006/math"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𝐴𝐵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𝐶</m:t>
                    </m:r>
                    <m:r>
                      <a:rPr lang="ru-RU" sz="1400" b="0" i="1" kern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/>
                      </a:rPr>
                      <m:t>.</m:t>
                    </m:r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Изобразите треугольник, симметричный ему относительно точки С</a:t>
                </a:r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7" y="565805"/>
                <a:ext cx="5585237" cy="523220"/>
              </a:xfrm>
              <a:prstGeom prst="rect">
                <a:avLst/>
              </a:prstGeom>
              <a:blipFill>
                <a:blip r:embed="rId2"/>
                <a:stretch>
                  <a:fillRect l="-328" t="-2326" r="-328" b="-10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 flipH="1">
            <a:off x="825500" y="1496189"/>
            <a:ext cx="534652" cy="9644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360152" y="1496189"/>
            <a:ext cx="609600" cy="533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825500" y="2029589"/>
            <a:ext cx="1144252" cy="4310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698580" y="1673479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8580" y="1673479"/>
                <a:ext cx="5334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63468" y="2117828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468" y="2117828"/>
                <a:ext cx="533400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169652" y="1169601"/>
                <a:ext cx="381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652" y="1169601"/>
                <a:ext cx="381000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 flipH="1">
            <a:off x="1965817" y="1598553"/>
            <a:ext cx="1144252" cy="4310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843369" y="1255098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369" y="1255098"/>
                <a:ext cx="533400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00487" y="2394827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87" y="2394827"/>
                <a:ext cx="4191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96868" y="1208931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868" y="1208931"/>
                <a:ext cx="4191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755730" y="2025495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5730" y="2025495"/>
                <a:ext cx="4191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110069" y="1301361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069" y="1301361"/>
                <a:ext cx="4191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>
            <a:off x="1969752" y="2025495"/>
            <a:ext cx="609600" cy="533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424269" y="2558895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4269" y="2558895"/>
                <a:ext cx="4191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H="1">
            <a:off x="2575417" y="1615057"/>
            <a:ext cx="534652" cy="9644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312652" y="2210161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2652" y="2210161"/>
                <a:ext cx="533400" cy="64633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251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4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endParaRPr lang="en-US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8997" y="565805"/>
                <a:ext cx="5585237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400" b="1" kern="0" dirty="0">
                    <a:solidFill>
                      <a:srgbClr val="1F497D"/>
                    </a:solidFill>
                    <a:latin typeface="Arial"/>
                    <a:cs typeface="Arial"/>
                  </a:rPr>
                  <a:t>17.8. </a:t>
                </a:r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Нарисуйте произвольный треугольник </a:t>
                </a:r>
                <a14:m>
                  <m:oMath xmlns:m="http://schemas.openxmlformats.org/officeDocument/2006/math"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𝐴𝐵𝐶</m:t>
                    </m:r>
                    <m:r>
                      <a:rPr lang="ru-RU" sz="140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/>
                      </a:rPr>
                      <m:t>.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Изобразите треугольник, симметричный ему относительно точки: </a:t>
                </a:r>
                <a:endParaRPr lang="en-US" sz="1400" kern="0" dirty="0">
                  <a:solidFill>
                    <a:prstClr val="black"/>
                  </a:solidFill>
                  <a:latin typeface="Arial"/>
                  <a:cs typeface="Arial"/>
                </a:endParaRPr>
              </a:p>
              <a:p>
                <a:pPr algn="just"/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b) </a:t>
                </a:r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Пересечение медиан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. </a:t>
                </a:r>
                <a:r>
                  <a:rPr lang="en-US" sz="1400" b="1" kern="0" dirty="0">
                    <a:solidFill>
                      <a:srgbClr val="1F497D"/>
                    </a:solidFill>
                    <a:latin typeface="Arial"/>
                    <a:cs typeface="Arial"/>
                  </a:rPr>
                  <a:t> </a:t>
                </a:r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7" y="565805"/>
                <a:ext cx="5585237" cy="738664"/>
              </a:xfrm>
              <a:prstGeom prst="rect">
                <a:avLst/>
              </a:prstGeom>
              <a:blipFill>
                <a:blip r:embed="rId2"/>
                <a:stretch>
                  <a:fillRect l="-328" t="-1653" r="-328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 flipH="1">
            <a:off x="901700" y="1546224"/>
            <a:ext cx="609600" cy="114300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511300" y="1546224"/>
            <a:ext cx="389765" cy="655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901700" y="2205328"/>
            <a:ext cx="990600" cy="4838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06500" y="2079625"/>
            <a:ext cx="685800" cy="12185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1434742" y="1546224"/>
            <a:ext cx="76558" cy="90105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909392" y="1873853"/>
            <a:ext cx="796790" cy="81537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96900" y="2689225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00" y="2689225"/>
                <a:ext cx="419100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307787" y="1231680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7787" y="1231680"/>
                <a:ext cx="419100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816100" y="2051439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100" y="2051439"/>
                <a:ext cx="419100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rot="120000" flipH="1">
            <a:off x="1718658" y="1671695"/>
            <a:ext cx="194883" cy="20384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650339" y="1326495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339" y="1326495"/>
                <a:ext cx="533400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25520" y="2350671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520" y="2350671"/>
                <a:ext cx="533400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256181" y="1210528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6181" y="1210528"/>
                <a:ext cx="533400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634365" y="1858388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4365" y="1858388"/>
                <a:ext cx="533400" cy="6463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238706" y="1790045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8706" y="1790045"/>
                <a:ext cx="457200" cy="6463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806932" y="1362233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6932" y="1362233"/>
                <a:ext cx="41910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Прямая соединительная линия 46"/>
          <p:cNvCxnSpPr/>
          <p:nvPr/>
        </p:nvCxnSpPr>
        <p:spPr>
          <a:xfrm rot="-540000" flipH="1">
            <a:off x="1402638" y="2418261"/>
            <a:ext cx="64972" cy="27096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1434742" y="1689129"/>
            <a:ext cx="478237" cy="1024705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154324" y="2366059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4324" y="2366059"/>
                <a:ext cx="533400" cy="64633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Прямая соединительная линия 54"/>
          <p:cNvCxnSpPr/>
          <p:nvPr/>
        </p:nvCxnSpPr>
        <p:spPr>
          <a:xfrm rot="120000">
            <a:off x="1016000" y="2051439"/>
            <a:ext cx="244932" cy="3490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40416" y="1702128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16" y="1702128"/>
                <a:ext cx="533400" cy="64633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1235656" y="2704613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656" y="2704613"/>
                <a:ext cx="419100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92150" y="1856859"/>
                <a:ext cx="4191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150" y="1856859"/>
                <a:ext cx="419100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6" name="Прямая соединительная линия 65"/>
          <p:cNvCxnSpPr/>
          <p:nvPr/>
        </p:nvCxnSpPr>
        <p:spPr>
          <a:xfrm flipH="1" flipV="1">
            <a:off x="1007116" y="2051439"/>
            <a:ext cx="402987" cy="67178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>
            <a:off x="992927" y="1673409"/>
            <a:ext cx="899373" cy="361515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63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4" grpId="0"/>
      <p:bldP spid="35" grpId="0"/>
      <p:bldP spid="36" grpId="0"/>
      <p:bldP spid="37" grpId="0"/>
      <p:bldP spid="39" grpId="0"/>
      <p:bldP spid="40" grpId="0"/>
      <p:bldP spid="54" grpId="0"/>
      <p:bldP spid="38" grpId="0"/>
      <p:bldP spid="64" grpId="0"/>
      <p:bldP spid="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endParaRPr lang="en-US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8997" y="565805"/>
                <a:ext cx="5585237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400" b="1" kern="0" dirty="0">
                    <a:solidFill>
                      <a:srgbClr val="1F497D"/>
                    </a:solidFill>
                    <a:latin typeface="Arial"/>
                    <a:cs typeface="Arial"/>
                  </a:rPr>
                  <a:t>17.9. </a:t>
                </a:r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На координатной плоскости задан параллелограмм</a:t>
                </a:r>
                <a14:m>
                  <m:oMath xmlns:m="http://schemas.openxmlformats.org/officeDocument/2006/math">
                    <m:r>
                      <a:rPr lang="ru-RU" sz="1400" b="0" i="0" kern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/>
                      </a:rPr>
                      <m:t> 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𝐴𝐵𝐶𝐷</m:t>
                    </m:r>
                  </m:oMath>
                </a14:m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с вершинами в точках </a:t>
                </a:r>
                <a14:m>
                  <m:oMath xmlns:m="http://schemas.openxmlformats.org/officeDocument/2006/math"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</m:t>
                    </m:r>
                    <m:d>
                      <m:dPr>
                        <m:ctrlP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3;2</m:t>
                        </m:r>
                      </m:e>
                    </m:d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,  </m:t>
                    </m:r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𝐵</m:t>
                    </m:r>
                    <m:d>
                      <m:dPr>
                        <m:ctrlP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2;7</m:t>
                        </m:r>
                      </m:e>
                    </m:d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,  </m:t>
                    </m:r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𝐶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(6;7)</m:t>
                    </m:r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и</a:t>
                </a:r>
                <a:r>
                  <a:rPr lang="en-US" sz="1400" kern="0" dirty="0">
                    <a:solidFill>
                      <a:prstClr val="black"/>
                    </a:solidFill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𝐷</m:t>
                    </m:r>
                    <m:d>
                      <m:dPr>
                        <m:ctrlP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7</m:t>
                        </m:r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;</m:t>
                        </m:r>
                        <m:r>
                          <a:rPr lang="en-US" sz="1400" b="0" i="1" kern="0" smtClea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2</m:t>
                        </m:r>
                      </m:e>
                    </m:d>
                  </m:oMath>
                </a14:m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. Изобразите параллелограмм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𝐴</m:t>
                        </m:r>
                      </m:e>
                      <m:sub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𝐵</m:t>
                        </m:r>
                      </m:e>
                      <m:sub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𝐶</m:t>
                        </m:r>
                      </m:e>
                      <m:sub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𝐷</m:t>
                        </m:r>
                      </m:e>
                      <m:sub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ru-RU" sz="1400" b="0" i="0" kern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/>
                      </a:rPr>
                      <m:t>,</m:t>
                    </m:r>
                  </m:oMath>
                </a14:m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 симметричный ему относительно точки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𝑂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(0;0)</m:t>
                    </m:r>
                  </m:oMath>
                </a14:m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.</a:t>
                </a:r>
                <a:endParaRPr lang="en-US" sz="1400" kern="0" dirty="0">
                  <a:solidFill>
                    <a:prstClr val="black"/>
                  </a:solidFill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7" y="565805"/>
                <a:ext cx="5585237" cy="954107"/>
              </a:xfrm>
              <a:prstGeom prst="rect">
                <a:avLst/>
              </a:prstGeom>
              <a:blipFill>
                <a:blip r:embed="rId2"/>
                <a:stretch>
                  <a:fillRect l="-328" t="-1282" r="-328"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300" y="1393825"/>
            <a:ext cx="2514600" cy="163800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124978" y="1259387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978" y="1259387"/>
                <a:ext cx="34015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239277" y="177189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9277" y="1771892"/>
                <a:ext cx="340157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762599" y="1259387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599" y="1259387"/>
                <a:ext cx="340157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876900" y="177189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6900" y="1771892"/>
                <a:ext cx="340157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95326" y="1973538"/>
                <a:ext cx="228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kern="0">
                          <a:solidFill>
                            <a:prstClr val="black"/>
                          </a:solidFill>
                          <a:latin typeface="Cambria Math"/>
                          <a:cs typeface="Arial"/>
                        </a:rPr>
                        <m:t>𝐴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326" y="1973538"/>
                <a:ext cx="228600" cy="276999"/>
              </a:xfrm>
              <a:prstGeom prst="rect">
                <a:avLst/>
              </a:prstGeom>
              <a:blipFill rotWithShape="1">
                <a:blip r:embed="rId8"/>
                <a:stretch>
                  <a:fillRect r="-81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30307" y="1259387"/>
                <a:ext cx="228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0307" y="1259387"/>
                <a:ext cx="228600" cy="276999"/>
              </a:xfrm>
              <a:prstGeom prst="rect">
                <a:avLst/>
              </a:prstGeom>
              <a:blipFill rotWithShape="1">
                <a:blip r:embed="rId9"/>
                <a:stretch>
                  <a:fillRect r="-78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180756" y="1259387"/>
                <a:ext cx="228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0756" y="1259387"/>
                <a:ext cx="228600" cy="276999"/>
              </a:xfrm>
              <a:prstGeom prst="rect">
                <a:avLst/>
              </a:prstGeom>
              <a:blipFill rotWithShape="1">
                <a:blip r:embed="rId10"/>
                <a:stretch>
                  <a:fillRect r="-54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63731" y="1979998"/>
                <a:ext cx="228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3731" y="1979998"/>
                <a:ext cx="228600" cy="276999"/>
              </a:xfrm>
              <a:prstGeom prst="rect">
                <a:avLst/>
              </a:prstGeom>
              <a:blipFill rotWithShape="1">
                <a:blip r:embed="rId11"/>
                <a:stretch>
                  <a:fillRect r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/>
          <p:nvPr/>
        </p:nvCxnSpPr>
        <p:spPr>
          <a:xfrm>
            <a:off x="2928580" y="1485441"/>
            <a:ext cx="118398" cy="51728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944607" y="1490219"/>
            <a:ext cx="36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065986" y="2002724"/>
            <a:ext cx="36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295056" y="1491941"/>
            <a:ext cx="118398" cy="51728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2343408" y="2190423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408" y="2190423"/>
                <a:ext cx="340157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343408" y="2187178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Pr>
                        <m:e>
                          <m: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𝐴</m:t>
                          </m:r>
                        </m:e>
                        <m:sub>
                          <m: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408" y="2187178"/>
                <a:ext cx="304800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2419039" y="2689225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9039" y="2689225"/>
                <a:ext cx="340157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421937" y="2891151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kern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Pr>
                        <m:e>
                          <m:r>
                            <a:rPr lang="en-US" sz="1200" b="0" i="1" kern="0" smtClea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𝐵</m:t>
                          </m:r>
                        </m:e>
                        <m:sub>
                          <m: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937" y="2891151"/>
                <a:ext cx="304800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2075055" y="2695160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5055" y="2695160"/>
                <a:ext cx="340157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088400" y="2893330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kern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Pr>
                        <m:e>
                          <m:r>
                            <a:rPr lang="en-US" sz="1200" b="0" i="1" kern="0" smtClea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𝐶</m:t>
                          </m:r>
                        </m:e>
                        <m:sub>
                          <m: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400" y="2893330"/>
                <a:ext cx="304800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1984399" y="2190423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4399" y="2190423"/>
                <a:ext cx="340157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008129" y="2197632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kern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Pr>
                        <m:e>
                          <m:r>
                            <a:rPr lang="en-US" sz="1200" b="0" i="1" kern="0" smtClea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𝐷</m:t>
                          </m:r>
                        </m:e>
                        <m:sub>
                          <m:r>
                            <a:rPr lang="en-US" sz="1200" i="1" kern="0">
                              <a:solidFill>
                                <a:prstClr val="black"/>
                              </a:solidFill>
                              <a:latin typeface="Cambria Math"/>
                              <a:cs typeface="Arial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129" y="2197632"/>
                <a:ext cx="304800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Прямая соединительная линия 37"/>
          <p:cNvCxnSpPr/>
          <p:nvPr/>
        </p:nvCxnSpPr>
        <p:spPr>
          <a:xfrm>
            <a:off x="2514659" y="2414190"/>
            <a:ext cx="74458" cy="49773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158222" y="2423242"/>
            <a:ext cx="74458" cy="49773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256882" y="2925992"/>
            <a:ext cx="36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163408" y="2421255"/>
            <a:ext cx="36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2569265" y="1995340"/>
                <a:ext cx="228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265" y="1995340"/>
                <a:ext cx="228600" cy="276999"/>
              </a:xfrm>
              <a:prstGeom prst="rect">
                <a:avLst/>
              </a:prstGeom>
              <a:blipFill rotWithShape="1">
                <a:blip r:embed="rId20"/>
                <a:stretch>
                  <a:fillRect r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01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3" grpId="0"/>
      <p:bldP spid="11" grpId="0"/>
      <p:bldP spid="12" grpId="0"/>
      <p:bldP spid="13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422" y="1729206"/>
            <a:ext cx="1806337" cy="117664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1698625"/>
            <a:ext cx="1806337" cy="117664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10235" y="612929"/>
            <a:ext cx="5334000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997" y="565805"/>
            <a:ext cx="55852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400" b="1" kern="0" dirty="0">
                <a:solidFill>
                  <a:srgbClr val="1F497D"/>
                </a:solidFill>
                <a:latin typeface="Arial"/>
                <a:cs typeface="Arial"/>
              </a:rPr>
              <a:t>17.10.  </a:t>
            </a:r>
            <a:r>
              <a:rPr lang="ru-RU" sz="1400" kern="0" dirty="0">
                <a:solidFill>
                  <a:prstClr val="black"/>
                </a:solidFill>
                <a:latin typeface="Arial"/>
                <a:cs typeface="Arial"/>
              </a:rPr>
              <a:t>Перерисуйте фигуры, заданные на координатной плоскости, себе в тетрадь</a:t>
            </a:r>
            <a:r>
              <a:rPr lang="en-US" sz="1400" kern="0" dirty="0">
                <a:solidFill>
                  <a:prstClr val="black"/>
                </a:solidFill>
                <a:latin typeface="Arial"/>
                <a:cs typeface="Arial"/>
              </a:rPr>
              <a:t>.</a:t>
            </a:r>
            <a:r>
              <a:rPr lang="ru-RU" sz="1400" kern="0" dirty="0">
                <a:solidFill>
                  <a:prstClr val="black"/>
                </a:solidFill>
                <a:latin typeface="Arial"/>
                <a:cs typeface="Arial"/>
              </a:rPr>
              <a:t> Постройте в этой координатной плоскости фигуры, симметричные им относительно начала координат.</a:t>
            </a:r>
            <a:endParaRPr lang="en-US" sz="1400" kern="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898" y="1718704"/>
            <a:ext cx="1806337" cy="1176645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167454" y="1777411"/>
            <a:ext cx="381022" cy="424422"/>
          </a:xfrm>
          <a:prstGeom prst="rect">
            <a:avLst/>
          </a:prstGeom>
          <a:solidFill>
            <a:srgbClr val="70B09B">
              <a:alpha val="59000"/>
            </a:srgbClr>
          </a:solidFill>
          <a:ln w="12700">
            <a:solidFill>
              <a:srgbClr val="70B0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005071" y="154106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071" y="1541062"/>
                <a:ext cx="340157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378398" y="195482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98" y="1954822"/>
                <a:ext cx="34015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970203" y="1955769"/>
                <a:ext cx="39450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203" y="1955769"/>
                <a:ext cx="394501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378398" y="1541059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98" y="1541059"/>
                <a:ext cx="340157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Прямоугольный треугольник 28"/>
          <p:cNvSpPr/>
          <p:nvPr/>
        </p:nvSpPr>
        <p:spPr>
          <a:xfrm rot="16200000">
            <a:off x="2410562" y="1807763"/>
            <a:ext cx="366913" cy="378837"/>
          </a:xfrm>
          <a:prstGeom prst="rtTriangle">
            <a:avLst/>
          </a:prstGeom>
          <a:solidFill>
            <a:schemeClr val="bg1">
              <a:lumMod val="75000"/>
              <a:alpha val="53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2272805" y="1955769"/>
                <a:ext cx="22684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2805" y="1955769"/>
                <a:ext cx="226841" cy="461665"/>
              </a:xfrm>
              <a:prstGeom prst="rect">
                <a:avLst/>
              </a:prstGeom>
              <a:blipFill rotWithShape="1">
                <a:blip r:embed="rId7"/>
                <a:stretch>
                  <a:fillRect r="-27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610289" y="157693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0289" y="1576932"/>
                <a:ext cx="340157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589867" y="1955769"/>
                <a:ext cx="3810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9867" y="1955769"/>
                <a:ext cx="381000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авильный пятиугольник 30"/>
          <p:cNvSpPr/>
          <p:nvPr/>
        </p:nvSpPr>
        <p:spPr>
          <a:xfrm rot="19487243">
            <a:off x="4871068" y="2390213"/>
            <a:ext cx="555938" cy="525518"/>
          </a:xfrm>
          <a:prstGeom prst="pentagon">
            <a:avLst/>
          </a:prstGeom>
          <a:solidFill>
            <a:srgbClr val="7EA297">
              <a:alpha val="50000"/>
            </a:srgbClr>
          </a:solidFill>
          <a:ln w="12700">
            <a:solidFill>
              <a:srgbClr val="70B0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704218" y="2527221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4218" y="2527221"/>
                <a:ext cx="340157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4819732" y="2214888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732" y="2214888"/>
                <a:ext cx="340157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149037" y="2207148"/>
                <a:ext cx="36832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37" y="2207148"/>
                <a:ext cx="368327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993183" y="2725155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3183" y="2725155"/>
                <a:ext cx="340157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279699" y="2527221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9699" y="2527221"/>
                <a:ext cx="340157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Прямоугольник 44"/>
          <p:cNvSpPr/>
          <p:nvPr/>
        </p:nvSpPr>
        <p:spPr>
          <a:xfrm>
            <a:off x="520700" y="2360597"/>
            <a:ext cx="381022" cy="424422"/>
          </a:xfrm>
          <a:prstGeom prst="rect">
            <a:avLst/>
          </a:prstGeom>
          <a:solidFill>
            <a:srgbClr val="70B09B">
              <a:alpha val="59000"/>
            </a:srgbClr>
          </a:solidFill>
          <a:ln w="12700">
            <a:solidFill>
              <a:srgbClr val="70B0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704471" y="2129764"/>
                <a:ext cx="39450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471" y="2129764"/>
                <a:ext cx="394501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323449" y="2129764"/>
                <a:ext cx="39450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49" y="2129764"/>
                <a:ext cx="394501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702299" y="2536942"/>
                <a:ext cx="39450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299" y="2536942"/>
                <a:ext cx="394501" cy="46166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323448" y="2536436"/>
                <a:ext cx="39450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48" y="2536436"/>
                <a:ext cx="394501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Прямоугольный треугольник 47"/>
          <p:cNvSpPr/>
          <p:nvPr/>
        </p:nvSpPr>
        <p:spPr>
          <a:xfrm rot="5400000">
            <a:off x="3067199" y="2463553"/>
            <a:ext cx="366913" cy="378837"/>
          </a:xfrm>
          <a:prstGeom prst="rtTriangle">
            <a:avLst/>
          </a:prstGeom>
          <a:solidFill>
            <a:schemeClr val="bg1">
              <a:lumMod val="75000"/>
              <a:alpha val="53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2891154" y="2238682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154" y="2238682"/>
                <a:ext cx="340157" cy="46166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3269995" y="2225090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995" y="2225090"/>
                <a:ext cx="340157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2891153" y="2572808"/>
                <a:ext cx="340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153" y="2572808"/>
                <a:ext cx="340157" cy="46166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Правильный пятиугольник 51"/>
          <p:cNvSpPr/>
          <p:nvPr/>
        </p:nvSpPr>
        <p:spPr>
          <a:xfrm rot="8654872">
            <a:off x="4055186" y="1689827"/>
            <a:ext cx="555938" cy="525518"/>
          </a:xfrm>
          <a:prstGeom prst="pentagon">
            <a:avLst/>
          </a:prstGeom>
          <a:solidFill>
            <a:srgbClr val="7EA297">
              <a:alpha val="50000"/>
            </a:srgbClr>
          </a:solidFill>
          <a:ln w="12700">
            <a:solidFill>
              <a:srgbClr val="70B0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4333152" y="1937064"/>
                <a:ext cx="31591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152" y="1937064"/>
                <a:ext cx="315911" cy="46166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3950892" y="1937063"/>
                <a:ext cx="36832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892" y="1937063"/>
                <a:ext cx="368327" cy="461665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4388375" y="1609121"/>
                <a:ext cx="36832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8375" y="1609121"/>
                <a:ext cx="368327" cy="461665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3847517" y="1609122"/>
                <a:ext cx="36832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7517" y="1609122"/>
                <a:ext cx="368327" cy="461665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4131675" y="1400515"/>
                <a:ext cx="36832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1675" y="1400515"/>
                <a:ext cx="368327" cy="461665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266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3" grpId="0"/>
      <p:bldP spid="42" grpId="0"/>
      <p:bldP spid="46" grpId="0"/>
      <p:bldP spid="47" grpId="0"/>
      <p:bldP spid="48" grpId="0" animBg="1"/>
      <p:bldP spid="49" grpId="0"/>
      <p:bldP spid="50" grpId="0"/>
      <p:bldP spid="51" grpId="0"/>
      <p:bldP spid="52" grpId="0" animBg="1"/>
      <p:bldP spid="53" grpId="0"/>
      <p:bldP spid="54" grpId="0"/>
      <p:bldP spid="55" grpId="0"/>
      <p:bldP spid="56" grpId="0"/>
      <p:bldP spid="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ПРЕОБРАЗОВАНИЕ ПОДОБИЯ 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77800" y="545902"/>
                <a:ext cx="54102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Пусть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каждой точке фигуры 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поставлена в соответствие некоторая точка фигуры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так что каждой точке фигуры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соответствует единственная точка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Тогда говорят, что определено преобразование фигуры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в фигуру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45902"/>
                <a:ext cx="5410200" cy="954107"/>
              </a:xfrm>
              <a:prstGeom prst="rect">
                <a:avLst/>
              </a:prstGeom>
              <a:blipFill rotWithShape="0">
                <a:blip r:embed="rId2"/>
                <a:stretch>
                  <a:fillRect l="-338" t="-1282" r="-225"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900" y="1824530"/>
            <a:ext cx="1371600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8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ПРЕОБРАЗОВАНИЕ ПОДОБИЯ 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7800" y="545902"/>
                <a:ext cx="54102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Если при преобразовании фигуры 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фигуру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расстояние между точками изменяются в одно и то же число раз, то такое преобразование называется </a:t>
                </a:r>
                <a:r>
                  <a:rPr lang="ru-RU" sz="1400" b="1" i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преобразованием подобия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45902"/>
                <a:ext cx="5410200" cy="738664"/>
              </a:xfrm>
              <a:prstGeom prst="rect">
                <a:avLst/>
              </a:prstGeom>
              <a:blipFill>
                <a:blip r:embed="rId2"/>
                <a:stretch>
                  <a:fillRect l="-338" t="-1653" r="-225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900" y="1317625"/>
            <a:ext cx="2311252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63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ПРЕОБРАЗОВАНИЕ ПОДОБИЯ 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7800" y="545902"/>
                <a:ext cx="54102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Предположим, что в результате некоторого преобразования произвольным точкам</a:t>
                </a:r>
                <a14:m>
                  <m:oMath xmlns:m="http://schemas.openxmlformats.org/officeDocument/2006/math">
                    <m:r>
                      <a:rPr lang="ru-RU" sz="1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𝑋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𝑌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фигуры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сопоставлены точки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,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𝑌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фигуры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Если 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𝑌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∙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𝑋𝑌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, 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&gt;0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то такое преобразование называется </a:t>
                </a:r>
                <a:r>
                  <a:rPr lang="ru-RU" sz="1400" b="1" i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преобразованием подобия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45902"/>
                <a:ext cx="5410200" cy="954107"/>
              </a:xfrm>
              <a:prstGeom prst="rect">
                <a:avLst/>
              </a:prstGeom>
              <a:blipFill>
                <a:blip r:embed="rId2"/>
                <a:stretch>
                  <a:fillRect l="-338" t="-1282" r="-225"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263" y="1512902"/>
            <a:ext cx="1595438" cy="1537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10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ПОДОБИЕ ГЕОМЕТРИЧЕСКИХ ФИГУР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3500" y="451392"/>
                <a:ext cx="5448300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𝑌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∙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𝑋𝑌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, 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&gt;0</m:t>
                    </m:r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 этом число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одно и то же для всех точек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𝑌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и оно называется 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i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коэффициентом подобия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ru-RU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Если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фигуры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заданы и при этом первая переводиться во вторую преобразованием подобия, то фигуры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называются </a:t>
                </a:r>
                <a:r>
                  <a:rPr lang="ru-RU" sz="1400" b="1" i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подобными.</a:t>
                </a:r>
                <a:endParaRPr lang="en-US" sz="1400" b="1" i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ru-RU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Подобие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фигур обозначается так: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∾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Если при преобразовании подобия точке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сопоставлена точке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  <m:r>
                      <a:rPr lang="ru-RU" sz="1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то говорят, что точка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𝑿</m:t>
                    </m:r>
                  </m:oMath>
                </a14:m>
                <a:r>
                  <a:rPr lang="en-US" sz="1400" b="1" i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i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преобразована в точке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00B05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𝑿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451392"/>
                <a:ext cx="5448300" cy="2677656"/>
              </a:xfrm>
              <a:prstGeom prst="rect">
                <a:avLst/>
              </a:prstGeom>
              <a:blipFill rotWithShape="0">
                <a:blip r:embed="rId2"/>
                <a:stretch>
                  <a:fillRect l="-336" r="-336" b="-2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932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ТЕОРЕМА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7800" y="902633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Теорема</a:t>
            </a:r>
            <a:r>
              <a:rPr lang="en-US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Преобразование подобия переводит: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3150" indent="-342900" algn="just">
              <a:buAutoNum type="alphaLcParenR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прямую в прямую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073150" indent="-342900" algn="just">
              <a:buAutoNum type="alphaLcParenR" startAt="2"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луч в луч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073150" indent="-342900" algn="just">
              <a:buAutoNum type="alphaLcParenR" startAt="3"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угол в равный ему углу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073150" indent="-342900"/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 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отрезок в отрезок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51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ЗАДАНИЕ 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18.1</a:t>
            </a: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4027" y="545902"/>
            <a:ext cx="541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такое преобразование подобия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92100" y="869068"/>
                <a:ext cx="53340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just"/>
                <a:r>
                  <a:rPr lang="ru-RU" sz="1400" b="1" i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1400" b="1" i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Если при преобразовании фигуры 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фигуру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расстояние между точками изменяются в одно и то же число раз, то такое преобразование называется </a:t>
                </a:r>
                <a:r>
                  <a:rPr lang="ru-RU" sz="1400" b="1" i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преобразованием подобия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869068"/>
                <a:ext cx="5334000" cy="954107"/>
              </a:xfrm>
              <a:prstGeom prst="rect">
                <a:avLst/>
              </a:prstGeom>
              <a:blipFill>
                <a:blip r:embed="rId2"/>
                <a:stretch>
                  <a:fillRect l="-343" t="-1282" r="-343"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694" y="1634250"/>
            <a:ext cx="2304865" cy="152180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746060" y="2835497"/>
                <a:ext cx="152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𝐹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060" y="2835497"/>
                <a:ext cx="152400" cy="307777"/>
              </a:xfrm>
              <a:prstGeom prst="rect">
                <a:avLst/>
              </a:prstGeom>
              <a:blipFill rotWithShape="1">
                <a:blip r:embed="rId4"/>
                <a:stretch>
                  <a:fillRect r="-6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430991" y="2829159"/>
                <a:ext cx="37665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𝐹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0991" y="2829159"/>
                <a:ext cx="376659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507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997" y="565805"/>
            <a:ext cx="558523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b="1" kern="0" dirty="0">
              <a:solidFill>
                <a:srgbClr val="1F497D"/>
              </a:solidFill>
              <a:latin typeface="Arial"/>
              <a:cs typeface="Arial"/>
            </a:endParaRPr>
          </a:p>
          <a:p>
            <a:pPr algn="just"/>
            <a:endParaRPr lang="ru-RU" sz="1400" b="1" kern="0" dirty="0">
              <a:solidFill>
                <a:srgbClr val="1F497D"/>
              </a:solidFill>
              <a:latin typeface="Arial"/>
              <a:cs typeface="Arial"/>
            </a:endParaRPr>
          </a:p>
          <a:p>
            <a:pPr algn="just"/>
            <a:r>
              <a:rPr lang="en-US" sz="1400" b="1" kern="0" dirty="0">
                <a:solidFill>
                  <a:srgbClr val="1F497D"/>
                </a:solidFill>
                <a:latin typeface="Arial"/>
                <a:cs typeface="Arial"/>
              </a:rPr>
              <a:t>17.6. </a:t>
            </a:r>
            <a:r>
              <a:rPr lang="ru-RU" sz="1400" kern="0" dirty="0">
                <a:latin typeface="Arial"/>
                <a:cs typeface="Arial"/>
              </a:rPr>
              <a:t>Какая из фигур будет центрально-симметричной фигурой: прямоугольник, квадрат, параллелограмм, угол, прямая </a:t>
            </a:r>
            <a:r>
              <a:rPr lang="en-US" sz="1400" kern="0" dirty="0" smtClean="0">
                <a:latin typeface="Arial"/>
                <a:cs typeface="Arial"/>
              </a:rPr>
              <a:t>                       </a:t>
            </a:r>
            <a:r>
              <a:rPr lang="ru-RU" sz="1400" kern="0" dirty="0" smtClean="0">
                <a:latin typeface="Arial"/>
                <a:cs typeface="Arial"/>
              </a:rPr>
              <a:t>и </a:t>
            </a:r>
            <a:r>
              <a:rPr lang="ru-RU" sz="1400" kern="0" dirty="0">
                <a:latin typeface="Arial"/>
                <a:cs typeface="Arial"/>
              </a:rPr>
              <a:t>равносторонний треугольник? Где находится их центр симметрии?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56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1917700" y="1425037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ЗАДАНИЕ 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18.2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4027" y="545902"/>
            <a:ext cx="541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фигуры называются подобными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92110" y="880197"/>
                <a:ext cx="50292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14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14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Если фигуры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заданы и при этом первая переводиться во вторую преобразованием подобия, то фигуры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называются </a:t>
                </a:r>
                <a:r>
                  <a:rPr lang="ru-RU" sz="1400" b="1" i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подобными.</a:t>
                </a:r>
                <a:endParaRPr lang="en-US" sz="1400" b="1" i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just"/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110" y="880197"/>
                <a:ext cx="5029200" cy="954107"/>
              </a:xfrm>
              <a:prstGeom prst="rect">
                <a:avLst/>
              </a:prstGeom>
              <a:blipFill>
                <a:blip r:embed="rId2"/>
                <a:stretch>
                  <a:fillRect l="-364" t="-637" r="-364" b="-57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9" t="15529" r="-3217" b="6806"/>
          <a:stretch/>
        </p:blipFill>
        <p:spPr>
          <a:xfrm>
            <a:off x="1587500" y="1617475"/>
            <a:ext cx="2440100" cy="143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02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ЗАДАНИЕ 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18.3</a:t>
            </a: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64027" y="545902"/>
                <a:ext cx="5410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прямоугольник, подобный прямоугольнику </a:t>
                </a:r>
                <a:r>
                  <a:rPr lang="ru-RU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с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шириной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3 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</m:t>
                    </m:r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и длинной 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4 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</m:t>
                    </m:r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м,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если коэффициент подобия 2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027" y="545902"/>
                <a:ext cx="5410200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338" t="-2353" r="-338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663700" y="1750222"/>
            <a:ext cx="540000" cy="720000"/>
          </a:xfrm>
          <a:prstGeom prst="rect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340100" y="1330799"/>
            <a:ext cx="1080000" cy="1440000"/>
          </a:xfrm>
          <a:prstGeom prst="rect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72220" y="1956333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4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220" y="1956333"/>
                <a:ext cx="457200" cy="307777"/>
              </a:xfrm>
              <a:prstGeom prst="rect">
                <a:avLst/>
              </a:prstGeom>
              <a:blipFill rotWithShape="1">
                <a:blip r:embed="rId3"/>
                <a:stretch>
                  <a:fillRect r="-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705100" y="2533848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3 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5100" y="2533848"/>
                <a:ext cx="457200" cy="307777"/>
              </a:xfrm>
              <a:prstGeom prst="rect">
                <a:avLst/>
              </a:prstGeom>
              <a:blipFill rotWithShape="1">
                <a:blip r:embed="rId4"/>
                <a:stretch>
                  <a:fillRect r="-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06700" y="1913421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8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700" y="1913421"/>
                <a:ext cx="457200" cy="307777"/>
              </a:xfrm>
              <a:prstGeom prst="rect">
                <a:avLst/>
              </a:prstGeom>
              <a:blipFill rotWithShape="1">
                <a:blip r:embed="rId5"/>
                <a:stretch>
                  <a:fillRect r="-1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651500" y="2770799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6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1500" y="2770799"/>
                <a:ext cx="457200" cy="307777"/>
              </a:xfrm>
              <a:prstGeom prst="rect">
                <a:avLst/>
              </a:prstGeom>
              <a:blipFill rotWithShape="1">
                <a:blip r:embed="rId6"/>
                <a:stretch>
                  <a:fillRect r="-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2480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5" grpId="0"/>
      <p:bldP spid="10" grpId="0"/>
      <p:bldP spid="11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178" y="122728"/>
            <a:ext cx="5647441" cy="276999"/>
          </a:xfrm>
        </p:spPr>
        <p:txBody>
          <a:bodyPr/>
          <a:lstStyle/>
          <a:p>
            <a:r>
              <a:rPr lang="ru-RU" sz="1800" dirty="0"/>
              <a:t>ЗАДАНИЕ ДЛЯ САМОСТОЯТЕЛЬНОГО РЕШЕНИЯ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341" y="860425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Стр. 59</a:t>
            </a:r>
            <a:b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</a:b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№ 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1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8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.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5, 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1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8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.</a:t>
            </a:r>
            <a:r>
              <a:rPr lang="ru-RU" sz="2000" b="1" kern="0" smtClean="0">
                <a:solidFill>
                  <a:schemeClr val="tx2"/>
                </a:solidFill>
                <a:latin typeface="Arial"/>
                <a:cs typeface="Arial"/>
              </a:rPr>
              <a:t>9</a:t>
            </a:r>
            <a:endParaRPr lang="ru-RU" sz="3200" b="1" kern="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1877732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511300" y="708025"/>
            <a:ext cx="25527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r>
              <a:rPr lang="ru-RU" b="1" i="1" kern="0" dirty="0">
                <a:solidFill>
                  <a:schemeClr val="tx2"/>
                </a:solidFill>
                <a:latin typeface="Arial"/>
                <a:cs typeface="Arial"/>
              </a:rPr>
              <a:t>Прямоугольник</a:t>
            </a:r>
            <a:endParaRPr lang="en-US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8300" y="12414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120900" y="12414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68300" y="1241425"/>
            <a:ext cx="1752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68300" y="2384425"/>
            <a:ext cx="1752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68300" y="1241425"/>
            <a:ext cx="175260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368300" y="1241425"/>
            <a:ext cx="175260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1016000" y="1470025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00" y="1470025"/>
                <a:ext cx="457200" cy="6463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2349507" y="1397151"/>
            <a:ext cx="3287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kern="0" dirty="0">
                <a:solidFill>
                  <a:prstClr val="black"/>
                </a:solidFill>
                <a:latin typeface="Arial"/>
                <a:cs typeface="Arial"/>
              </a:rPr>
              <a:t>Центрально-симметричной точкой прямоугольника будет пересечение его диагоналей. </a:t>
            </a:r>
            <a:endParaRPr lang="ru-RU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054100" y="1393825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100" y="1393825"/>
                <a:ext cx="419100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12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2425700" y="1325105"/>
                <a:ext cx="3218534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/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Центр симметрии квадрата </a:t>
                </a:r>
                <a:r>
                  <a:rPr lang="ru-RU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находится </a:t>
                </a:r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в точке пересечения диагоналей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𝑂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5700" y="1325105"/>
                <a:ext cx="3218534" cy="738664"/>
              </a:xfrm>
              <a:prstGeom prst="rect">
                <a:avLst/>
              </a:prstGeom>
              <a:blipFill rotWithShape="0">
                <a:blip r:embed="rId2"/>
                <a:stretch>
                  <a:fillRect l="-568" t="-820" r="-568" b="-73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749300" y="11652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20900" y="70802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Квадрат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892479" y="11652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-5400000">
            <a:off x="1320800" y="5937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-5400000">
            <a:off x="1320979" y="1736725"/>
            <a:ext cx="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49300" y="1165225"/>
            <a:ext cx="114300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749479" y="1165225"/>
            <a:ext cx="1142821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1092200" y="1385340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200" y="1385340"/>
                <a:ext cx="457200" cy="6463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111250" y="1297904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1250" y="1297904"/>
                <a:ext cx="419100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393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479425"/>
            <a:ext cx="550453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ctr"/>
            <a:r>
              <a:rPr lang="ru-RU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Параллелограмм</a:t>
            </a:r>
            <a:endParaRPr lang="en-US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2806700" y="1317625"/>
                <a:ext cx="2823761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Центр симметрии параллелограмма </a:t>
                </a:r>
                <a:r>
                  <a:rPr lang="ru-RU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находится </a:t>
                </a:r>
                <a:r>
                  <a:rPr lang="ru-RU" sz="1400" kern="0" dirty="0">
                    <a:solidFill>
                      <a:prstClr val="black"/>
                    </a:solidFill>
                    <a:latin typeface="Arial"/>
                    <a:cs typeface="Arial"/>
                  </a:rPr>
                  <a:t>в точке пересечения диагоналей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𝑂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700" y="1317625"/>
                <a:ext cx="2823761" cy="954107"/>
              </a:xfrm>
              <a:prstGeom prst="rect">
                <a:avLst/>
              </a:prstGeom>
              <a:blipFill rotWithShape="0">
                <a:blip r:embed="rId2"/>
                <a:stretch>
                  <a:fillRect l="-647" t="-1274" b="-57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араллелограмм 2"/>
          <p:cNvSpPr/>
          <p:nvPr/>
        </p:nvSpPr>
        <p:spPr>
          <a:xfrm>
            <a:off x="596900" y="1165225"/>
            <a:ext cx="1828800" cy="1295400"/>
          </a:xfrm>
          <a:prstGeom prst="parallelogram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60000">
            <a:off x="901700" y="1176718"/>
            <a:ext cx="1219200" cy="128390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96900" y="1166175"/>
            <a:ext cx="1828800" cy="12944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1282700" y="1464447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700" y="1464447"/>
                <a:ext cx="457200" cy="6463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1329296" y="1418280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9296" y="1418280"/>
                <a:ext cx="419100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882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54300" y="1317625"/>
            <a:ext cx="26089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Ось симметрии угла состоит из биссектрисы. </a:t>
            </a:r>
          </a:p>
          <a:p>
            <a:pPr algn="just"/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Угол не имеет центр симметрии. 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749300" y="1393825"/>
            <a:ext cx="990600" cy="85135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20900" y="70802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Угол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749300" y="2245181"/>
            <a:ext cx="1447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749300" y="1819503"/>
            <a:ext cx="1219200" cy="42567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873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73300" y="1851025"/>
            <a:ext cx="3352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Центр симметрии прямой произвольная точка лежащая на ней.  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39700" y="612929"/>
            <a:ext cx="550453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ctr"/>
            <a:r>
              <a:rPr lang="ru-RU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Прямая</a:t>
            </a:r>
            <a:endParaRPr lang="en-US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368300" y="1470025"/>
            <a:ext cx="2057400" cy="12192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34583" y="1695932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583" y="1695932"/>
                <a:ext cx="4572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75912" y="1704732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5912" y="1704732"/>
                <a:ext cx="4191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248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73301" y="1012825"/>
            <a:ext cx="3352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Ось симметрии равностороннего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треугольника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это 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высота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опу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щ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енная 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 основание. Равносторонний треугольник имеет симметрию только относительно оси. Треугольник не имеет центр симметрии.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39700" y="612929"/>
            <a:ext cx="550453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r>
              <a:rPr lang="ru-RU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Равносторонний треугольник</a:t>
            </a:r>
            <a:endParaRPr lang="en-US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457558" y="1165225"/>
            <a:ext cx="762000" cy="151096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219558" y="1165225"/>
            <a:ext cx="6858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44500" y="2689225"/>
            <a:ext cx="1447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219558" y="902752"/>
            <a:ext cx="0" cy="209127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29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9700" y="612929"/>
            <a:ext cx="5504535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endParaRPr lang="en-US" b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58997" y="565805"/>
                <a:ext cx="5585237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400" b="1" kern="0" dirty="0">
                    <a:solidFill>
                      <a:srgbClr val="1F497D"/>
                    </a:solidFill>
                    <a:latin typeface="Arial"/>
                    <a:cs typeface="Arial"/>
                  </a:rPr>
                  <a:t>17.</a:t>
                </a:r>
                <a:r>
                  <a:rPr lang="ru-RU" sz="1400" b="1" kern="0" dirty="0">
                    <a:solidFill>
                      <a:srgbClr val="1F497D"/>
                    </a:solidFill>
                    <a:latin typeface="Arial"/>
                    <a:cs typeface="Arial"/>
                  </a:rPr>
                  <a:t>7</a:t>
                </a:r>
                <a:r>
                  <a:rPr lang="en-US" sz="1400" b="1" kern="0" dirty="0">
                    <a:solidFill>
                      <a:srgbClr val="1F497D"/>
                    </a:solidFill>
                    <a:latin typeface="Arial"/>
                    <a:cs typeface="Arial"/>
                  </a:rPr>
                  <a:t>. </a:t>
                </a:r>
                <a:r>
                  <a:rPr lang="ru-RU" sz="1400" kern="0" dirty="0">
                    <a:latin typeface="Arial"/>
                    <a:cs typeface="Arial"/>
                  </a:rPr>
                  <a:t>Нарисуйте отрезок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latin typeface="Cambria Math"/>
                        <a:cs typeface="Arial"/>
                      </a:rPr>
                      <m:t>𝐴𝐵</m:t>
                    </m:r>
                    <m:r>
                      <a:rPr lang="en-US" sz="1400" b="0" i="1" kern="0" smtClean="0">
                        <a:latin typeface="Cambria Math"/>
                        <a:cs typeface="Arial"/>
                      </a:rPr>
                      <m:t> </m:t>
                    </m:r>
                  </m:oMath>
                </a14:m>
                <a:r>
                  <a:rPr lang="ru-RU" sz="1400" kern="0" dirty="0">
                    <a:latin typeface="Arial"/>
                    <a:cs typeface="Arial"/>
                  </a:rPr>
                  <a:t> и обозначьте точку </a:t>
                </a:r>
                <a14:m>
                  <m:oMath xmlns:m="http://schemas.openxmlformats.org/officeDocument/2006/math">
                    <m:r>
                      <a:rPr lang="en-US" sz="1400" i="1" kern="0">
                        <a:latin typeface="Cambria Math"/>
                        <a:cs typeface="Arial"/>
                      </a:rPr>
                      <m:t>𝑀</m:t>
                    </m:r>
                    <m:r>
                      <a:rPr lang="ru-RU" sz="1400" b="0" i="1" kern="0" smtClean="0">
                        <a:latin typeface="Cambria Math" panose="02040503050406030204" pitchFamily="18" charset="0"/>
                        <a:cs typeface="Arial"/>
                      </a:rPr>
                      <m:t> </m:t>
                    </m:r>
                  </m:oMath>
                </a14:m>
                <a:r>
                  <a:rPr lang="ru-RU" sz="1400" kern="0" dirty="0">
                    <a:latin typeface="Arial"/>
                    <a:cs typeface="Arial"/>
                  </a:rPr>
                  <a:t>вне его. Изобразите отрезок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𝐴</m:t>
                        </m:r>
                      </m:e>
                      <m:sub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𝐵</m:t>
                        </m:r>
                      </m:e>
                      <m:sub>
                        <m:r>
                          <a:rPr lang="en-US" sz="1400" i="1" kern="0">
                            <a:solidFill>
                              <a:prstClr val="black"/>
                            </a:solidFill>
                            <a:latin typeface="Cambria Math"/>
                            <a:cs typeface="Arial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400" kern="0" dirty="0">
                    <a:latin typeface="Arial"/>
                    <a:cs typeface="Arial"/>
                  </a:rPr>
                  <a:t>, симметричный отрезку </a:t>
                </a:r>
                <a14:m>
                  <m:oMath xmlns:m="http://schemas.openxmlformats.org/officeDocument/2006/math"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𝐴𝐵</m:t>
                    </m:r>
                  </m:oMath>
                </a14:m>
                <a:r>
                  <a:rPr lang="ru-RU" sz="1400" kern="0" dirty="0">
                    <a:latin typeface="Arial"/>
                    <a:cs typeface="Arial"/>
                  </a:rPr>
                  <a:t> относительно точки </a:t>
                </a:r>
                <a14:m>
                  <m:oMath xmlns:m="http://schemas.openxmlformats.org/officeDocument/2006/math"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𝑀</m:t>
                    </m:r>
                  </m:oMath>
                </a14:m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7" y="565805"/>
                <a:ext cx="5585237" cy="738664"/>
              </a:xfrm>
              <a:prstGeom prst="rect">
                <a:avLst/>
              </a:prstGeom>
              <a:blipFill rotWithShape="0">
                <a:blip r:embed="rId2"/>
                <a:stretch>
                  <a:fillRect l="-328" t="-1653" r="-328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H="1">
            <a:off x="1480015" y="1546225"/>
            <a:ext cx="1371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2501900" y="2841625"/>
            <a:ext cx="1371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84915" y="1207477"/>
                <a:ext cx="533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4915" y="1207477"/>
                <a:ext cx="5334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251415" y="1207478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415" y="1207478"/>
                <a:ext cx="457200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320513" y="2486898"/>
                <a:ext cx="3627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0513" y="2486898"/>
                <a:ext cx="362773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1480015" y="1546225"/>
            <a:ext cx="2393485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644900" y="2486899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900" y="2486899"/>
                <a:ext cx="457200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/>
          <p:nvPr/>
        </p:nvCxnSpPr>
        <p:spPr>
          <a:xfrm flipH="1">
            <a:off x="2501900" y="1546225"/>
            <a:ext cx="349715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66968" y="1210528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968" y="1210528"/>
                <a:ext cx="4191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780762" y="1197783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0762" y="1197783"/>
                <a:ext cx="4191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642065" y="1927225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065" y="1927225"/>
                <a:ext cx="4191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448157" y="1853808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157" y="1853808"/>
                <a:ext cx="457200" cy="6463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73500" y="2678792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2678792"/>
                <a:ext cx="4191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110963" y="2763897"/>
                <a:ext cx="419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963" y="2763897"/>
                <a:ext cx="4191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279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/>
      <p:bldP spid="18" grpId="0"/>
      <p:bldP spid="19" grpId="0"/>
      <p:bldP spid="20" grpId="0"/>
      <p:bldP spid="9" grpId="0"/>
      <p:bldP spid="21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4babfd912db235b5372dfc73612c47e6d3b8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9702</TotalTime>
  <Words>477</Words>
  <Application>Microsoft Office PowerPoint</Application>
  <PresentationFormat>Произвольный</PresentationFormat>
  <Paragraphs>209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Calibri</vt:lpstr>
      <vt:lpstr>Cambria Math</vt:lpstr>
      <vt:lpstr>Times New Roman</vt:lpstr>
      <vt:lpstr>Office Theme</vt:lpstr>
      <vt:lpstr>1_Office Theme</vt:lpstr>
      <vt:lpstr>2_Office Theme</vt:lpstr>
      <vt:lpstr>3_Office Theme</vt:lpstr>
      <vt:lpstr>4_Office Theme</vt:lpstr>
      <vt:lpstr>Презентация PowerPoint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ПРЕОБРАЗОВАНИЕ ПОДОБИЯ </vt:lpstr>
      <vt:lpstr>ПРЕОБРАЗОВАНИЕ ПОДОБИЯ </vt:lpstr>
      <vt:lpstr>ПРЕОБРАЗОВАНИЕ ПОДОБИЯ </vt:lpstr>
      <vt:lpstr>ПОДОБИЕ ГЕОМЕТРИЧЕСКИХ ФИГУР</vt:lpstr>
      <vt:lpstr>ТЕОРЕМА</vt:lpstr>
      <vt:lpstr>ЗАДАНИЕ 18.1 </vt:lpstr>
      <vt:lpstr>ЗАДАНИЕ 18.2</vt:lpstr>
      <vt:lpstr>ЗАДАНИЕ 18.3 </vt:lpstr>
      <vt:lpstr>ЗАДАНИЕ ДЛЯ САМОСТОЯТЕЛЬНОГО РЕШЕНИЯ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Закирова Ф.М</cp:lastModifiedBy>
  <cp:revision>888</cp:revision>
  <dcterms:created xsi:type="dcterms:W3CDTF">2020-04-13T08:05:16Z</dcterms:created>
  <dcterms:modified xsi:type="dcterms:W3CDTF">2020-12-01T06:37:46Z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