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07" r:id="rId6"/>
    <p:sldId id="257" r:id="rId7"/>
    <p:sldId id="269" r:id="rId8"/>
    <p:sldId id="270" r:id="rId9"/>
    <p:sldId id="1410" r:id="rId10"/>
    <p:sldId id="272" r:id="rId11"/>
    <p:sldId id="1412" r:id="rId12"/>
    <p:sldId id="1411" r:id="rId13"/>
    <p:sldId id="1413" r:id="rId14"/>
    <p:sldId id="1414" r:id="rId15"/>
    <p:sldId id="1415" r:id="rId16"/>
    <p:sldId id="297" r:id="rId17"/>
    <p:sldId id="1417" r:id="rId18"/>
    <p:sldId id="1418" r:id="rId19"/>
    <p:sldId id="1419" r:id="rId20"/>
    <p:sldId id="284" r:id="rId21"/>
    <p:sldId id="1420" r:id="rId22"/>
    <p:sldId id="1421" r:id="rId23"/>
    <p:sldId id="1388" r:id="rId24"/>
    <p:sldId id="287" r:id="rId25"/>
    <p:sldId id="288" r:id="rId26"/>
    <p:sldId id="290" r:id="rId27"/>
  </p:sldIdLst>
  <p:sldSz cx="12192000" cy="6858000"/>
  <p:notesSz cx="12192000" cy="6858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4" d="100"/>
          <a:sy n="54" d="100"/>
        </p:scale>
        <p:origin x="586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02CC26-CB07-4FAE-A444-F59B20F16D19}" type="doc">
      <dgm:prSet loTypeId="urn:microsoft.com/office/officeart/2005/8/layout/hList7" loCatId="process" qsTypeId="urn:microsoft.com/office/officeart/2005/8/quickstyle/simple1" qsCatId="simple" csTypeId="urn:microsoft.com/office/officeart/2005/8/colors/colorful4" csCatId="colorful" phldr="1"/>
      <dgm:spPr/>
    </dgm:pt>
    <dgm:pt modelId="{93FBF453-6E2C-43D1-9A25-951F98EE7A6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Природно-климатических условий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61883F-6259-4DF2-8C43-459ED3F13F72}" type="par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82AC58-A141-4052-8E08-C262224F44AE}" type="sibTrans" cxnId="{651E914C-16E6-4EFC-80E5-7F66F1ADD9B5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2F377D-FA7A-4936-8DCF-280B681ECA70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Капиталовложений в отрасль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EB83FD-D910-43E8-9F76-5A634B65F264}" type="par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EDDF39-1023-4C14-BA0C-2E3327497C89}" type="sibTrans" cxnId="{CD60002B-1381-4579-BDED-9B83732A5C48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9C9276-3769-493A-94A9-ABCC85AE99A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Национально- религиозного  состава населения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0312B4-D1E5-4EA8-BB2A-D5BD278510D5}" type="par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2DFDF-DCBF-4380-A71F-9412E9122646}" type="sibTrans" cxnId="{75F843B8-63D0-4587-9329-C6B66AF79233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907804-88E6-4B43-B706-D4A24163E290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Обеспеченности техникой</a:t>
          </a:r>
          <a:endParaRPr lang="en-US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857565-98A5-497C-AC08-94B1F8700F52}" type="par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8E182-9489-4BB5-8718-D56EE85693E7}" type="sibTrans" cxnId="{0B942B6C-8449-4C3F-8058-A86CF0ABAC8C}">
      <dgm:prSet/>
      <dgm:spPr/>
      <dgm:t>
        <a:bodyPr/>
        <a:lstStyle/>
        <a:p>
          <a:endParaRPr lang="en-US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576B1-96A8-400E-AC08-ECEF01A2B40B}" type="pres">
      <dgm:prSet presAssocID="{3902CC26-CB07-4FAE-A444-F59B20F16D19}" presName="Name0" presStyleCnt="0">
        <dgm:presLayoutVars>
          <dgm:dir/>
          <dgm:resizeHandles val="exact"/>
        </dgm:presLayoutVars>
      </dgm:prSet>
      <dgm:spPr/>
    </dgm:pt>
    <dgm:pt modelId="{592CDDB0-9341-4754-BE49-F2634A355BC2}" type="pres">
      <dgm:prSet presAssocID="{3902CC26-CB07-4FAE-A444-F59B20F16D19}" presName="fgShape" presStyleLbl="fgShp" presStyleIdx="0" presStyleCnt="1"/>
      <dgm:spPr/>
    </dgm:pt>
    <dgm:pt modelId="{93E71755-7303-4416-99F1-887015CFFCFD}" type="pres">
      <dgm:prSet presAssocID="{3902CC26-CB07-4FAE-A444-F59B20F16D19}" presName="linComp" presStyleCnt="0"/>
      <dgm:spPr/>
    </dgm:pt>
    <dgm:pt modelId="{9ED08936-04BB-427E-8024-B7526160BEF0}" type="pres">
      <dgm:prSet presAssocID="{93FBF453-6E2C-43D1-9A25-951F98EE7A6C}" presName="compNode" presStyleCnt="0"/>
      <dgm:spPr/>
    </dgm:pt>
    <dgm:pt modelId="{A78C0382-53FB-46A9-8A0C-1CF80A7F9366}" type="pres">
      <dgm:prSet presAssocID="{93FBF453-6E2C-43D1-9A25-951F98EE7A6C}" presName="bkgdShape" presStyleLbl="node1" presStyleIdx="0" presStyleCnt="4"/>
      <dgm:spPr/>
      <dgm:t>
        <a:bodyPr/>
        <a:lstStyle/>
        <a:p>
          <a:endParaRPr lang="ru-RU"/>
        </a:p>
      </dgm:t>
    </dgm:pt>
    <dgm:pt modelId="{F8A28941-D48E-4D09-AFF0-D731B129F334}" type="pres">
      <dgm:prSet presAssocID="{93FBF453-6E2C-43D1-9A25-951F98EE7A6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4E48A-6343-4314-A541-0F3A67538C82}" type="pres">
      <dgm:prSet presAssocID="{93FBF453-6E2C-43D1-9A25-951F98EE7A6C}" presName="invisiNode" presStyleLbl="node1" presStyleIdx="0" presStyleCnt="4"/>
      <dgm:spPr/>
    </dgm:pt>
    <dgm:pt modelId="{E843B31B-123B-40A2-9C46-BF4A328CB974}" type="pres">
      <dgm:prSet presAssocID="{93FBF453-6E2C-43D1-9A25-951F98EE7A6C}" presName="imagNode" presStyleLbl="fgImgPlace1" presStyleIdx="0" presStyleCnt="4" custScaleX="198732" custScaleY="128333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6C09A7E2-45A2-4933-88A1-91CA5173E45C}" type="pres">
      <dgm:prSet presAssocID="{9E82AC58-A141-4052-8E08-C262224F44A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86F7DD-8EA0-4408-A54A-A71302EB7F8E}" type="pres">
      <dgm:prSet presAssocID="{412F377D-FA7A-4936-8DCF-280B681ECA70}" presName="compNode" presStyleCnt="0"/>
      <dgm:spPr/>
    </dgm:pt>
    <dgm:pt modelId="{48373445-19E4-4EB1-A737-E77D906835FD}" type="pres">
      <dgm:prSet presAssocID="{412F377D-FA7A-4936-8DCF-280B681ECA70}" presName="bkgdShape" presStyleLbl="node1" presStyleIdx="1" presStyleCnt="4"/>
      <dgm:spPr/>
      <dgm:t>
        <a:bodyPr/>
        <a:lstStyle/>
        <a:p>
          <a:endParaRPr lang="ru-RU"/>
        </a:p>
      </dgm:t>
    </dgm:pt>
    <dgm:pt modelId="{885ED119-BC35-4EAA-BCED-061C34A5DEF6}" type="pres">
      <dgm:prSet presAssocID="{412F377D-FA7A-4936-8DCF-280B681ECA7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D1AB1-5753-4A78-A58E-07987DA837A9}" type="pres">
      <dgm:prSet presAssocID="{412F377D-FA7A-4936-8DCF-280B681ECA70}" presName="invisiNode" presStyleLbl="node1" presStyleIdx="1" presStyleCnt="4"/>
      <dgm:spPr/>
    </dgm:pt>
    <dgm:pt modelId="{5C379688-D8A3-43A5-B5A3-C1B53AA2AB7E}" type="pres">
      <dgm:prSet presAssocID="{412F377D-FA7A-4936-8DCF-280B681ECA70}" presName="imagNode" presStyleLbl="fgImgPlace1" presStyleIdx="1" presStyleCnt="4" custScaleX="205929" custScaleY="119708" custLinFactNeighborX="-998" custLinFactNeighborY="0"/>
      <dgm:spPr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7163AD5F-E7EC-4990-8F73-7EF724ADC3D0}" type="pres">
      <dgm:prSet presAssocID="{0CEDDF39-1023-4C14-BA0C-2E3327497C8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A070BA4-D038-4E67-B0FC-71819C30EB39}" type="pres">
      <dgm:prSet presAssocID="{39907804-88E6-4B43-B706-D4A24163E290}" presName="compNode" presStyleCnt="0"/>
      <dgm:spPr/>
    </dgm:pt>
    <dgm:pt modelId="{FFC799F7-5FB1-4655-8FE8-01D8B4458B56}" type="pres">
      <dgm:prSet presAssocID="{39907804-88E6-4B43-B706-D4A24163E290}" presName="bkgdShape" presStyleLbl="node1" presStyleIdx="2" presStyleCnt="4"/>
      <dgm:spPr/>
      <dgm:t>
        <a:bodyPr/>
        <a:lstStyle/>
        <a:p>
          <a:endParaRPr lang="ru-RU"/>
        </a:p>
      </dgm:t>
    </dgm:pt>
    <dgm:pt modelId="{4125B28D-335E-408E-A87B-C461A90C6D31}" type="pres">
      <dgm:prSet presAssocID="{39907804-88E6-4B43-B706-D4A24163E290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F2335-014C-4011-8785-AD9B0DE57D95}" type="pres">
      <dgm:prSet presAssocID="{39907804-88E6-4B43-B706-D4A24163E290}" presName="invisiNode" presStyleLbl="node1" presStyleIdx="2" presStyleCnt="4"/>
      <dgm:spPr/>
    </dgm:pt>
    <dgm:pt modelId="{48D32A1A-3CDD-41AC-99FF-5EFCBFE16379}" type="pres">
      <dgm:prSet presAssocID="{39907804-88E6-4B43-B706-D4A24163E290}" presName="imagNode" presStyleLbl="fgImgPlace1" presStyleIdx="2" presStyleCnt="4" custScaleX="209556" custScaleY="125698"/>
      <dgm:spPr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298AA4AB-7526-4CE6-861A-05862DB8564A}" type="pres">
      <dgm:prSet presAssocID="{2508E182-9489-4BB5-8718-D56EE85693E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91157FA-EA2F-4277-AE16-C4E13FC073C2}" type="pres">
      <dgm:prSet presAssocID="{659C9276-3769-493A-94A9-ABCC85AE99AC}" presName="compNode" presStyleCnt="0"/>
      <dgm:spPr/>
    </dgm:pt>
    <dgm:pt modelId="{9E1C2645-F66A-4EAD-AB7B-4BEEE1E3FC86}" type="pres">
      <dgm:prSet presAssocID="{659C9276-3769-493A-94A9-ABCC85AE99AC}" presName="bkgdShape" presStyleLbl="node1" presStyleIdx="3" presStyleCnt="4"/>
      <dgm:spPr/>
      <dgm:t>
        <a:bodyPr/>
        <a:lstStyle/>
        <a:p>
          <a:endParaRPr lang="ru-RU"/>
        </a:p>
      </dgm:t>
    </dgm:pt>
    <dgm:pt modelId="{B5985EFA-34F1-48F9-B0F4-81044D508A44}" type="pres">
      <dgm:prSet presAssocID="{659C9276-3769-493A-94A9-ABCC85AE99AC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8B0ED-6028-407E-ABE9-E23EE8BE41A7}" type="pres">
      <dgm:prSet presAssocID="{659C9276-3769-493A-94A9-ABCC85AE99AC}" presName="invisiNode" presStyleLbl="node1" presStyleIdx="3" presStyleCnt="4"/>
      <dgm:spPr/>
    </dgm:pt>
    <dgm:pt modelId="{1FB1E072-5219-4375-8D61-28AB3D95E69E}" type="pres">
      <dgm:prSet presAssocID="{659C9276-3769-493A-94A9-ABCC85AE99AC}" presName="imagNode" presStyleLbl="fgImgPlace1" presStyleIdx="3" presStyleCnt="4" custScaleX="201935" custScaleY="125635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</dgm:ptLst>
  <dgm:cxnLst>
    <dgm:cxn modelId="{25C9C5D6-EC4F-498C-AEC7-95241DEC0D92}" type="presOf" srcId="{3902CC26-CB07-4FAE-A444-F59B20F16D19}" destId="{799576B1-96A8-400E-AC08-ECEF01A2B40B}" srcOrd="0" destOrd="0" presId="urn:microsoft.com/office/officeart/2005/8/layout/hList7"/>
    <dgm:cxn modelId="{DDBFDD74-53EB-4EAD-A799-0CB1BB768EAD}" type="presOf" srcId="{39907804-88E6-4B43-B706-D4A24163E290}" destId="{4125B28D-335E-408E-A87B-C461A90C6D31}" srcOrd="1" destOrd="0" presId="urn:microsoft.com/office/officeart/2005/8/layout/hList7"/>
    <dgm:cxn modelId="{FE6D6A81-2913-46C9-8DE6-4DD969AA23D9}" type="presOf" srcId="{0CEDDF39-1023-4C14-BA0C-2E3327497C89}" destId="{7163AD5F-E7EC-4990-8F73-7EF724ADC3D0}" srcOrd="0" destOrd="0" presId="urn:microsoft.com/office/officeart/2005/8/layout/hList7"/>
    <dgm:cxn modelId="{CD60002B-1381-4579-BDED-9B83732A5C48}" srcId="{3902CC26-CB07-4FAE-A444-F59B20F16D19}" destId="{412F377D-FA7A-4936-8DCF-280B681ECA70}" srcOrd="1" destOrd="0" parTransId="{9CEB83FD-D910-43E8-9F76-5A634B65F264}" sibTransId="{0CEDDF39-1023-4C14-BA0C-2E3327497C89}"/>
    <dgm:cxn modelId="{95D5ABCF-B35C-4384-ACD8-C4051C8D41FE}" type="presOf" srcId="{412F377D-FA7A-4936-8DCF-280B681ECA70}" destId="{48373445-19E4-4EB1-A737-E77D906835FD}" srcOrd="0" destOrd="0" presId="urn:microsoft.com/office/officeart/2005/8/layout/hList7"/>
    <dgm:cxn modelId="{B29FEC0B-3929-4512-B2B5-1F51059E8E88}" type="presOf" srcId="{412F377D-FA7A-4936-8DCF-280B681ECA70}" destId="{885ED119-BC35-4EAA-BCED-061C34A5DEF6}" srcOrd="1" destOrd="0" presId="urn:microsoft.com/office/officeart/2005/8/layout/hList7"/>
    <dgm:cxn modelId="{1232C930-CB84-423B-92BA-B814A5BF0253}" type="presOf" srcId="{659C9276-3769-493A-94A9-ABCC85AE99AC}" destId="{9E1C2645-F66A-4EAD-AB7B-4BEEE1E3FC86}" srcOrd="0" destOrd="0" presId="urn:microsoft.com/office/officeart/2005/8/layout/hList7"/>
    <dgm:cxn modelId="{75F843B8-63D0-4587-9329-C6B66AF79233}" srcId="{3902CC26-CB07-4FAE-A444-F59B20F16D19}" destId="{659C9276-3769-493A-94A9-ABCC85AE99AC}" srcOrd="3" destOrd="0" parTransId="{F10312B4-D1E5-4EA8-BB2A-D5BD278510D5}" sibTransId="{2CB2DFDF-DCBF-4380-A71F-9412E9122646}"/>
    <dgm:cxn modelId="{7B44728A-DA99-42AE-8050-CDB470D1F560}" type="presOf" srcId="{9E82AC58-A141-4052-8E08-C262224F44AE}" destId="{6C09A7E2-45A2-4933-88A1-91CA5173E45C}" srcOrd="0" destOrd="0" presId="urn:microsoft.com/office/officeart/2005/8/layout/hList7"/>
    <dgm:cxn modelId="{F65A09A2-9068-438F-945B-7F04D9ECFEFC}" type="presOf" srcId="{2508E182-9489-4BB5-8718-D56EE85693E7}" destId="{298AA4AB-7526-4CE6-861A-05862DB8564A}" srcOrd="0" destOrd="0" presId="urn:microsoft.com/office/officeart/2005/8/layout/hList7"/>
    <dgm:cxn modelId="{F25B2FB2-F87C-439B-B4EA-A9C310E90EE4}" type="presOf" srcId="{39907804-88E6-4B43-B706-D4A24163E290}" destId="{FFC799F7-5FB1-4655-8FE8-01D8B4458B56}" srcOrd="0" destOrd="0" presId="urn:microsoft.com/office/officeart/2005/8/layout/hList7"/>
    <dgm:cxn modelId="{651E914C-16E6-4EFC-80E5-7F66F1ADD9B5}" srcId="{3902CC26-CB07-4FAE-A444-F59B20F16D19}" destId="{93FBF453-6E2C-43D1-9A25-951F98EE7A6C}" srcOrd="0" destOrd="0" parTransId="{FA61883F-6259-4DF2-8C43-459ED3F13F72}" sibTransId="{9E82AC58-A141-4052-8E08-C262224F44AE}"/>
    <dgm:cxn modelId="{9D661711-E778-419B-91EF-72A0578D2CFC}" type="presOf" srcId="{93FBF453-6E2C-43D1-9A25-951F98EE7A6C}" destId="{F8A28941-D48E-4D09-AFF0-D731B129F334}" srcOrd="1" destOrd="0" presId="urn:microsoft.com/office/officeart/2005/8/layout/hList7"/>
    <dgm:cxn modelId="{0B942B6C-8449-4C3F-8058-A86CF0ABAC8C}" srcId="{3902CC26-CB07-4FAE-A444-F59B20F16D19}" destId="{39907804-88E6-4B43-B706-D4A24163E290}" srcOrd="2" destOrd="0" parTransId="{1A857565-98A5-497C-AC08-94B1F8700F52}" sibTransId="{2508E182-9489-4BB5-8718-D56EE85693E7}"/>
    <dgm:cxn modelId="{525B7BFC-99E1-4D1A-B8F9-D0323E027237}" type="presOf" srcId="{659C9276-3769-493A-94A9-ABCC85AE99AC}" destId="{B5985EFA-34F1-48F9-B0F4-81044D508A44}" srcOrd="1" destOrd="0" presId="urn:microsoft.com/office/officeart/2005/8/layout/hList7"/>
    <dgm:cxn modelId="{5EB704D6-851E-407B-ADB0-8AF626F9FD66}" type="presOf" srcId="{93FBF453-6E2C-43D1-9A25-951F98EE7A6C}" destId="{A78C0382-53FB-46A9-8A0C-1CF80A7F9366}" srcOrd="0" destOrd="0" presId="urn:microsoft.com/office/officeart/2005/8/layout/hList7"/>
    <dgm:cxn modelId="{15FEA621-AD4B-43BF-946D-69CCF3D351B3}" type="presParOf" srcId="{799576B1-96A8-400E-AC08-ECEF01A2B40B}" destId="{592CDDB0-9341-4754-BE49-F2634A355BC2}" srcOrd="0" destOrd="0" presId="urn:microsoft.com/office/officeart/2005/8/layout/hList7"/>
    <dgm:cxn modelId="{1AB5E951-04D9-435C-ADD4-2D6F5758657B}" type="presParOf" srcId="{799576B1-96A8-400E-AC08-ECEF01A2B40B}" destId="{93E71755-7303-4416-99F1-887015CFFCFD}" srcOrd="1" destOrd="0" presId="urn:microsoft.com/office/officeart/2005/8/layout/hList7"/>
    <dgm:cxn modelId="{7B0D438C-71C1-4458-9FC6-23D7B6A5916B}" type="presParOf" srcId="{93E71755-7303-4416-99F1-887015CFFCFD}" destId="{9ED08936-04BB-427E-8024-B7526160BEF0}" srcOrd="0" destOrd="0" presId="urn:microsoft.com/office/officeart/2005/8/layout/hList7"/>
    <dgm:cxn modelId="{095E0156-9C48-478C-A55E-2BE4751FD870}" type="presParOf" srcId="{9ED08936-04BB-427E-8024-B7526160BEF0}" destId="{A78C0382-53FB-46A9-8A0C-1CF80A7F9366}" srcOrd="0" destOrd="0" presId="urn:microsoft.com/office/officeart/2005/8/layout/hList7"/>
    <dgm:cxn modelId="{4757AB9C-9EF2-48DC-AC8B-63D1A39DA2BD}" type="presParOf" srcId="{9ED08936-04BB-427E-8024-B7526160BEF0}" destId="{F8A28941-D48E-4D09-AFF0-D731B129F334}" srcOrd="1" destOrd="0" presId="urn:microsoft.com/office/officeart/2005/8/layout/hList7"/>
    <dgm:cxn modelId="{CBFFDCDD-BBD4-4F9D-A436-CD6BCB363245}" type="presParOf" srcId="{9ED08936-04BB-427E-8024-B7526160BEF0}" destId="{47C4E48A-6343-4314-A541-0F3A67538C82}" srcOrd="2" destOrd="0" presId="urn:microsoft.com/office/officeart/2005/8/layout/hList7"/>
    <dgm:cxn modelId="{74DC1FA7-315A-480C-9E5D-2478C3FAAE94}" type="presParOf" srcId="{9ED08936-04BB-427E-8024-B7526160BEF0}" destId="{E843B31B-123B-40A2-9C46-BF4A328CB974}" srcOrd="3" destOrd="0" presId="urn:microsoft.com/office/officeart/2005/8/layout/hList7"/>
    <dgm:cxn modelId="{280EAC92-A495-49EC-ADC2-EAE408C46F19}" type="presParOf" srcId="{93E71755-7303-4416-99F1-887015CFFCFD}" destId="{6C09A7E2-45A2-4933-88A1-91CA5173E45C}" srcOrd="1" destOrd="0" presId="urn:microsoft.com/office/officeart/2005/8/layout/hList7"/>
    <dgm:cxn modelId="{0103BAD1-F8FA-48B1-9CE5-E917D3C7CF91}" type="presParOf" srcId="{93E71755-7303-4416-99F1-887015CFFCFD}" destId="{8086F7DD-8EA0-4408-A54A-A71302EB7F8E}" srcOrd="2" destOrd="0" presId="urn:microsoft.com/office/officeart/2005/8/layout/hList7"/>
    <dgm:cxn modelId="{AE6C8363-78D2-4FD2-A087-E14C2B4B2342}" type="presParOf" srcId="{8086F7DD-8EA0-4408-A54A-A71302EB7F8E}" destId="{48373445-19E4-4EB1-A737-E77D906835FD}" srcOrd="0" destOrd="0" presId="urn:microsoft.com/office/officeart/2005/8/layout/hList7"/>
    <dgm:cxn modelId="{FE09798B-3BA2-4A7C-BC91-262F0EEC0047}" type="presParOf" srcId="{8086F7DD-8EA0-4408-A54A-A71302EB7F8E}" destId="{885ED119-BC35-4EAA-BCED-061C34A5DEF6}" srcOrd="1" destOrd="0" presId="urn:microsoft.com/office/officeart/2005/8/layout/hList7"/>
    <dgm:cxn modelId="{970C55EB-4B9E-4E1C-826B-ECD11F1BCC18}" type="presParOf" srcId="{8086F7DD-8EA0-4408-A54A-A71302EB7F8E}" destId="{48ED1AB1-5753-4A78-A58E-07987DA837A9}" srcOrd="2" destOrd="0" presId="urn:microsoft.com/office/officeart/2005/8/layout/hList7"/>
    <dgm:cxn modelId="{BA27ED13-9FD5-4DC6-B78B-80D2B253A30E}" type="presParOf" srcId="{8086F7DD-8EA0-4408-A54A-A71302EB7F8E}" destId="{5C379688-D8A3-43A5-B5A3-C1B53AA2AB7E}" srcOrd="3" destOrd="0" presId="urn:microsoft.com/office/officeart/2005/8/layout/hList7"/>
    <dgm:cxn modelId="{8818E877-C3EE-4EF4-9398-92036FD10903}" type="presParOf" srcId="{93E71755-7303-4416-99F1-887015CFFCFD}" destId="{7163AD5F-E7EC-4990-8F73-7EF724ADC3D0}" srcOrd="3" destOrd="0" presId="urn:microsoft.com/office/officeart/2005/8/layout/hList7"/>
    <dgm:cxn modelId="{F64F451C-A754-4D0F-8CDB-98F6A6FECEE4}" type="presParOf" srcId="{93E71755-7303-4416-99F1-887015CFFCFD}" destId="{6A070BA4-D038-4E67-B0FC-71819C30EB39}" srcOrd="4" destOrd="0" presId="urn:microsoft.com/office/officeart/2005/8/layout/hList7"/>
    <dgm:cxn modelId="{184BB980-50FB-441F-959E-2E1938C8E3FB}" type="presParOf" srcId="{6A070BA4-D038-4E67-B0FC-71819C30EB39}" destId="{FFC799F7-5FB1-4655-8FE8-01D8B4458B56}" srcOrd="0" destOrd="0" presId="urn:microsoft.com/office/officeart/2005/8/layout/hList7"/>
    <dgm:cxn modelId="{6E604F1A-0D34-4382-B951-2578850AE497}" type="presParOf" srcId="{6A070BA4-D038-4E67-B0FC-71819C30EB39}" destId="{4125B28D-335E-408E-A87B-C461A90C6D31}" srcOrd="1" destOrd="0" presId="urn:microsoft.com/office/officeart/2005/8/layout/hList7"/>
    <dgm:cxn modelId="{06BED4EC-CA3B-47B4-BFD6-493E405F0430}" type="presParOf" srcId="{6A070BA4-D038-4E67-B0FC-71819C30EB39}" destId="{F71F2335-014C-4011-8785-AD9B0DE57D95}" srcOrd="2" destOrd="0" presId="urn:microsoft.com/office/officeart/2005/8/layout/hList7"/>
    <dgm:cxn modelId="{D09A9644-4039-4D4F-B1EC-A8436EE10463}" type="presParOf" srcId="{6A070BA4-D038-4E67-B0FC-71819C30EB39}" destId="{48D32A1A-3CDD-41AC-99FF-5EFCBFE16379}" srcOrd="3" destOrd="0" presId="urn:microsoft.com/office/officeart/2005/8/layout/hList7"/>
    <dgm:cxn modelId="{D56ADBCC-55C2-41D1-A917-910EBF603A76}" type="presParOf" srcId="{93E71755-7303-4416-99F1-887015CFFCFD}" destId="{298AA4AB-7526-4CE6-861A-05862DB8564A}" srcOrd="5" destOrd="0" presId="urn:microsoft.com/office/officeart/2005/8/layout/hList7"/>
    <dgm:cxn modelId="{8D0C79F4-7CF4-408B-940C-D5AD94DD0F90}" type="presParOf" srcId="{93E71755-7303-4416-99F1-887015CFFCFD}" destId="{B91157FA-EA2F-4277-AE16-C4E13FC073C2}" srcOrd="6" destOrd="0" presId="urn:microsoft.com/office/officeart/2005/8/layout/hList7"/>
    <dgm:cxn modelId="{5057C368-4E3F-4564-8E50-1D5598F2B466}" type="presParOf" srcId="{B91157FA-EA2F-4277-AE16-C4E13FC073C2}" destId="{9E1C2645-F66A-4EAD-AB7B-4BEEE1E3FC86}" srcOrd="0" destOrd="0" presId="urn:microsoft.com/office/officeart/2005/8/layout/hList7"/>
    <dgm:cxn modelId="{65599B90-7A8D-456A-9DE6-040070D417D0}" type="presParOf" srcId="{B91157FA-EA2F-4277-AE16-C4E13FC073C2}" destId="{B5985EFA-34F1-48F9-B0F4-81044D508A44}" srcOrd="1" destOrd="0" presId="urn:microsoft.com/office/officeart/2005/8/layout/hList7"/>
    <dgm:cxn modelId="{3E970023-E406-41DE-A64B-F680ED1F2E4F}" type="presParOf" srcId="{B91157FA-EA2F-4277-AE16-C4E13FC073C2}" destId="{6CC8B0ED-6028-407E-ABE9-E23EE8BE41A7}" srcOrd="2" destOrd="0" presId="urn:microsoft.com/office/officeart/2005/8/layout/hList7"/>
    <dgm:cxn modelId="{22A6888F-B0EE-47E5-8932-B50C77495E1D}" type="presParOf" srcId="{B91157FA-EA2F-4277-AE16-C4E13FC073C2}" destId="{1FB1E072-5219-4375-8D61-28AB3D95E69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F6452-0C67-42BB-9394-587EF3D25288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5DB47E-5F11-4DF2-8AAC-D43DACEB4AC6}">
      <dgm:prSet phldrT="[Текст]" custT="1"/>
      <dgm:spPr/>
      <dgm:t>
        <a:bodyPr/>
        <a:lstStyle/>
        <a:p>
          <a:pPr algn="ctr"/>
          <a:r>
            <a:rPr lang="ru-RU" sz="28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Сельское хозяйство</a:t>
          </a:r>
          <a:endParaRPr lang="en-US" sz="28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170540-EBE2-42CB-B120-3D16D134FD1A}" type="par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1EB05D-F03C-4B29-B0D6-46F51DAE6715}" type="sibTrans" cxnId="{69BD8B9E-41DD-4C73-A4EC-95133B3CD25E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DBA5-D9DC-4E48-973C-77F16657D584}">
      <dgm:prSet phldrT="[Текст]" custT="1"/>
      <dgm:spPr/>
      <dgm:t>
        <a:bodyPr/>
        <a:lstStyle/>
        <a:p>
          <a:r>
            <a:rPr lang="ru-RU" sz="24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Земледелие (растениеводство)</a:t>
          </a:r>
          <a:endParaRPr lang="en-US" sz="24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512215-170D-4E0A-8090-EAFCA4FCE7DE}" type="par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88B984-A828-4244-87F8-42A0ED3CD88B}" type="sibTrans" cxnId="{89DC7688-F159-4D01-8127-9A296256D0B5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461FE2-B300-4B3F-B02D-7A113DF3C318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Животноводство</a:t>
          </a:r>
          <a:endParaRPr lang="en-US" sz="2400" b="1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8437AF-45E6-48B9-A452-922D00DBDB76}" type="par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435F53-3304-4CBB-8CA4-9A4AC630B286}" type="sibTrans" cxnId="{DF9C4D7D-53A1-456E-9BD1-37D9238DDA94}">
      <dgm:prSet/>
      <dgm:spPr/>
      <dgm:t>
        <a:bodyPr/>
        <a:lstStyle/>
        <a:p>
          <a:endParaRPr lang="en-US" sz="2400" b="1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4A6C5D-A51E-4B16-9420-054B4ED60AEE}" type="pres">
      <dgm:prSet presAssocID="{472F6452-0C67-42BB-9394-587EF3D2528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8CBFE0F-22CD-4A3A-A1C7-52EBCBCEC6B6}" type="pres">
      <dgm:prSet presAssocID="{1D5DB47E-5F11-4DF2-8AAC-D43DACEB4AC6}" presName="hierRoot1" presStyleCnt="0"/>
      <dgm:spPr/>
    </dgm:pt>
    <dgm:pt modelId="{6F6F5FB4-022A-447C-87B5-57DAD3B32A4F}" type="pres">
      <dgm:prSet presAssocID="{1D5DB47E-5F11-4DF2-8AAC-D43DACEB4AC6}" presName="composite" presStyleCnt="0"/>
      <dgm:spPr/>
    </dgm:pt>
    <dgm:pt modelId="{44B600B8-49B6-4401-A891-3E99278AF83B}" type="pres">
      <dgm:prSet presAssocID="{1D5DB47E-5F11-4DF2-8AAC-D43DACEB4AC6}" presName="image" presStyleLbl="node0" presStyleIdx="0" presStyleCnt="1" custScaleX="247502" custScaleY="138587" custLinFactNeighborX="506" custLinFactNeighborY="-1548"/>
      <dgm:spPr>
        <a:blipFill rotWithShape="1">
          <a:blip xmlns:r="http://schemas.openxmlformats.org/officeDocument/2006/relationships" r:embed="rId1"/>
          <a:srcRect/>
          <a:stretch>
            <a:fillRect t="-54000" b="-54000"/>
          </a:stretch>
        </a:blipFill>
      </dgm:spPr>
    </dgm:pt>
    <dgm:pt modelId="{714031B4-5130-41EC-9B9D-044664AD9C9B}" type="pres">
      <dgm:prSet presAssocID="{1D5DB47E-5F11-4DF2-8AAC-D43DACEB4AC6}" presName="text" presStyleLbl="revTx" presStyleIdx="0" presStyleCnt="3" custScaleX="115670" custScaleY="54985" custLinFactNeighborX="39188" custLinFactNeighborY="-18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8DFF56B-A329-4856-867A-875E3D9E93CA}" type="pres">
      <dgm:prSet presAssocID="{1D5DB47E-5F11-4DF2-8AAC-D43DACEB4AC6}" presName="hierChild2" presStyleCnt="0"/>
      <dgm:spPr/>
    </dgm:pt>
    <dgm:pt modelId="{E1DBE6C4-42E8-432E-AD62-81754BF3B655}" type="pres">
      <dgm:prSet presAssocID="{FB512215-170D-4E0A-8090-EAFCA4FCE7DE}" presName="Name10" presStyleLbl="parChTrans1D2" presStyleIdx="0" presStyleCnt="2"/>
      <dgm:spPr/>
      <dgm:t>
        <a:bodyPr/>
        <a:lstStyle/>
        <a:p>
          <a:endParaRPr lang="ru-RU"/>
        </a:p>
      </dgm:t>
    </dgm:pt>
    <dgm:pt modelId="{A4FC401C-4888-4CD5-9019-C856399266BD}" type="pres">
      <dgm:prSet presAssocID="{B06BDBA5-D9DC-4E48-973C-77F16657D584}" presName="hierRoot2" presStyleCnt="0"/>
      <dgm:spPr/>
    </dgm:pt>
    <dgm:pt modelId="{D69A6876-4CF7-47CD-A6FD-CFA6AD371F2F}" type="pres">
      <dgm:prSet presAssocID="{B06BDBA5-D9DC-4E48-973C-77F16657D584}" presName="composite2" presStyleCnt="0"/>
      <dgm:spPr/>
    </dgm:pt>
    <dgm:pt modelId="{122AF66A-B52B-426B-8CAF-B77F6AB38C6C}" type="pres">
      <dgm:prSet presAssocID="{B06BDBA5-D9DC-4E48-973C-77F16657D584}" presName="image2" presStyleLbl="node2" presStyleIdx="0" presStyleCnt="2" custScaleX="182713" custScaleY="111366" custLinFactNeighborX="17495" custLinFactNeighborY="-8218"/>
      <dgm:spPr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</dgm:spPr>
    </dgm:pt>
    <dgm:pt modelId="{BAC4DEF6-F55B-468E-A0AE-097EEBDAAE72}" type="pres">
      <dgm:prSet presAssocID="{B06BDBA5-D9DC-4E48-973C-77F16657D584}" presName="text2" presStyleLbl="revTx" presStyleIdx="1" presStyleCnt="3" custScaleX="119130" custScaleY="41811" custLinFactNeighborX="34719" custLinFactNeighborY="442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3704FF-A0A6-4500-8BCE-DAC47148CD51}" type="pres">
      <dgm:prSet presAssocID="{B06BDBA5-D9DC-4E48-973C-77F16657D584}" presName="hierChild3" presStyleCnt="0"/>
      <dgm:spPr/>
    </dgm:pt>
    <dgm:pt modelId="{59AAFE98-39BA-4DCE-8467-423D13AF0DE5}" type="pres">
      <dgm:prSet presAssocID="{B18437AF-45E6-48B9-A452-922D00DBDB7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E3919AB-1995-4655-9A27-A46D7600E44F}" type="pres">
      <dgm:prSet presAssocID="{21461FE2-B300-4B3F-B02D-7A113DF3C318}" presName="hierRoot2" presStyleCnt="0"/>
      <dgm:spPr/>
    </dgm:pt>
    <dgm:pt modelId="{608BA629-5C52-4193-801D-2D300AFD5A3E}" type="pres">
      <dgm:prSet presAssocID="{21461FE2-B300-4B3F-B02D-7A113DF3C318}" presName="composite2" presStyleCnt="0"/>
      <dgm:spPr/>
    </dgm:pt>
    <dgm:pt modelId="{CDAF2C31-9B41-49EA-B784-008BD132D66A}" type="pres">
      <dgm:prSet presAssocID="{21461FE2-B300-4B3F-B02D-7A113DF3C318}" presName="image2" presStyleLbl="node2" presStyleIdx="1" presStyleCnt="2" custScaleX="183494" custScaleY="115092" custLinFactNeighborX="4966" custLinFactNeighborY="-8218"/>
      <dgm:spPr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</dgm:spPr>
    </dgm:pt>
    <dgm:pt modelId="{FB87E8D8-2F4A-41B9-AB4C-D3EBFC16A0A9}" type="pres">
      <dgm:prSet presAssocID="{21461FE2-B300-4B3F-B02D-7A113DF3C318}" presName="text2" presStyleLbl="revTx" presStyleIdx="2" presStyleCnt="3" custScaleX="99918" custScaleY="48481" custLinFactNeighborX="10345" custLinFactNeighborY="460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0ECBDD-B303-4DE1-8BA8-AE6AEB141D0D}" type="pres">
      <dgm:prSet presAssocID="{21461FE2-B300-4B3F-B02D-7A113DF3C318}" presName="hierChild3" presStyleCnt="0"/>
      <dgm:spPr/>
    </dgm:pt>
  </dgm:ptLst>
  <dgm:cxnLst>
    <dgm:cxn modelId="{69BD8B9E-41DD-4C73-A4EC-95133B3CD25E}" srcId="{472F6452-0C67-42BB-9394-587EF3D25288}" destId="{1D5DB47E-5F11-4DF2-8AAC-D43DACEB4AC6}" srcOrd="0" destOrd="0" parTransId="{9C170540-EBE2-42CB-B120-3D16D134FD1A}" sibTransId="{EA1EB05D-F03C-4B29-B0D6-46F51DAE6715}"/>
    <dgm:cxn modelId="{04EA2DE6-5157-48DF-97F6-A3550954219A}" type="presOf" srcId="{FB512215-170D-4E0A-8090-EAFCA4FCE7DE}" destId="{E1DBE6C4-42E8-432E-AD62-81754BF3B655}" srcOrd="0" destOrd="0" presId="urn:microsoft.com/office/officeart/2009/layout/CirclePictureHierarchy"/>
    <dgm:cxn modelId="{DF9C4D7D-53A1-456E-9BD1-37D9238DDA94}" srcId="{1D5DB47E-5F11-4DF2-8AAC-D43DACEB4AC6}" destId="{21461FE2-B300-4B3F-B02D-7A113DF3C318}" srcOrd="1" destOrd="0" parTransId="{B18437AF-45E6-48B9-A452-922D00DBDB76}" sibTransId="{28435F53-3304-4CBB-8CA4-9A4AC630B286}"/>
    <dgm:cxn modelId="{89DC7688-F159-4D01-8127-9A296256D0B5}" srcId="{1D5DB47E-5F11-4DF2-8AAC-D43DACEB4AC6}" destId="{B06BDBA5-D9DC-4E48-973C-77F16657D584}" srcOrd="0" destOrd="0" parTransId="{FB512215-170D-4E0A-8090-EAFCA4FCE7DE}" sibTransId="{D888B984-A828-4244-87F8-42A0ED3CD88B}"/>
    <dgm:cxn modelId="{B0B18484-830F-402F-B3BD-623218A4CDE8}" type="presOf" srcId="{B18437AF-45E6-48B9-A452-922D00DBDB76}" destId="{59AAFE98-39BA-4DCE-8467-423D13AF0DE5}" srcOrd="0" destOrd="0" presId="urn:microsoft.com/office/officeart/2009/layout/CirclePictureHierarchy"/>
    <dgm:cxn modelId="{108D625B-EEB4-4567-8EAA-BDDE081627F9}" type="presOf" srcId="{472F6452-0C67-42BB-9394-587EF3D25288}" destId="{0E4A6C5D-A51E-4B16-9420-054B4ED60AEE}" srcOrd="0" destOrd="0" presId="urn:microsoft.com/office/officeart/2009/layout/CirclePictureHierarchy"/>
    <dgm:cxn modelId="{21373D9A-3DA0-40D8-9EDF-5249679AF70C}" type="presOf" srcId="{21461FE2-B300-4B3F-B02D-7A113DF3C318}" destId="{FB87E8D8-2F4A-41B9-AB4C-D3EBFC16A0A9}" srcOrd="0" destOrd="0" presId="urn:microsoft.com/office/officeart/2009/layout/CirclePictureHierarchy"/>
    <dgm:cxn modelId="{EE1794A7-61A4-44A2-9109-3C5730FE002F}" type="presOf" srcId="{1D5DB47E-5F11-4DF2-8AAC-D43DACEB4AC6}" destId="{714031B4-5130-41EC-9B9D-044664AD9C9B}" srcOrd="0" destOrd="0" presId="urn:microsoft.com/office/officeart/2009/layout/CirclePictureHierarchy"/>
    <dgm:cxn modelId="{F3D816D9-31B3-4A68-AA8D-B44E73521C4E}" type="presOf" srcId="{B06BDBA5-D9DC-4E48-973C-77F16657D584}" destId="{BAC4DEF6-F55B-468E-A0AE-097EEBDAAE72}" srcOrd="0" destOrd="0" presId="urn:microsoft.com/office/officeart/2009/layout/CirclePictureHierarchy"/>
    <dgm:cxn modelId="{5C124674-486D-4CE3-B191-C56EC398267D}" type="presParOf" srcId="{0E4A6C5D-A51E-4B16-9420-054B4ED60AEE}" destId="{68CBFE0F-22CD-4A3A-A1C7-52EBCBCEC6B6}" srcOrd="0" destOrd="0" presId="urn:microsoft.com/office/officeart/2009/layout/CirclePictureHierarchy"/>
    <dgm:cxn modelId="{63F9BBA2-05AA-4FA0-A867-1D6318B0CEEA}" type="presParOf" srcId="{68CBFE0F-22CD-4A3A-A1C7-52EBCBCEC6B6}" destId="{6F6F5FB4-022A-447C-87B5-57DAD3B32A4F}" srcOrd="0" destOrd="0" presId="urn:microsoft.com/office/officeart/2009/layout/CirclePictureHierarchy"/>
    <dgm:cxn modelId="{3DA38F11-4FBD-443E-91B9-33FD75320EE3}" type="presParOf" srcId="{6F6F5FB4-022A-447C-87B5-57DAD3B32A4F}" destId="{44B600B8-49B6-4401-A891-3E99278AF83B}" srcOrd="0" destOrd="0" presId="urn:microsoft.com/office/officeart/2009/layout/CirclePictureHierarchy"/>
    <dgm:cxn modelId="{81937DF8-FD07-4D87-8B69-6876DBF04E7E}" type="presParOf" srcId="{6F6F5FB4-022A-447C-87B5-57DAD3B32A4F}" destId="{714031B4-5130-41EC-9B9D-044664AD9C9B}" srcOrd="1" destOrd="0" presId="urn:microsoft.com/office/officeart/2009/layout/CirclePictureHierarchy"/>
    <dgm:cxn modelId="{19220C1E-B157-405B-85AF-98F4D417BFF1}" type="presParOf" srcId="{68CBFE0F-22CD-4A3A-A1C7-52EBCBCEC6B6}" destId="{08DFF56B-A329-4856-867A-875E3D9E93CA}" srcOrd="1" destOrd="0" presId="urn:microsoft.com/office/officeart/2009/layout/CirclePictureHierarchy"/>
    <dgm:cxn modelId="{6D1B7DC3-D1BC-4BFE-BF82-7A94797DDB99}" type="presParOf" srcId="{08DFF56B-A329-4856-867A-875E3D9E93CA}" destId="{E1DBE6C4-42E8-432E-AD62-81754BF3B655}" srcOrd="0" destOrd="0" presId="urn:microsoft.com/office/officeart/2009/layout/CirclePictureHierarchy"/>
    <dgm:cxn modelId="{7621C18B-953F-4311-9530-6731CC7823EB}" type="presParOf" srcId="{08DFF56B-A329-4856-867A-875E3D9E93CA}" destId="{A4FC401C-4888-4CD5-9019-C856399266BD}" srcOrd="1" destOrd="0" presId="urn:microsoft.com/office/officeart/2009/layout/CirclePictureHierarchy"/>
    <dgm:cxn modelId="{92B1285D-89A3-494B-9E2A-9CD5BE02A506}" type="presParOf" srcId="{A4FC401C-4888-4CD5-9019-C856399266BD}" destId="{D69A6876-4CF7-47CD-A6FD-CFA6AD371F2F}" srcOrd="0" destOrd="0" presId="urn:microsoft.com/office/officeart/2009/layout/CirclePictureHierarchy"/>
    <dgm:cxn modelId="{E3F896EA-E2F9-46DC-B50A-1E723CC79048}" type="presParOf" srcId="{D69A6876-4CF7-47CD-A6FD-CFA6AD371F2F}" destId="{122AF66A-B52B-426B-8CAF-B77F6AB38C6C}" srcOrd="0" destOrd="0" presId="urn:microsoft.com/office/officeart/2009/layout/CirclePictureHierarchy"/>
    <dgm:cxn modelId="{31BC806D-18BE-49ED-B6EB-B86A30F84B90}" type="presParOf" srcId="{D69A6876-4CF7-47CD-A6FD-CFA6AD371F2F}" destId="{BAC4DEF6-F55B-468E-A0AE-097EEBDAAE72}" srcOrd="1" destOrd="0" presId="urn:microsoft.com/office/officeart/2009/layout/CirclePictureHierarchy"/>
    <dgm:cxn modelId="{C130369B-B4F4-44C3-B642-4F2DD3ECD1A1}" type="presParOf" srcId="{A4FC401C-4888-4CD5-9019-C856399266BD}" destId="{FD3704FF-A0A6-4500-8BCE-DAC47148CD51}" srcOrd="1" destOrd="0" presId="urn:microsoft.com/office/officeart/2009/layout/CirclePictureHierarchy"/>
    <dgm:cxn modelId="{BA1AD6B1-F55E-4A75-8E84-A525F0692459}" type="presParOf" srcId="{08DFF56B-A329-4856-867A-875E3D9E93CA}" destId="{59AAFE98-39BA-4DCE-8467-423D13AF0DE5}" srcOrd="2" destOrd="0" presId="urn:microsoft.com/office/officeart/2009/layout/CirclePictureHierarchy"/>
    <dgm:cxn modelId="{563C3327-D347-4DDE-B400-8FA87FAC7A0F}" type="presParOf" srcId="{08DFF56B-A329-4856-867A-875E3D9E93CA}" destId="{9E3919AB-1995-4655-9A27-A46D7600E44F}" srcOrd="3" destOrd="0" presId="urn:microsoft.com/office/officeart/2009/layout/CirclePictureHierarchy"/>
    <dgm:cxn modelId="{77E741C8-D69C-4D4F-A01C-7D1E552573CC}" type="presParOf" srcId="{9E3919AB-1995-4655-9A27-A46D7600E44F}" destId="{608BA629-5C52-4193-801D-2D300AFD5A3E}" srcOrd="0" destOrd="0" presId="urn:microsoft.com/office/officeart/2009/layout/CirclePictureHierarchy"/>
    <dgm:cxn modelId="{2AE9563B-B12E-4962-B636-FE085976C8AF}" type="presParOf" srcId="{608BA629-5C52-4193-801D-2D300AFD5A3E}" destId="{CDAF2C31-9B41-49EA-B784-008BD132D66A}" srcOrd="0" destOrd="0" presId="urn:microsoft.com/office/officeart/2009/layout/CirclePictureHierarchy"/>
    <dgm:cxn modelId="{EDA54736-528D-4381-9486-0670C7CD4794}" type="presParOf" srcId="{608BA629-5C52-4193-801D-2D300AFD5A3E}" destId="{FB87E8D8-2F4A-41B9-AB4C-D3EBFC16A0A9}" srcOrd="1" destOrd="0" presId="urn:microsoft.com/office/officeart/2009/layout/CirclePictureHierarchy"/>
    <dgm:cxn modelId="{B4BFB45F-8EFA-4264-8A7D-EBFED9BBF72F}" type="presParOf" srcId="{9E3919AB-1995-4655-9A27-A46D7600E44F}" destId="{090ECBDD-B303-4DE1-8BA8-AE6AEB141D0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8C0382-53FB-46A9-8A0C-1CF80A7F9366}">
      <dsp:nvSpPr>
        <dsp:cNvPr id="0" name=""/>
        <dsp:cNvSpPr/>
      </dsp:nvSpPr>
      <dsp:spPr>
        <a:xfrm>
          <a:off x="2662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Природно-климатических условий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62" y="1594553"/>
        <a:ext cx="2790622" cy="1594553"/>
      </dsp:txXfrm>
    </dsp:sp>
    <dsp:sp modelId="{E843B31B-123B-40A2-9C46-BF4A328CB974}">
      <dsp:nvSpPr>
        <dsp:cNvPr id="0" name=""/>
        <dsp:cNvSpPr/>
      </dsp:nvSpPr>
      <dsp:spPr>
        <a:xfrm>
          <a:off x="78924" y="51127"/>
          <a:ext cx="2638099" cy="170357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73445-19E4-4EB1-A737-E77D906835FD}">
      <dsp:nvSpPr>
        <dsp:cNvPr id="0" name=""/>
        <dsp:cNvSpPr/>
      </dsp:nvSpPr>
      <dsp:spPr>
        <a:xfrm>
          <a:off x="2877003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Капиталовложений в отрасль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77003" y="1594553"/>
        <a:ext cx="2790622" cy="1594553"/>
      </dsp:txXfrm>
    </dsp:sp>
    <dsp:sp modelId="{5C379688-D8A3-43A5-B5A3-C1B53AA2AB7E}">
      <dsp:nvSpPr>
        <dsp:cNvPr id="0" name=""/>
        <dsp:cNvSpPr/>
      </dsp:nvSpPr>
      <dsp:spPr>
        <a:xfrm>
          <a:off x="2892248" y="108374"/>
          <a:ext cx="2733637" cy="158908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799F7-5FB1-4655-8FE8-01D8B4458B56}">
      <dsp:nvSpPr>
        <dsp:cNvPr id="0" name=""/>
        <dsp:cNvSpPr/>
      </dsp:nvSpPr>
      <dsp:spPr>
        <a:xfrm>
          <a:off x="5751345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Обеспеченности техникой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1345" y="1594553"/>
        <a:ext cx="2790622" cy="1594553"/>
      </dsp:txXfrm>
    </dsp:sp>
    <dsp:sp modelId="{48D32A1A-3CDD-41AC-99FF-5EFCBFE16379}">
      <dsp:nvSpPr>
        <dsp:cNvPr id="0" name=""/>
        <dsp:cNvSpPr/>
      </dsp:nvSpPr>
      <dsp:spPr>
        <a:xfrm>
          <a:off x="5755764" y="68616"/>
          <a:ext cx="2781784" cy="166859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C2645-F66A-4EAD-AB7B-4BEEE1E3FC86}">
      <dsp:nvSpPr>
        <dsp:cNvPr id="0" name=""/>
        <dsp:cNvSpPr/>
      </dsp:nvSpPr>
      <dsp:spPr>
        <a:xfrm>
          <a:off x="8625686" y="0"/>
          <a:ext cx="2790622" cy="3986384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Национально- религиозного  состава населения</a:t>
          </a:r>
          <a:endParaRPr lang="en-US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25686" y="1594553"/>
        <a:ext cx="2790622" cy="1594553"/>
      </dsp:txXfrm>
    </dsp:sp>
    <dsp:sp modelId="{1FB1E072-5219-4375-8D61-28AB3D95E69E}">
      <dsp:nvSpPr>
        <dsp:cNvPr id="0" name=""/>
        <dsp:cNvSpPr/>
      </dsp:nvSpPr>
      <dsp:spPr>
        <a:xfrm>
          <a:off x="8680689" y="69035"/>
          <a:ext cx="2680618" cy="1667761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CDDB0-9341-4754-BE49-F2634A355BC2}">
      <dsp:nvSpPr>
        <dsp:cNvPr id="0" name=""/>
        <dsp:cNvSpPr/>
      </dsp:nvSpPr>
      <dsp:spPr>
        <a:xfrm>
          <a:off x="456758" y="3189107"/>
          <a:ext cx="10505454" cy="597957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AFE98-39BA-4DCE-8467-423D13AF0DE5}">
      <dsp:nvSpPr>
        <dsp:cNvPr id="0" name=""/>
        <dsp:cNvSpPr/>
      </dsp:nvSpPr>
      <dsp:spPr>
        <a:xfrm>
          <a:off x="5005209" y="2741241"/>
          <a:ext cx="2983558" cy="459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81"/>
              </a:lnTo>
              <a:lnTo>
                <a:pt x="2983558" y="167281"/>
              </a:lnTo>
              <a:lnTo>
                <a:pt x="2983558" y="4591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DBE6C4-42E8-432E-AD62-81754BF3B655}">
      <dsp:nvSpPr>
        <dsp:cNvPr id="0" name=""/>
        <dsp:cNvSpPr/>
      </dsp:nvSpPr>
      <dsp:spPr>
        <a:xfrm>
          <a:off x="2037874" y="2741241"/>
          <a:ext cx="2967335" cy="459161"/>
        </a:xfrm>
        <a:custGeom>
          <a:avLst/>
          <a:gdLst/>
          <a:ahLst/>
          <a:cxnLst/>
          <a:rect l="0" t="0" r="0" b="0"/>
          <a:pathLst>
            <a:path>
              <a:moveTo>
                <a:pt x="2967335" y="0"/>
              </a:moveTo>
              <a:lnTo>
                <a:pt x="2967335" y="167281"/>
              </a:lnTo>
              <a:lnTo>
                <a:pt x="0" y="167281"/>
              </a:lnTo>
              <a:lnTo>
                <a:pt x="0" y="4591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600B8-49B6-4401-A891-3E99278AF83B}">
      <dsp:nvSpPr>
        <dsp:cNvPr id="0" name=""/>
        <dsp:cNvSpPr/>
      </dsp:nvSpPr>
      <dsp:spPr>
        <a:xfrm>
          <a:off x="2693505" y="152397"/>
          <a:ext cx="4623407" cy="258884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54000" b="-5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031B4-5130-41EC-9B9D-044664AD9C9B}">
      <dsp:nvSpPr>
        <dsp:cNvPr id="0" name=""/>
        <dsp:cNvSpPr/>
      </dsp:nvSpPr>
      <dsp:spPr>
        <a:xfrm>
          <a:off x="6808296" y="609597"/>
          <a:ext cx="3241122" cy="1027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Сельское хозяйство</a:t>
          </a:r>
          <a:endParaRPr lang="en-US" sz="28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08296" y="609597"/>
        <a:ext cx="3241122" cy="1027135"/>
      </dsp:txXfrm>
    </dsp:sp>
    <dsp:sp modelId="{122AF66A-B52B-426B-8CAF-B77F6AB38C6C}">
      <dsp:nvSpPr>
        <dsp:cNvPr id="0" name=""/>
        <dsp:cNvSpPr/>
      </dsp:nvSpPr>
      <dsp:spPr>
        <a:xfrm>
          <a:off x="331309" y="3200402"/>
          <a:ext cx="3413130" cy="208034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4DEF6-F55B-468E-A0AE-097EEBDAAE72}">
      <dsp:nvSpPr>
        <dsp:cNvPr id="0" name=""/>
        <dsp:cNvSpPr/>
      </dsp:nvSpPr>
      <dsp:spPr>
        <a:xfrm>
          <a:off x="3349903" y="4824831"/>
          <a:ext cx="3338073" cy="7810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Земледелие (растениеводство)</a:t>
          </a:r>
          <a:endParaRPr lang="en-US" sz="24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9903" y="4824831"/>
        <a:ext cx="3338073" cy="781041"/>
      </dsp:txXfrm>
    </dsp:sp>
    <dsp:sp modelId="{CDAF2C31-9B41-49EA-B784-008BD132D66A}">
      <dsp:nvSpPr>
        <dsp:cNvPr id="0" name=""/>
        <dsp:cNvSpPr/>
      </dsp:nvSpPr>
      <dsp:spPr>
        <a:xfrm>
          <a:off x="6274908" y="3200402"/>
          <a:ext cx="3427720" cy="2149951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7E8D8-2F4A-41B9-AB4C-D3EBFC16A0A9}">
      <dsp:nvSpPr>
        <dsp:cNvPr id="0" name=""/>
        <dsp:cNvSpPr/>
      </dsp:nvSpPr>
      <dsp:spPr>
        <a:xfrm>
          <a:off x="8835663" y="4779544"/>
          <a:ext cx="2799744" cy="905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rPr>
            <a:t>Животноводство</a:t>
          </a:r>
          <a:endParaRPr lang="en-US" sz="2400" b="1" kern="1200" dirty="0">
            <a:solidFill>
              <a:srgbClr val="1F05BB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35663" y="4779544"/>
        <a:ext cx="2799744" cy="905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26435" y="2057400"/>
            <a:ext cx="7643260" cy="3752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мирового  земледелия.</a:t>
            </a:r>
          </a:p>
          <a:p>
            <a:pPr algn="ctr"/>
            <a:r>
              <a:rPr lang="be-BY" sz="54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мирового животноводства </a:t>
            </a:r>
            <a:r>
              <a:rPr lang="en-US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be-BY" sz="54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рыболовства</a:t>
            </a:r>
            <a:endParaRPr lang="be-BY" sz="54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18051" y="2131248"/>
            <a:ext cx="808384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5419396-A716-4509-9490-2880E267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9201" y="1935594"/>
            <a:ext cx="3234918" cy="34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0E79EFD-BF36-441D-BD59-C36CBFA88D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46"/>
          <a:stretch/>
        </p:blipFill>
        <p:spPr>
          <a:xfrm>
            <a:off x="533400" y="533400"/>
            <a:ext cx="6299200" cy="50292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446614C-6B5F-45BC-AB69-7476E448E32F}"/>
              </a:ext>
            </a:extLst>
          </p:cNvPr>
          <p:cNvSpPr/>
          <p:nvPr/>
        </p:nvSpPr>
        <p:spPr>
          <a:xfrm>
            <a:off x="6477000" y="1219200"/>
            <a:ext cx="5457687" cy="3657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Кукуруза составляет ¼ часть валового сбора зерновых. Область её распространения во многом совпадает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с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географией посевов пшеницы. Наибольший сбор кукурузы отмечается в США, Бразилии, Мексике, Аргентине,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Китае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9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Масличные культуры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4630041-5541-4DA7-B704-3D8F9EC1D55E}"/>
              </a:ext>
            </a:extLst>
          </p:cNvPr>
          <p:cNvSpPr/>
          <p:nvPr/>
        </p:nvSpPr>
        <p:spPr>
          <a:xfrm>
            <a:off x="6858000" y="1143000"/>
            <a:ext cx="51816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валовому сбору сои лидирует США, Бразилия, Китай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469155F-EE7C-4485-B253-A36A855094FC}"/>
              </a:ext>
            </a:extLst>
          </p:cNvPr>
          <p:cNvSpPr/>
          <p:nvPr/>
        </p:nvSpPr>
        <p:spPr>
          <a:xfrm>
            <a:off x="6858000" y="2445416"/>
            <a:ext cx="51816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Арахиса – Индия и страны Западной Африки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B1421C-D523-478E-9985-A7DD5584E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400800" cy="56483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C8962156-047A-49ED-B913-8C233CDBD94A}"/>
              </a:ext>
            </a:extLst>
          </p:cNvPr>
          <p:cNvSpPr/>
          <p:nvPr/>
        </p:nvSpPr>
        <p:spPr>
          <a:xfrm>
            <a:off x="7010400" y="3810000"/>
            <a:ext cx="4953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Подсолнечника – Украина, Россия, Аргентина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E32C24C2-CB2F-48B3-B5F4-387BCE9B9B3B}"/>
              </a:ext>
            </a:extLst>
          </p:cNvPr>
          <p:cNvSpPr/>
          <p:nvPr/>
        </p:nvSpPr>
        <p:spPr>
          <a:xfrm>
            <a:off x="7086600" y="5187836"/>
            <a:ext cx="4876800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Оливок – Италия, Испания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и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средиземноморские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Клубнеплодные  культуры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4630041-5541-4DA7-B704-3D8F9EC1D55E}"/>
              </a:ext>
            </a:extLst>
          </p:cNvPr>
          <p:cNvSpPr/>
          <p:nvPr/>
        </p:nvSpPr>
        <p:spPr>
          <a:xfrm>
            <a:off x="7620000" y="3048000"/>
            <a:ext cx="3932583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лидирует Китай, Индия, Россия, Украина,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 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D9DFF1A-0A0A-4B31-8645-2A9D6537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9211"/>
            <a:ext cx="6781800" cy="56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Сахароносные   культуры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4630041-5541-4DA7-B704-3D8F9EC1D55E}"/>
              </a:ext>
            </a:extLst>
          </p:cNvPr>
          <p:cNvSpPr/>
          <p:nvPr/>
        </p:nvSpPr>
        <p:spPr>
          <a:xfrm>
            <a:off x="8686801" y="1599372"/>
            <a:ext cx="3276600" cy="14859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сбору сахарной свеклы лидирует Россия, Франция, США 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D86E5B-D572-4800-A9DA-B82488071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7800975" cy="52578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AE4E931-1BE1-45DC-83AD-6D07627C6D20}"/>
              </a:ext>
            </a:extLst>
          </p:cNvPr>
          <p:cNvSpPr/>
          <p:nvPr/>
        </p:nvSpPr>
        <p:spPr>
          <a:xfrm>
            <a:off x="8686801" y="3810000"/>
            <a:ext cx="3276600" cy="17145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сбору сахарного тростника – Бразилия, Индия, Китай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Тонизирующие культуры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5170130-D365-40BF-BF2B-4DBB8E063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6800"/>
            <a:ext cx="7620000" cy="5384192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4A82919-680C-4F39-9130-E30D253B9C11}"/>
              </a:ext>
            </a:extLst>
          </p:cNvPr>
          <p:cNvSpPr/>
          <p:nvPr/>
        </p:nvSpPr>
        <p:spPr>
          <a:xfrm>
            <a:off x="8077200" y="1066800"/>
            <a:ext cx="38100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Лидерами по валовому урожаю чая в мире являются Китай, Индия, Кения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A88967E4-82E9-43FA-9FEF-2FFDAADC228C}"/>
              </a:ext>
            </a:extLst>
          </p:cNvPr>
          <p:cNvSpPr/>
          <p:nvPr/>
        </p:nvSpPr>
        <p:spPr>
          <a:xfrm>
            <a:off x="8080513" y="3187396"/>
            <a:ext cx="38100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Кофе – Бразилия, Индонезия, Вьетнам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B68F2E2E-0788-43EC-90AA-9D2FC6D87588}"/>
              </a:ext>
            </a:extLst>
          </p:cNvPr>
          <p:cNvSpPr/>
          <p:nvPr/>
        </p:nvSpPr>
        <p:spPr>
          <a:xfrm>
            <a:off x="8077200" y="4572000"/>
            <a:ext cx="3810000" cy="1219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Какао -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бобов -  </a:t>
            </a:r>
          </a:p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Кот-д</a:t>
            </a:r>
            <a:r>
              <a:rPr lang="en-US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Ивуар, Гана, Индонезия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Тонизирующие культуры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4A82919-680C-4F39-9130-E30D253B9C11}"/>
              </a:ext>
            </a:extLst>
          </p:cNvPr>
          <p:cNvSpPr/>
          <p:nvPr/>
        </p:nvSpPr>
        <p:spPr>
          <a:xfrm>
            <a:off x="7966212" y="2844495"/>
            <a:ext cx="3810000" cy="160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возделыванию хлопчатника -  Китай, США, Индия, Пакистан, Бразилия, Узбекистан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4DF87BC-9D70-4247-8E3A-917F3AD8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88" y="839483"/>
            <a:ext cx="739140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7255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Натуральный каучук – гевеи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BEF408-BE7F-46A2-AC79-625799890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5783094" cy="3276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CC5F7A-7604-4981-BD2B-753F1914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419599"/>
            <a:ext cx="2743200" cy="2297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5F788D-56BA-442C-B71D-682A43873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419599"/>
            <a:ext cx="2887494" cy="229748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C8B63C79-EAC4-467E-B1AB-D18592DF116F}"/>
              </a:ext>
            </a:extLst>
          </p:cNvPr>
          <p:cNvSpPr/>
          <p:nvPr/>
        </p:nvSpPr>
        <p:spPr>
          <a:xfrm>
            <a:off x="6703287" y="4653942"/>
            <a:ext cx="5107713" cy="12896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Таиланд, Индонезия, Малайзия, Индия, Китай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AB2EF94-3501-44ED-82AB-C1EEDA9B3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287" y="914400"/>
            <a:ext cx="510771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8687662"/>
              </p:ext>
            </p:extLst>
          </p:nvPr>
        </p:nvGraphicFramePr>
        <p:xfrm>
          <a:off x="381000" y="1219200"/>
          <a:ext cx="11658600" cy="5409868"/>
        </p:xfrm>
        <a:graphic>
          <a:graphicData uri="http://schemas.openxmlformats.org/drawingml/2006/table">
            <a:tbl>
              <a:tblPr firstRow="1" bandRow="1"/>
              <a:tblGrid>
                <a:gridCol w="446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2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338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Страна, лидирующая по сбору сахарного тростника 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3389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Алжир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Б) В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ьетнам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В)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Бразилия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Г)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Либерия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сбору сои: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338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Б) Китай         В) Япония        Г) Россия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сбору кофе: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5338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Б) Китай         В) Бразилия   Г) Мексика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Страны, первого типа сельского хозяйства: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8132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ФРГ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, Италия, Нидерланды, Бельгия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Китай, Бангладеш, Пакистан, Япония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Япония, Казахстан, Мьянма, Аргентина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Великобритания, Болгария, Египет, Мозамбик</a:t>
                      </a:r>
                      <a:endParaRPr lang="ru-RU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</p:spTree>
    <p:extLst>
      <p:ext uri="{BB962C8B-B14F-4D97-AF65-F5344CB8AC3E}">
        <p14:creationId xmlns:p14="http://schemas.microsoft.com/office/powerpoint/2010/main" val="132785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4974302"/>
              </p:ext>
            </p:extLst>
          </p:nvPr>
        </p:nvGraphicFramePr>
        <p:xfrm>
          <a:off x="381000" y="1219200"/>
          <a:ext cx="11658600" cy="5409868"/>
        </p:xfrm>
        <a:graphic>
          <a:graphicData uri="http://schemas.openxmlformats.org/drawingml/2006/table">
            <a:tbl>
              <a:tblPr firstRow="1" bandRow="1"/>
              <a:tblGrid>
                <a:gridCol w="4461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24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338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Страна, лидирующая по сбору сахарного тростника 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3389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Алжир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Б) В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ьетнам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</a:t>
                      </a:r>
                      <a:r>
                        <a:rPr lang="ru-RU" sz="2600" b="1" kern="120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Бразилия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</a:t>
                      </a: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Либерия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сбору сои: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338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rgbClr val="2B02F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rgbClr val="2B02F8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Китай         В) Япония        Г) Россия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Лидер по сбору кофе: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5338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А) США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Б) Китай         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Бразилия   </a:t>
                      </a: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Мексика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5338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2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Страны, первого типа сельского хозяйства: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8132">
                <a:tc gridSpan="2"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А) ФРГ</a:t>
                      </a:r>
                      <a:r>
                        <a:rPr lang="ru-RU" sz="2600" b="1" kern="1200" baseline="0" dirty="0">
                          <a:solidFill>
                            <a:srgbClr val="1A01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, Италия, Нидерланды, Бельгия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Б) Китай, Бангладеш, Пакистан, Япония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В) Япония, Казахстан, Мьянма, Аргентина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Г) Великобритания, Болгария, Египет, Мозамбик</a:t>
                      </a:r>
                      <a:endParaRPr lang="ru-RU" sz="2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</p:spTree>
    <p:extLst>
      <p:ext uri="{BB962C8B-B14F-4D97-AF65-F5344CB8AC3E}">
        <p14:creationId xmlns:p14="http://schemas.microsoft.com/office/powerpoint/2010/main" val="209991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волокнистые культуры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0046B0-7D6F-4581-A896-DEB3D7BF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1181100"/>
            <a:ext cx="3733799" cy="30099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24A057-12E3-4BC4-9335-6AB1213A5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64" y="1181100"/>
            <a:ext cx="3733800" cy="3009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DACBE89-DC8C-4259-91CC-333BC6BD7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731" y="1181100"/>
            <a:ext cx="3733800" cy="30099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232E1F5A-C8A4-4CCC-AA04-86463483A7D3}"/>
              </a:ext>
            </a:extLst>
          </p:cNvPr>
          <p:cNvSpPr/>
          <p:nvPr/>
        </p:nvSpPr>
        <p:spPr>
          <a:xfrm>
            <a:off x="990598" y="4267200"/>
            <a:ext cx="20574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хлопчатник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271ED52-0EA2-4B8B-AE16-AE0F90530C10}"/>
              </a:ext>
            </a:extLst>
          </p:cNvPr>
          <p:cNvSpPr/>
          <p:nvPr/>
        </p:nvSpPr>
        <p:spPr>
          <a:xfrm>
            <a:off x="9525000" y="4267200"/>
            <a:ext cx="9144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лён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0C6944A0-A387-4C64-A9C8-930F9C9654EF}"/>
              </a:ext>
            </a:extLst>
          </p:cNvPr>
          <p:cNvSpPr/>
          <p:nvPr/>
        </p:nvSpPr>
        <p:spPr>
          <a:xfrm>
            <a:off x="5201478" y="4277139"/>
            <a:ext cx="1351722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батат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atin typeface="Arial" panose="020B0604020202020204" pitchFamily="34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92AF3E-2ACE-42B7-B513-EB58C614A52C}"/>
              </a:ext>
            </a:extLst>
          </p:cNvPr>
          <p:cNvSpPr txBox="1"/>
          <p:nvPr/>
        </p:nvSpPr>
        <p:spPr>
          <a:xfrm>
            <a:off x="195512" y="865506"/>
            <a:ext cx="11800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отрасль </a:t>
            </a:r>
            <a:r>
              <a:rPr lang="ru-RU" sz="2800" b="1" dirty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производства, которая исторически играла и играет огромную роль в жизни </a:t>
            </a:r>
            <a:r>
              <a:rPr lang="ru-RU" sz="2800" b="1" dirty="0" smtClean="0">
                <a:solidFill>
                  <a:srgbClr val="1F05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en-US" sz="2800" b="1" dirty="0">
              <a:solidFill>
                <a:srgbClr val="1F05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909DF1-C190-4C2A-B0FB-31BA7C84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53854"/>
            <a:ext cx="5967537" cy="46320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37F0AA-1B53-4D62-A1A1-EFF5209D9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95"/>
          <a:stretch/>
        </p:blipFill>
        <p:spPr>
          <a:xfrm>
            <a:off x="6781800" y="1839491"/>
            <a:ext cx="4724400" cy="27325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9229CA-5936-420F-8103-0390AB6F48A3}"/>
              </a:ext>
            </a:extLst>
          </p:cNvPr>
          <p:cNvSpPr txBox="1"/>
          <p:nvPr/>
        </p:nvSpPr>
        <p:spPr>
          <a:xfrm>
            <a:off x="6781800" y="5029200"/>
            <a:ext cx="5214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млрд. человек в мире заняты в сельском хозяйстве</a:t>
            </a:r>
            <a:endParaRPr lang="en-US" sz="2800" b="1" i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12954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Страны </a:t>
            </a:r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лидеры по валовому урожаю -  чая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1040946-E0A4-4171-B898-4954812B3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648682"/>
            <a:ext cx="3581400" cy="29233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26BB0FD-B5E4-4DB4-8D48-7E150A26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1" y="3733799"/>
            <a:ext cx="3581400" cy="26203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11D95A-5B95-4A20-A4E2-1323D89DB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648682"/>
            <a:ext cx="3581400" cy="292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870967"/>
            <a:ext cx="6653585" cy="3303378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</a:t>
            </a:r>
            <a:r>
              <a:rPr lang="en-US" sz="3600" b="1" dirty="0">
                <a:solidFill>
                  <a:srgbClr val="00B050"/>
                </a:solidFill>
                <a:latin typeface="Arial"/>
                <a:cs typeface="Arial"/>
              </a:rPr>
              <a:t>1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9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. География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мирового земледелия</a:t>
            </a: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вопрос 3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стр. 58</a:t>
            </a:r>
          </a:p>
        </p:txBody>
      </p:sp>
      <p:sp>
        <p:nvSpPr>
          <p:cNvPr id="9" name="object 9"/>
          <p:cNvSpPr/>
          <p:nvPr/>
        </p:nvSpPr>
        <p:spPr>
          <a:xfrm>
            <a:off x="3622470" y="6084993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5181600" y="5029202"/>
            <a:ext cx="5211275" cy="500746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295400"/>
            <a:ext cx="11582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6. Укажите страну, являющуюся мировым лидером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выплавке стали.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А) Япония         Б) США      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Китай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Г) Россия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7. Какая страна, не имея своей рудной базы, входит в десятку стран-лидеров по выплавке стали?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А) Австралия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Япония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В) США         Г) Россия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8. Какие страны являются лидерами по добыче железной руды?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Китай и Бразилия       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Б) Австралия и Аргентина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В) Япония и Швеция                  Г) США и Канада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9. Какая страна занимает второе место по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объёму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выплавленной стали? 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  А) США           </a:t>
            </a:r>
            <a:r>
              <a:rPr lang="ru-RU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Япония      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В) Россия                Г) Индия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Тесты </a:t>
            </a:r>
          </a:p>
        </p:txBody>
      </p:sp>
    </p:spTree>
    <p:extLst>
      <p:ext uri="{BB962C8B-B14F-4D97-AF65-F5344CB8AC3E}">
        <p14:creationId xmlns:p14="http://schemas.microsoft.com/office/powerpoint/2010/main" val="311355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940453"/>
              </p:ext>
            </p:extLst>
          </p:nvPr>
        </p:nvGraphicFramePr>
        <p:xfrm>
          <a:off x="304800" y="1142999"/>
          <a:ext cx="11506200" cy="5611369"/>
        </p:xfrm>
        <a:graphic>
          <a:graphicData uri="http://schemas.openxmlformats.org/drawingml/2006/table">
            <a:tbl>
              <a:tblPr firstRow="1" bandRow="1"/>
              <a:tblGrid>
                <a:gridCol w="6846664">
                  <a:extLst>
                    <a:ext uri="{9D8B030D-6E8A-4147-A177-3AD203B41FA5}">
                      <a16:colId xmlns:a16="http://schemas.microsoft.com/office/drawing/2014/main" xmlns="" val="1229324976"/>
                    </a:ext>
                  </a:extLst>
                </a:gridCol>
                <a:gridCol w="4659536">
                  <a:extLst>
                    <a:ext uri="{9D8B030D-6E8A-4147-A177-3AD203B41FA5}">
                      <a16:colId xmlns:a16="http://schemas.microsoft.com/office/drawing/2014/main" xmlns="" val="2778937293"/>
                    </a:ext>
                  </a:extLst>
                </a:gridCol>
              </a:tblGrid>
              <a:tr h="412024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15930337"/>
                  </a:ext>
                </a:extLst>
              </a:tr>
              <a:tr h="1353792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Почему в Германии основные </a:t>
                      </a:r>
                      <a:r>
                        <a:rPr lang="ru-RU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центры </a:t>
                      </a:r>
                      <a:r>
                        <a:rPr lang="ru-RU" sz="2400" b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чёрной </a:t>
                      </a: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металлургии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во внутренних районах, а в Италии – на побережье?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Италии нет сырья и топлива, закупая его – размещает производство в портах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9486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Какие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из развивающихся стран имеют «верхние этажи» цветной металлургии на своей территории?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Китай, Бразилия, Чили 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(ГЭС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развитие машиностроения)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26508525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Почему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Китай, Бразилия, Чили, Индия размещают и развивают цветную металлургию?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Сырьевая база, ГЭС, вынос «грязных» производств из развитых стран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17306570"/>
                  </a:ext>
                </a:extLst>
              </a:tr>
              <a:tr h="725946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Назовите страны - лидеры по добыче</a:t>
                      </a:r>
                      <a:r>
                        <a:rPr lang="ru-RU" sz="2400" b="1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свинца и цинка</a:t>
                      </a:r>
                      <a:endParaRPr lang="ru-RU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США, Австралия, Канада, Перу, Мексика, Россия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0494126"/>
                  </a:ext>
                </a:extLst>
              </a:tr>
              <a:tr h="1039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Назовите страны -  лидеры по добыче олова </a:t>
                      </a: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ru-RU" sz="2400" b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Малайзия, Таиланд, Индонезия,</a:t>
                      </a:r>
                      <a:r>
                        <a:rPr lang="ru-RU" sz="2400" b="0" baseline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Китай, Россия, Нигерия, Бразилия</a:t>
                      </a:r>
                      <a:endParaRPr lang="ru-RU" sz="2400" b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8649146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</a:p>
        </p:txBody>
      </p:sp>
    </p:spTree>
    <p:extLst>
      <p:ext uri="{BB962C8B-B14F-4D97-AF65-F5344CB8AC3E}">
        <p14:creationId xmlns:p14="http://schemas.microsoft.com/office/powerpoint/2010/main" val="184801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1292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Особенностью сельского хозяйство как отрасли экономики заключается в её тесной  зависимости от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A37B789E-D2D6-47D6-908A-5B8B73617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345282"/>
              </p:ext>
            </p:extLst>
          </p:nvPr>
        </p:nvGraphicFramePr>
        <p:xfrm>
          <a:off x="379083" y="1752600"/>
          <a:ext cx="11418972" cy="39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117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 особенностям производимой продукции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086D2DC9-1152-4A48-B4F9-8AF26737A4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71882"/>
              </p:ext>
            </p:extLst>
          </p:nvPr>
        </p:nvGraphicFramePr>
        <p:xfrm>
          <a:off x="278296" y="914400"/>
          <a:ext cx="11635408" cy="5685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39757"/>
            <a:ext cx="12192000" cy="1167623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Исходя из экономических особенностей производства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33994" y="5332435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8" name="Прямая соединительная линия 7"/>
          <p:cNvCxnSpPr/>
          <p:nvPr/>
        </p:nvCxnSpPr>
        <p:spPr>
          <a:xfrm>
            <a:off x="1064221" y="3793310"/>
            <a:ext cx="461913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9" name="Скругленный прямоугольник 8"/>
          <p:cNvSpPr/>
          <p:nvPr/>
        </p:nvSpPr>
        <p:spPr>
          <a:xfrm>
            <a:off x="3886200" y="1347362"/>
            <a:ext cx="4007746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Сельское хозяйство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004676" y="2089502"/>
            <a:ext cx="244827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Первый тип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2172" y="3145238"/>
            <a:ext cx="3443503" cy="129614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Развитое товарное сельское хозяйство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95907" y="4731171"/>
            <a:ext cx="3614427" cy="151722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Продукция для продажи на рынке, прежде всего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внешнем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H="1">
            <a:off x="1047818" y="2362200"/>
            <a:ext cx="32806" cy="2970235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Прямая соединительная линия 13"/>
          <p:cNvCxnSpPr/>
          <p:nvPr/>
        </p:nvCxnSpPr>
        <p:spPr>
          <a:xfrm>
            <a:off x="1076016" y="2377534"/>
            <a:ext cx="937876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Прямая соединительная линия 14"/>
          <p:cNvCxnSpPr/>
          <p:nvPr/>
        </p:nvCxnSpPr>
        <p:spPr>
          <a:xfrm>
            <a:off x="7580450" y="2362200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6" name="Прямая соединительная линия 15"/>
          <p:cNvCxnSpPr>
            <a:cxnSpLocks/>
          </p:cNvCxnSpPr>
          <p:nvPr/>
        </p:nvCxnSpPr>
        <p:spPr>
          <a:xfrm>
            <a:off x="7593909" y="2352267"/>
            <a:ext cx="0" cy="2153465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7" name="Прямая соединительная линия 16"/>
          <p:cNvCxnSpPr/>
          <p:nvPr/>
        </p:nvCxnSpPr>
        <p:spPr>
          <a:xfrm>
            <a:off x="7580450" y="3372720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8" name="Прямая соединительная линия 17"/>
          <p:cNvCxnSpPr/>
          <p:nvPr/>
        </p:nvCxnSpPr>
        <p:spPr>
          <a:xfrm>
            <a:off x="7580450" y="4505732"/>
            <a:ext cx="132226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0" name="Скругленный прямоугольник 19"/>
          <p:cNvSpPr/>
          <p:nvPr/>
        </p:nvSpPr>
        <p:spPr>
          <a:xfrm>
            <a:off x="8902710" y="2049220"/>
            <a:ext cx="2448272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Второй тип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241580" y="2923514"/>
            <a:ext cx="3608197" cy="936104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Потребительское сельское хозяйство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937781" y="4131336"/>
            <a:ext cx="4069447" cy="249579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Ориентируется на внутреннее потребление, отличается низкой экономической эффективностью производства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2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8382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Интенсивное сельское хозяйство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F1B93D-F338-46B7-9146-63CD6E3A6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4800600" cy="3200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E6F0C5-414A-41AC-9EEF-18255796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572000"/>
            <a:ext cx="2514600" cy="19679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E383012-2599-428A-9973-90CB4EE59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522" y="4601817"/>
            <a:ext cx="2209800" cy="1967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E522DC-A2DF-4F8C-B3F9-29C7256E0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744" y="4572000"/>
            <a:ext cx="2209800" cy="19745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A59AFC-5165-40A7-994E-3DFCCC069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966" y="4572000"/>
            <a:ext cx="2209800" cy="19745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DCB2ED5-F085-4D4B-AA3A-773917F5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3844" y="4572000"/>
            <a:ext cx="2249556" cy="1964635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A2D96C0-5D0E-421D-AD7E-83EA6AAE955D}"/>
              </a:ext>
            </a:extLst>
          </p:cNvPr>
          <p:cNvSpPr/>
          <p:nvPr/>
        </p:nvSpPr>
        <p:spPr>
          <a:xfrm>
            <a:off x="5638800" y="1143000"/>
            <a:ext cx="6324600" cy="2819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 </a:t>
            </a:r>
            <a:r>
              <a:rPr lang="ru-RU" sz="28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использованием новейших достижений научно-технического прогресса. Товарное сельское хозяйство, </a:t>
            </a:r>
            <a:r>
              <a:rPr lang="en-US" sz="28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sz="28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большей степени присуще развитым странам</a:t>
            </a:r>
            <a:endParaRPr lang="en-US" sz="28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205855" cy="838200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atin typeface="Arial" panose="020B0604020202020204" pitchFamily="34" charset="0"/>
                <a:cs typeface="Arial" panose="020B0604020202020204" pitchFamily="34" charset="0"/>
              </a:rPr>
              <a:t>Экстенсивное сельское хозяйство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6A2D96C0-5D0E-421D-AD7E-83EA6AAE955D}"/>
              </a:ext>
            </a:extLst>
          </p:cNvPr>
          <p:cNvSpPr/>
          <p:nvPr/>
        </p:nvSpPr>
        <p:spPr>
          <a:xfrm>
            <a:off x="5893904" y="1050234"/>
            <a:ext cx="6096000" cy="30976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Традиционное.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настоящее время </a:t>
            </a:r>
            <a:r>
              <a:rPr lang="ru-RU" sz="2200" b="1" dirty="0" err="1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низкопроизводительное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потребительское</a:t>
            </a:r>
            <a:r>
              <a:rPr lang="en-US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</a:t>
            </a:r>
            <a:r>
              <a:rPr lang="en-US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 </a:t>
            </a:r>
            <a:r>
              <a:rPr lang="ru-RU" sz="2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характерно для многих </a:t>
            </a:r>
            <a:r>
              <a:rPr lang="en-US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развивающихся </a:t>
            </a:r>
            <a:r>
              <a:rPr lang="ru-RU" sz="2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стран.  </a:t>
            </a:r>
            <a:endParaRPr lang="en-US" sz="2200" b="1" dirty="0" smtClean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Крестьяне Центральной</a:t>
            </a:r>
            <a:r>
              <a:rPr lang="en-US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200" b="1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Восточной Африки, Южной и Юго- Восточной Азии до сих пор зачастую пользуются примитивными орудиями </a:t>
            </a:r>
            <a:r>
              <a:rPr lang="ru-RU" sz="2200" b="1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  <a:endParaRPr lang="en-US" sz="2200" b="1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6C2A26-147C-4878-845C-A178F831B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6" y="4572000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E9FD62-E4A9-433F-82F6-B17F098DD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7" y="4611756"/>
            <a:ext cx="2751483" cy="19646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CFA58B2-6026-4BA5-BCF8-2CEDB4586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8" y="4591878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F3F0BA-F793-4573-BC1A-4D0A9F0A6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9" y="4591878"/>
            <a:ext cx="2751483" cy="19745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9656777-0584-4798-82DC-80DF68720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96" y="990600"/>
            <a:ext cx="2922104" cy="2340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72553B-3E3C-4015-866B-26ABE7703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2887" y="2079588"/>
            <a:ext cx="2915913" cy="2340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994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12589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Зерновое хозяйство – посевные площади 0,7 </a:t>
            </a:r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млрд.тонн</a:t>
            </a:r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A498588-60A0-4824-8A25-547E773D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5334000" cy="5181599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9F13FF53-D523-40C8-977B-6BBF98EE633A}"/>
              </a:ext>
            </a:extLst>
          </p:cNvPr>
          <p:cNvSpPr/>
          <p:nvPr/>
        </p:nvSpPr>
        <p:spPr>
          <a:xfrm>
            <a:off x="5867400" y="1484243"/>
            <a:ext cx="6096000" cy="25908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 всего из зерновых выращивают пшеницу, рис,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кукуруз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них приходится 80% мирового сбора зерновых. Кроме того, выращиваются зерновые культуры,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как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рожь, ячмень,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овёс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другие.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CED4EFC-8E1A-4B52-8F44-B02F4DE1DD2C}"/>
              </a:ext>
            </a:extLst>
          </p:cNvPr>
          <p:cNvSpPr/>
          <p:nvPr/>
        </p:nvSpPr>
        <p:spPr>
          <a:xfrm>
            <a:off x="5867400" y="4340087"/>
            <a:ext cx="6096000" cy="22893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посевные площади пшеницы сосредоточены в средних широтах Северного (США, Канада, Россия, Украина, Казахстан, Китай) и Южного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(Австралия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Аргентина, Бразилия)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полушарий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5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801756"/>
          </a:xfrm>
          <a:prstGeom prst="rect">
            <a:avLst/>
          </a:prstGeom>
          <a:solidFill>
            <a:srgbClr val="2B02F8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Зерновое хозяйство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46FB810-2996-48AE-B0CB-777054C15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37"/>
          <a:stretch/>
        </p:blipFill>
        <p:spPr>
          <a:xfrm>
            <a:off x="685800" y="1143000"/>
            <a:ext cx="6172200" cy="4990225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14630041-5541-4DA7-B704-3D8F9EC1D55E}"/>
              </a:ext>
            </a:extLst>
          </p:cNvPr>
          <p:cNvSpPr/>
          <p:nvPr/>
        </p:nvSpPr>
        <p:spPr>
          <a:xfrm>
            <a:off x="6781800" y="1143000"/>
            <a:ext cx="52578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 выращивают в областях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муссонным климатом. Развитие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трудоёмкого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рисосеяния требует не только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определённых 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агроклиматических условий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    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и больше числа рабочих рук.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469155F-EE7C-4485-B253-A36A855094FC}"/>
              </a:ext>
            </a:extLst>
          </p:cNvPr>
          <p:cNvSpPr/>
          <p:nvPr/>
        </p:nvSpPr>
        <p:spPr>
          <a:xfrm>
            <a:off x="6781800" y="3638112"/>
            <a:ext cx="5257800" cy="259079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Крупнейшими регионами выращивания риса является Восточная, Юго-Восточная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и </a:t>
            </a:r>
            <a:r>
              <a:rPr lang="ru-RU" sz="2400" dirty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Южная Азия. Наибольшие урожаи риса собираются в Китае, Индии, Индонезии, Бангладеш </a:t>
            </a:r>
            <a:r>
              <a:rPr lang="ru-RU" sz="2400" dirty="0" smtClean="0">
                <a:solidFill>
                  <a:srgbClr val="2B02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и Вьетнам</a:t>
            </a:r>
            <a:endParaRPr lang="en-US" sz="2400" dirty="0">
              <a:solidFill>
                <a:srgbClr val="2B02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0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8317846abbf1613d373690b2de41728c0d11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785</TotalTime>
  <Words>972</Words>
  <Application>Microsoft Office PowerPoint</Application>
  <PresentationFormat>Широкоэкранный</PresentationFormat>
  <Paragraphs>132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Mistral</vt:lpstr>
      <vt:lpstr>Verdana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89</cp:revision>
  <dcterms:created xsi:type="dcterms:W3CDTF">2020-06-30T15:34:35Z</dcterms:created>
  <dcterms:modified xsi:type="dcterms:W3CDTF">2020-11-01T18:49:16Z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