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79" r:id="rId3"/>
  </p:sldMasterIdLst>
  <p:sldIdLst>
    <p:sldId id="293" r:id="rId4"/>
    <p:sldId id="1406" r:id="rId5"/>
    <p:sldId id="1411" r:id="rId6"/>
    <p:sldId id="1412" r:id="rId7"/>
    <p:sldId id="1446" r:id="rId8"/>
    <p:sldId id="1407" r:id="rId9"/>
    <p:sldId id="1449" r:id="rId10"/>
    <p:sldId id="1450" r:id="rId11"/>
    <p:sldId id="1451" r:id="rId12"/>
    <p:sldId id="1453" r:id="rId13"/>
    <p:sldId id="1452" r:id="rId14"/>
    <p:sldId id="1448" r:id="rId15"/>
    <p:sldId id="1454" r:id="rId16"/>
    <p:sldId id="1455" r:id="rId17"/>
    <p:sldId id="1447" r:id="rId18"/>
    <p:sldId id="1456" r:id="rId19"/>
    <p:sldId id="1388" r:id="rId20"/>
    <p:sldId id="290" r:id="rId21"/>
  </p:sldIdLst>
  <p:sldSz cx="12192000" cy="6858000"/>
  <p:notesSz cx="12192000" cy="6858000"/>
  <p:custDataLst>
    <p:tags r:id="rId2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0199"/>
    <a:srgbClr val="CE0211"/>
    <a:srgbClr val="2B02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71" autoAdjust="0"/>
  </p:normalViewPr>
  <p:slideViewPr>
    <p:cSldViewPr>
      <p:cViewPr varScale="1">
        <p:scale>
          <a:sx n="49" d="100"/>
          <a:sy n="49" d="100"/>
        </p:scale>
        <p:origin x="778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gs" Target="tags/tag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4C31B7-E042-4481-8959-A50479081CD5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79EF0E19-A9E5-4D7F-BB7A-664437ABC6E8}">
      <dgm:prSet phldrT="[Текст]" custT="1"/>
      <dgm:spPr/>
      <dgm:t>
        <a:bodyPr/>
        <a:lstStyle/>
        <a:p>
          <a:r>
            <a:rPr lang="ru-RU" sz="1800" b="1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rPr>
            <a:t>Выгодное географическое положение – соседское положение, наличие выхода </a:t>
          </a:r>
          <a:r>
            <a:rPr lang="en-US" sz="1800" b="1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rPr>
            <a:t>          </a:t>
          </a:r>
          <a:r>
            <a:rPr lang="ru-RU" sz="1800" b="1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rPr>
            <a:t>к </a:t>
          </a:r>
          <a:r>
            <a:rPr lang="ru-RU" sz="1800" b="1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rPr>
            <a:t>морю у многих стран</a:t>
          </a:r>
          <a:endParaRPr lang="ru-RU" sz="1800" b="1" dirty="0">
            <a:solidFill>
              <a:srgbClr val="1A0199"/>
            </a:solidFill>
            <a:latin typeface="Arial" pitchFamily="34" charset="0"/>
            <a:cs typeface="Arial" pitchFamily="34" charset="0"/>
          </a:endParaRPr>
        </a:p>
      </dgm:t>
    </dgm:pt>
    <dgm:pt modelId="{E6111E41-1E68-4B40-B7FF-D631DD42D507}" type="parTrans" cxnId="{C863B46B-EDE3-44DD-820B-0D928C68BC15}">
      <dgm:prSet/>
      <dgm:spPr/>
      <dgm:t>
        <a:bodyPr/>
        <a:lstStyle/>
        <a:p>
          <a:endParaRPr lang="ru-RU" sz="2400" b="1">
            <a:solidFill>
              <a:srgbClr val="1A0199"/>
            </a:solidFill>
            <a:latin typeface="Arial" pitchFamily="34" charset="0"/>
            <a:cs typeface="Arial" pitchFamily="34" charset="0"/>
          </a:endParaRPr>
        </a:p>
      </dgm:t>
    </dgm:pt>
    <dgm:pt modelId="{4899B6C6-971C-40CD-9520-B9DBEA1DC82F}" type="sibTrans" cxnId="{C863B46B-EDE3-44DD-820B-0D928C68BC15}">
      <dgm:prSet/>
      <dgm:spPr/>
      <dgm:t>
        <a:bodyPr/>
        <a:lstStyle/>
        <a:p>
          <a:endParaRPr lang="ru-RU" sz="2400" b="1">
            <a:solidFill>
              <a:srgbClr val="1A0199"/>
            </a:solidFill>
            <a:latin typeface="Arial" pitchFamily="34" charset="0"/>
            <a:cs typeface="Arial" pitchFamily="34" charset="0"/>
          </a:endParaRPr>
        </a:p>
      </dgm:t>
    </dgm:pt>
    <dgm:pt modelId="{97B3C3B4-7491-4B98-AC51-44B9D93E0F26}">
      <dgm:prSet phldrT="[Текст]" custT="1"/>
      <dgm:spPr/>
      <dgm:t>
        <a:bodyPr/>
        <a:lstStyle/>
        <a:p>
          <a:r>
            <a:rPr lang="ru-RU" sz="1800" b="1" smtClean="0">
              <a:solidFill>
                <a:srgbClr val="1A0199"/>
              </a:solidFill>
              <a:latin typeface="Arial" pitchFamily="34" charset="0"/>
              <a:cs typeface="Arial" pitchFamily="34" charset="0"/>
            </a:rPr>
            <a:t>Обеспеченность рабочей силой, квалифицированными кадрами, приток иммигрантов</a:t>
          </a:r>
          <a:endParaRPr lang="ru-RU" sz="1800" b="1" dirty="0">
            <a:solidFill>
              <a:srgbClr val="1A0199"/>
            </a:solidFill>
            <a:latin typeface="Arial" pitchFamily="34" charset="0"/>
            <a:cs typeface="Arial" pitchFamily="34" charset="0"/>
          </a:endParaRPr>
        </a:p>
      </dgm:t>
    </dgm:pt>
    <dgm:pt modelId="{FD1E7620-50FB-420C-A91E-2789A9A26313}" type="parTrans" cxnId="{7F2046FA-FCE9-432F-88AF-2635858CDDCA}">
      <dgm:prSet/>
      <dgm:spPr/>
      <dgm:t>
        <a:bodyPr/>
        <a:lstStyle/>
        <a:p>
          <a:endParaRPr lang="ru-RU" sz="2400" b="1">
            <a:solidFill>
              <a:srgbClr val="1A0199"/>
            </a:solidFill>
            <a:latin typeface="Arial" pitchFamily="34" charset="0"/>
            <a:cs typeface="Arial" pitchFamily="34" charset="0"/>
          </a:endParaRPr>
        </a:p>
      </dgm:t>
    </dgm:pt>
    <dgm:pt modelId="{8193248F-EC53-4106-9446-A9AB29D39CCD}" type="sibTrans" cxnId="{7F2046FA-FCE9-432F-88AF-2635858CDDCA}">
      <dgm:prSet/>
      <dgm:spPr/>
      <dgm:t>
        <a:bodyPr/>
        <a:lstStyle/>
        <a:p>
          <a:endParaRPr lang="ru-RU" sz="2400" b="1">
            <a:solidFill>
              <a:srgbClr val="1A0199"/>
            </a:solidFill>
            <a:latin typeface="Arial" pitchFamily="34" charset="0"/>
            <a:cs typeface="Arial" pitchFamily="34" charset="0"/>
          </a:endParaRPr>
        </a:p>
      </dgm:t>
    </dgm:pt>
    <dgm:pt modelId="{1FA0E336-3A7E-48B1-BE4C-C2AC8A5568ED}">
      <dgm:prSet phldrT="[Текст]" custT="1"/>
      <dgm:spPr/>
      <dgm:t>
        <a:bodyPr/>
        <a:lstStyle/>
        <a:p>
          <a:r>
            <a:rPr lang="ru-RU" sz="1800" b="1" smtClean="0">
              <a:solidFill>
                <a:srgbClr val="1A0199"/>
              </a:solidFill>
              <a:latin typeface="Arial" pitchFamily="34" charset="0"/>
              <a:cs typeface="Arial" pitchFamily="34" charset="0"/>
            </a:rPr>
            <a:t>Процессы экономической интеграции</a:t>
          </a:r>
          <a:endParaRPr lang="ru-RU" sz="1800" b="1" dirty="0">
            <a:solidFill>
              <a:srgbClr val="1A0199"/>
            </a:solidFill>
            <a:latin typeface="Arial" pitchFamily="34" charset="0"/>
            <a:cs typeface="Arial" pitchFamily="34" charset="0"/>
          </a:endParaRPr>
        </a:p>
      </dgm:t>
    </dgm:pt>
    <dgm:pt modelId="{4DAB8702-2982-4DF4-B428-3B0864A3FFE1}" type="parTrans" cxnId="{F916EF21-AEA7-4CDC-A0E9-5BF655B38015}">
      <dgm:prSet/>
      <dgm:spPr/>
      <dgm:t>
        <a:bodyPr/>
        <a:lstStyle/>
        <a:p>
          <a:endParaRPr lang="ru-RU" sz="2400" b="1">
            <a:solidFill>
              <a:srgbClr val="1A0199"/>
            </a:solidFill>
            <a:latin typeface="Arial" pitchFamily="34" charset="0"/>
            <a:cs typeface="Arial" pitchFamily="34" charset="0"/>
          </a:endParaRPr>
        </a:p>
      </dgm:t>
    </dgm:pt>
    <dgm:pt modelId="{12E00EB0-5E99-4373-91C3-1D208612D51E}" type="sibTrans" cxnId="{F916EF21-AEA7-4CDC-A0E9-5BF655B38015}">
      <dgm:prSet/>
      <dgm:spPr/>
      <dgm:t>
        <a:bodyPr/>
        <a:lstStyle/>
        <a:p>
          <a:endParaRPr lang="ru-RU" sz="2400" b="1">
            <a:solidFill>
              <a:srgbClr val="1A0199"/>
            </a:solidFill>
            <a:latin typeface="Arial" pitchFamily="34" charset="0"/>
            <a:cs typeface="Arial" pitchFamily="34" charset="0"/>
          </a:endParaRPr>
        </a:p>
      </dgm:t>
    </dgm:pt>
    <dgm:pt modelId="{A223F001-27D6-45FC-B057-C6402F7CDB27}">
      <dgm:prSet custT="1"/>
      <dgm:spPr/>
      <dgm:t>
        <a:bodyPr/>
        <a:lstStyle/>
        <a:p>
          <a:r>
            <a:rPr lang="ru-RU" sz="1800" b="1" smtClean="0">
              <a:solidFill>
                <a:srgbClr val="1A0199"/>
              </a:solidFill>
              <a:latin typeface="Arial" pitchFamily="34" charset="0"/>
              <a:cs typeface="Arial" pitchFamily="34" charset="0"/>
            </a:rPr>
            <a:t>Благоприятные природные условия, компактность территории, климат, удобная береговая линия</a:t>
          </a:r>
          <a:endParaRPr lang="ru-RU" sz="1800" b="1" dirty="0">
            <a:solidFill>
              <a:srgbClr val="1A0199"/>
            </a:solidFill>
            <a:latin typeface="Arial" pitchFamily="34" charset="0"/>
            <a:cs typeface="Arial" pitchFamily="34" charset="0"/>
          </a:endParaRPr>
        </a:p>
      </dgm:t>
    </dgm:pt>
    <dgm:pt modelId="{29E4BD25-6DB4-468D-A116-F71E04841159}" type="parTrans" cxnId="{16A08924-C33F-41E3-AF45-B81844BFCFC5}">
      <dgm:prSet/>
      <dgm:spPr/>
      <dgm:t>
        <a:bodyPr/>
        <a:lstStyle/>
        <a:p>
          <a:endParaRPr lang="ru-RU" sz="2400" b="1">
            <a:solidFill>
              <a:srgbClr val="1A0199"/>
            </a:solidFill>
            <a:latin typeface="Arial" pitchFamily="34" charset="0"/>
            <a:cs typeface="Arial" pitchFamily="34" charset="0"/>
          </a:endParaRPr>
        </a:p>
      </dgm:t>
    </dgm:pt>
    <dgm:pt modelId="{4CD74D26-6159-4A6A-83C6-2764F61B29E8}" type="sibTrans" cxnId="{16A08924-C33F-41E3-AF45-B81844BFCFC5}">
      <dgm:prSet/>
      <dgm:spPr/>
      <dgm:t>
        <a:bodyPr/>
        <a:lstStyle/>
        <a:p>
          <a:endParaRPr lang="ru-RU" sz="2400" b="1">
            <a:solidFill>
              <a:srgbClr val="1A0199"/>
            </a:solidFill>
            <a:latin typeface="Arial" pitchFamily="34" charset="0"/>
            <a:cs typeface="Arial" pitchFamily="34" charset="0"/>
          </a:endParaRPr>
        </a:p>
      </dgm:t>
    </dgm:pt>
    <dgm:pt modelId="{35DF9996-CA95-4526-88B8-2A92F13C12D7}">
      <dgm:prSet custT="1"/>
      <dgm:spPr/>
      <dgm:t>
        <a:bodyPr/>
        <a:lstStyle/>
        <a:p>
          <a:r>
            <a:rPr lang="ru-RU" sz="1800" b="1" smtClean="0">
              <a:solidFill>
                <a:srgbClr val="1A0199"/>
              </a:solidFill>
              <a:latin typeface="Arial" pitchFamily="34" charset="0"/>
              <a:cs typeface="Arial" pitchFamily="34" charset="0"/>
            </a:rPr>
            <a:t>Высокий уровень транспортного обеспечения</a:t>
          </a:r>
          <a:endParaRPr lang="ru-RU" sz="1800" b="1" dirty="0">
            <a:solidFill>
              <a:srgbClr val="1A0199"/>
            </a:solidFill>
            <a:latin typeface="Arial" pitchFamily="34" charset="0"/>
            <a:cs typeface="Arial" pitchFamily="34" charset="0"/>
          </a:endParaRPr>
        </a:p>
      </dgm:t>
    </dgm:pt>
    <dgm:pt modelId="{D1ACB636-0EC8-427A-93F7-AF1920446215}" type="parTrans" cxnId="{AFDECE98-8830-43A5-A867-440EDC4989E9}">
      <dgm:prSet/>
      <dgm:spPr/>
      <dgm:t>
        <a:bodyPr/>
        <a:lstStyle/>
        <a:p>
          <a:endParaRPr lang="ru-RU" sz="2400" b="1">
            <a:solidFill>
              <a:srgbClr val="1A0199"/>
            </a:solidFill>
            <a:latin typeface="Arial" pitchFamily="34" charset="0"/>
            <a:cs typeface="Arial" pitchFamily="34" charset="0"/>
          </a:endParaRPr>
        </a:p>
      </dgm:t>
    </dgm:pt>
    <dgm:pt modelId="{BC3E9522-7A9B-4FC0-ADF3-247E551FACE4}" type="sibTrans" cxnId="{AFDECE98-8830-43A5-A867-440EDC4989E9}">
      <dgm:prSet/>
      <dgm:spPr/>
      <dgm:t>
        <a:bodyPr/>
        <a:lstStyle/>
        <a:p>
          <a:endParaRPr lang="ru-RU" sz="2400" b="1">
            <a:solidFill>
              <a:srgbClr val="1A0199"/>
            </a:solidFill>
            <a:latin typeface="Arial" pitchFamily="34" charset="0"/>
            <a:cs typeface="Arial" pitchFamily="34" charset="0"/>
          </a:endParaRPr>
        </a:p>
      </dgm:t>
    </dgm:pt>
    <dgm:pt modelId="{3B947FF0-0794-4783-9DA2-81D5DFDF6147}" type="pres">
      <dgm:prSet presAssocID="{404C31B7-E042-4481-8959-A50479081CD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3F705B97-503E-45A9-9E6B-AB6B2CD01DA5}" type="pres">
      <dgm:prSet presAssocID="{404C31B7-E042-4481-8959-A50479081CD5}" presName="Name1" presStyleCnt="0"/>
      <dgm:spPr/>
    </dgm:pt>
    <dgm:pt modelId="{BBED56CD-70C3-486F-8C18-A46C164DA0F1}" type="pres">
      <dgm:prSet presAssocID="{404C31B7-E042-4481-8959-A50479081CD5}" presName="cycle" presStyleCnt="0"/>
      <dgm:spPr/>
    </dgm:pt>
    <dgm:pt modelId="{12CF3098-52B3-45FC-8D48-EC3997F09DE5}" type="pres">
      <dgm:prSet presAssocID="{404C31B7-E042-4481-8959-A50479081CD5}" presName="srcNode" presStyleLbl="node1" presStyleIdx="0" presStyleCnt="5"/>
      <dgm:spPr/>
    </dgm:pt>
    <dgm:pt modelId="{21FFA5D3-5293-47DB-B065-B746F28BD9D9}" type="pres">
      <dgm:prSet presAssocID="{404C31B7-E042-4481-8959-A50479081CD5}" presName="conn" presStyleLbl="parChTrans1D2" presStyleIdx="0" presStyleCnt="1"/>
      <dgm:spPr/>
      <dgm:t>
        <a:bodyPr/>
        <a:lstStyle/>
        <a:p>
          <a:endParaRPr lang="ru-RU"/>
        </a:p>
      </dgm:t>
    </dgm:pt>
    <dgm:pt modelId="{2EDD8673-AD4F-4C8C-AE83-44F2CE8CD2C3}" type="pres">
      <dgm:prSet presAssocID="{404C31B7-E042-4481-8959-A50479081CD5}" presName="extraNode" presStyleLbl="node1" presStyleIdx="0" presStyleCnt="5"/>
      <dgm:spPr/>
    </dgm:pt>
    <dgm:pt modelId="{B145688C-920D-4522-BB8E-9EEE20E599B6}" type="pres">
      <dgm:prSet presAssocID="{404C31B7-E042-4481-8959-A50479081CD5}" presName="dstNode" presStyleLbl="node1" presStyleIdx="0" presStyleCnt="5"/>
      <dgm:spPr/>
    </dgm:pt>
    <dgm:pt modelId="{E79BB6BA-5740-4A72-8449-4CA538FC6F3D}" type="pres">
      <dgm:prSet presAssocID="{79EF0E19-A9E5-4D7F-BB7A-664437ABC6E8}" presName="text_1" presStyleLbl="node1" presStyleIdx="0" presStyleCnt="5" custScaleY="1324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8EE88A-62EA-4CF0-AFE1-274DA04130C1}" type="pres">
      <dgm:prSet presAssocID="{79EF0E19-A9E5-4D7F-BB7A-664437ABC6E8}" presName="accent_1" presStyleCnt="0"/>
      <dgm:spPr/>
    </dgm:pt>
    <dgm:pt modelId="{709041BB-A2CB-4382-A0CC-511463E95DB2}" type="pres">
      <dgm:prSet presAssocID="{79EF0E19-A9E5-4D7F-BB7A-664437ABC6E8}" presName="accentRepeatNode" presStyleLbl="solidFgAcc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B26A3C8-FC5F-4B70-8554-F4EE4A11E9BD}" type="pres">
      <dgm:prSet presAssocID="{97B3C3B4-7491-4B98-AC51-44B9D93E0F26}" presName="text_2" presStyleLbl="node1" presStyleIdx="1" presStyleCnt="5" custScaleY="1299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EBE7AD-8E97-40FB-B2C9-843B947A4CA3}" type="pres">
      <dgm:prSet presAssocID="{97B3C3B4-7491-4B98-AC51-44B9D93E0F26}" presName="accent_2" presStyleCnt="0"/>
      <dgm:spPr/>
    </dgm:pt>
    <dgm:pt modelId="{2E36F0E2-422E-4080-9CEA-74859B6CBD59}" type="pres">
      <dgm:prSet presAssocID="{97B3C3B4-7491-4B98-AC51-44B9D93E0F26}" presName="accentRepeatNode" presStyleLbl="solidFgAcc1" presStyleIdx="1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6A6988A-9EE3-4330-B091-BB987C5838EE}" type="pres">
      <dgm:prSet presAssocID="{A223F001-27D6-45FC-B057-C6402F7CDB27}" presName="text_3" presStyleLbl="node1" presStyleIdx="2" presStyleCnt="5" custScaleY="1449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EBA237-2D4F-4437-8FC6-40ADF00FED56}" type="pres">
      <dgm:prSet presAssocID="{A223F001-27D6-45FC-B057-C6402F7CDB27}" presName="accent_3" presStyleCnt="0"/>
      <dgm:spPr/>
    </dgm:pt>
    <dgm:pt modelId="{CEAB9A4E-825E-49B7-9066-3BAB11606E6B}" type="pres">
      <dgm:prSet presAssocID="{A223F001-27D6-45FC-B057-C6402F7CDB27}" presName="accentRepeatNode" presStyleLbl="solidFgAcc1" presStyleIdx="2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B3D08D2-9524-4500-97B7-BFDE6C90A8A4}" type="pres">
      <dgm:prSet presAssocID="{35DF9996-CA95-4526-88B8-2A92F13C12D7}" presName="text_4" presStyleLbl="node1" presStyleIdx="3" presStyleCnt="5" custLinFactNeighborX="-103" custLinFactNeighborY="74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D28906-E660-4A67-960E-B013D451419A}" type="pres">
      <dgm:prSet presAssocID="{35DF9996-CA95-4526-88B8-2A92F13C12D7}" presName="accent_4" presStyleCnt="0"/>
      <dgm:spPr/>
    </dgm:pt>
    <dgm:pt modelId="{3754716D-3157-4603-93CB-73FFE4F394FC}" type="pres">
      <dgm:prSet presAssocID="{35DF9996-CA95-4526-88B8-2A92F13C12D7}" presName="accentRepeatNode" presStyleLbl="solidFgAcc1" presStyleIdx="3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658A34D-AB63-4551-B70E-E05043316AE6}" type="pres">
      <dgm:prSet presAssocID="{1FA0E336-3A7E-48B1-BE4C-C2AC8A5568ED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AEB382-217E-4551-8076-4C786537D739}" type="pres">
      <dgm:prSet presAssocID="{1FA0E336-3A7E-48B1-BE4C-C2AC8A5568ED}" presName="accent_5" presStyleCnt="0"/>
      <dgm:spPr/>
    </dgm:pt>
    <dgm:pt modelId="{6B0A4433-654E-4BD4-B946-439311A2419F}" type="pres">
      <dgm:prSet presAssocID="{1FA0E336-3A7E-48B1-BE4C-C2AC8A5568ED}" presName="accentRepeatNode" presStyleLbl="solidFgAcc1" presStyleIdx="4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CB8EA25D-2C65-4EEB-814E-1E9D1F2E3CFE}" type="presOf" srcId="{79EF0E19-A9E5-4D7F-BB7A-664437ABC6E8}" destId="{E79BB6BA-5740-4A72-8449-4CA538FC6F3D}" srcOrd="0" destOrd="0" presId="urn:microsoft.com/office/officeart/2008/layout/VerticalCurvedList"/>
    <dgm:cxn modelId="{C2D02EEA-4921-494C-B75F-37C3ED64F654}" type="presOf" srcId="{97B3C3B4-7491-4B98-AC51-44B9D93E0F26}" destId="{7B26A3C8-FC5F-4B70-8554-F4EE4A11E9BD}" srcOrd="0" destOrd="0" presId="urn:microsoft.com/office/officeart/2008/layout/VerticalCurvedList"/>
    <dgm:cxn modelId="{AFDECE98-8830-43A5-A867-440EDC4989E9}" srcId="{404C31B7-E042-4481-8959-A50479081CD5}" destId="{35DF9996-CA95-4526-88B8-2A92F13C12D7}" srcOrd="3" destOrd="0" parTransId="{D1ACB636-0EC8-427A-93F7-AF1920446215}" sibTransId="{BC3E9522-7A9B-4FC0-ADF3-247E551FACE4}"/>
    <dgm:cxn modelId="{28DE180C-3E89-43F1-B291-8715FF86F587}" type="presOf" srcId="{404C31B7-E042-4481-8959-A50479081CD5}" destId="{3B947FF0-0794-4783-9DA2-81D5DFDF6147}" srcOrd="0" destOrd="0" presId="urn:microsoft.com/office/officeart/2008/layout/VerticalCurvedList"/>
    <dgm:cxn modelId="{16A08924-C33F-41E3-AF45-B81844BFCFC5}" srcId="{404C31B7-E042-4481-8959-A50479081CD5}" destId="{A223F001-27D6-45FC-B057-C6402F7CDB27}" srcOrd="2" destOrd="0" parTransId="{29E4BD25-6DB4-468D-A116-F71E04841159}" sibTransId="{4CD74D26-6159-4A6A-83C6-2764F61B29E8}"/>
    <dgm:cxn modelId="{C66FDA15-6E7F-40E7-B4CA-0AF7FBD8F930}" type="presOf" srcId="{4899B6C6-971C-40CD-9520-B9DBEA1DC82F}" destId="{21FFA5D3-5293-47DB-B065-B746F28BD9D9}" srcOrd="0" destOrd="0" presId="urn:microsoft.com/office/officeart/2008/layout/VerticalCurvedList"/>
    <dgm:cxn modelId="{D569C301-B2CD-4962-9F7F-8D547F4A7337}" type="presOf" srcId="{35DF9996-CA95-4526-88B8-2A92F13C12D7}" destId="{EB3D08D2-9524-4500-97B7-BFDE6C90A8A4}" srcOrd="0" destOrd="0" presId="urn:microsoft.com/office/officeart/2008/layout/VerticalCurvedList"/>
    <dgm:cxn modelId="{F916EF21-AEA7-4CDC-A0E9-5BF655B38015}" srcId="{404C31B7-E042-4481-8959-A50479081CD5}" destId="{1FA0E336-3A7E-48B1-BE4C-C2AC8A5568ED}" srcOrd="4" destOrd="0" parTransId="{4DAB8702-2982-4DF4-B428-3B0864A3FFE1}" sibTransId="{12E00EB0-5E99-4373-91C3-1D208612D51E}"/>
    <dgm:cxn modelId="{C863B46B-EDE3-44DD-820B-0D928C68BC15}" srcId="{404C31B7-E042-4481-8959-A50479081CD5}" destId="{79EF0E19-A9E5-4D7F-BB7A-664437ABC6E8}" srcOrd="0" destOrd="0" parTransId="{E6111E41-1E68-4B40-B7FF-D631DD42D507}" sibTransId="{4899B6C6-971C-40CD-9520-B9DBEA1DC82F}"/>
    <dgm:cxn modelId="{7F2046FA-FCE9-432F-88AF-2635858CDDCA}" srcId="{404C31B7-E042-4481-8959-A50479081CD5}" destId="{97B3C3B4-7491-4B98-AC51-44B9D93E0F26}" srcOrd="1" destOrd="0" parTransId="{FD1E7620-50FB-420C-A91E-2789A9A26313}" sibTransId="{8193248F-EC53-4106-9446-A9AB29D39CCD}"/>
    <dgm:cxn modelId="{D91A33F5-CE0A-44C9-AB51-9C39BB6CC424}" type="presOf" srcId="{1FA0E336-3A7E-48B1-BE4C-C2AC8A5568ED}" destId="{F658A34D-AB63-4551-B70E-E05043316AE6}" srcOrd="0" destOrd="0" presId="urn:microsoft.com/office/officeart/2008/layout/VerticalCurvedList"/>
    <dgm:cxn modelId="{3350FF83-A0F7-4D58-8D6B-3C994A2500AF}" type="presOf" srcId="{A223F001-27D6-45FC-B057-C6402F7CDB27}" destId="{F6A6988A-9EE3-4330-B091-BB987C5838EE}" srcOrd="0" destOrd="0" presId="urn:microsoft.com/office/officeart/2008/layout/VerticalCurvedList"/>
    <dgm:cxn modelId="{8361A5EF-38FE-41E9-BA08-F172778599F1}" type="presParOf" srcId="{3B947FF0-0794-4783-9DA2-81D5DFDF6147}" destId="{3F705B97-503E-45A9-9E6B-AB6B2CD01DA5}" srcOrd="0" destOrd="0" presId="urn:microsoft.com/office/officeart/2008/layout/VerticalCurvedList"/>
    <dgm:cxn modelId="{7B11F0EA-4DAC-4A9A-9B6A-1E75D2486E3B}" type="presParOf" srcId="{3F705B97-503E-45A9-9E6B-AB6B2CD01DA5}" destId="{BBED56CD-70C3-486F-8C18-A46C164DA0F1}" srcOrd="0" destOrd="0" presId="urn:microsoft.com/office/officeart/2008/layout/VerticalCurvedList"/>
    <dgm:cxn modelId="{A113D7D5-E84B-406E-AB2D-6E04E34D48DE}" type="presParOf" srcId="{BBED56CD-70C3-486F-8C18-A46C164DA0F1}" destId="{12CF3098-52B3-45FC-8D48-EC3997F09DE5}" srcOrd="0" destOrd="0" presId="urn:microsoft.com/office/officeart/2008/layout/VerticalCurvedList"/>
    <dgm:cxn modelId="{2B01CB94-3D4D-463D-82CE-C93FDA951750}" type="presParOf" srcId="{BBED56CD-70C3-486F-8C18-A46C164DA0F1}" destId="{21FFA5D3-5293-47DB-B065-B746F28BD9D9}" srcOrd="1" destOrd="0" presId="urn:microsoft.com/office/officeart/2008/layout/VerticalCurvedList"/>
    <dgm:cxn modelId="{8EB3A620-6EB5-4CB5-B541-04BF8CB37EA0}" type="presParOf" srcId="{BBED56CD-70C3-486F-8C18-A46C164DA0F1}" destId="{2EDD8673-AD4F-4C8C-AE83-44F2CE8CD2C3}" srcOrd="2" destOrd="0" presId="urn:microsoft.com/office/officeart/2008/layout/VerticalCurvedList"/>
    <dgm:cxn modelId="{CBC7525C-7486-4C7E-9BAE-C7A7242A9AFA}" type="presParOf" srcId="{BBED56CD-70C3-486F-8C18-A46C164DA0F1}" destId="{B145688C-920D-4522-BB8E-9EEE20E599B6}" srcOrd="3" destOrd="0" presId="urn:microsoft.com/office/officeart/2008/layout/VerticalCurvedList"/>
    <dgm:cxn modelId="{4F82B0EE-A0CB-4BC1-9BE5-A0C74E326EFA}" type="presParOf" srcId="{3F705B97-503E-45A9-9E6B-AB6B2CD01DA5}" destId="{E79BB6BA-5740-4A72-8449-4CA538FC6F3D}" srcOrd="1" destOrd="0" presId="urn:microsoft.com/office/officeart/2008/layout/VerticalCurvedList"/>
    <dgm:cxn modelId="{37434209-9341-4242-A321-E79BF9DE1069}" type="presParOf" srcId="{3F705B97-503E-45A9-9E6B-AB6B2CD01DA5}" destId="{E98EE88A-62EA-4CF0-AFE1-274DA04130C1}" srcOrd="2" destOrd="0" presId="urn:microsoft.com/office/officeart/2008/layout/VerticalCurvedList"/>
    <dgm:cxn modelId="{7815E32D-86B0-4FE4-BACA-43A28F05B3BE}" type="presParOf" srcId="{E98EE88A-62EA-4CF0-AFE1-274DA04130C1}" destId="{709041BB-A2CB-4382-A0CC-511463E95DB2}" srcOrd="0" destOrd="0" presId="urn:microsoft.com/office/officeart/2008/layout/VerticalCurvedList"/>
    <dgm:cxn modelId="{9A285DEE-0CCE-4260-B384-C8050968226F}" type="presParOf" srcId="{3F705B97-503E-45A9-9E6B-AB6B2CD01DA5}" destId="{7B26A3C8-FC5F-4B70-8554-F4EE4A11E9BD}" srcOrd="3" destOrd="0" presId="urn:microsoft.com/office/officeart/2008/layout/VerticalCurvedList"/>
    <dgm:cxn modelId="{F4B3573E-02DB-4FE1-9112-1C9E539DFF31}" type="presParOf" srcId="{3F705B97-503E-45A9-9E6B-AB6B2CD01DA5}" destId="{CCEBE7AD-8E97-40FB-B2C9-843B947A4CA3}" srcOrd="4" destOrd="0" presId="urn:microsoft.com/office/officeart/2008/layout/VerticalCurvedList"/>
    <dgm:cxn modelId="{22DE42F5-D522-4F4E-99E4-A60A0D6E32EF}" type="presParOf" srcId="{CCEBE7AD-8E97-40FB-B2C9-843B947A4CA3}" destId="{2E36F0E2-422E-4080-9CEA-74859B6CBD59}" srcOrd="0" destOrd="0" presId="urn:microsoft.com/office/officeart/2008/layout/VerticalCurvedList"/>
    <dgm:cxn modelId="{CCA432F1-F939-4DB3-9B09-59D3E5BA152E}" type="presParOf" srcId="{3F705B97-503E-45A9-9E6B-AB6B2CD01DA5}" destId="{F6A6988A-9EE3-4330-B091-BB987C5838EE}" srcOrd="5" destOrd="0" presId="urn:microsoft.com/office/officeart/2008/layout/VerticalCurvedList"/>
    <dgm:cxn modelId="{69CD23A2-7ED4-45AB-BAB2-1F8187ED4E0D}" type="presParOf" srcId="{3F705B97-503E-45A9-9E6B-AB6B2CD01DA5}" destId="{11EBA237-2D4F-4437-8FC6-40ADF00FED56}" srcOrd="6" destOrd="0" presId="urn:microsoft.com/office/officeart/2008/layout/VerticalCurvedList"/>
    <dgm:cxn modelId="{565F572C-06B9-4576-B9FA-562396E1BD3F}" type="presParOf" srcId="{11EBA237-2D4F-4437-8FC6-40ADF00FED56}" destId="{CEAB9A4E-825E-49B7-9066-3BAB11606E6B}" srcOrd="0" destOrd="0" presId="urn:microsoft.com/office/officeart/2008/layout/VerticalCurvedList"/>
    <dgm:cxn modelId="{52131390-A555-41A5-976C-18AA16340DF0}" type="presParOf" srcId="{3F705B97-503E-45A9-9E6B-AB6B2CD01DA5}" destId="{EB3D08D2-9524-4500-97B7-BFDE6C90A8A4}" srcOrd="7" destOrd="0" presId="urn:microsoft.com/office/officeart/2008/layout/VerticalCurvedList"/>
    <dgm:cxn modelId="{4BEF43F1-64E1-4C06-B18C-C09E74417BCF}" type="presParOf" srcId="{3F705B97-503E-45A9-9E6B-AB6B2CD01DA5}" destId="{18D28906-E660-4A67-960E-B013D451419A}" srcOrd="8" destOrd="0" presId="urn:microsoft.com/office/officeart/2008/layout/VerticalCurvedList"/>
    <dgm:cxn modelId="{93537D6E-2B56-48D0-BF14-B519527C28D7}" type="presParOf" srcId="{18D28906-E660-4A67-960E-B013D451419A}" destId="{3754716D-3157-4603-93CB-73FFE4F394FC}" srcOrd="0" destOrd="0" presId="urn:microsoft.com/office/officeart/2008/layout/VerticalCurvedList"/>
    <dgm:cxn modelId="{ABA4BAC1-5E95-4B3D-A1F6-1B7EF70A35DE}" type="presParOf" srcId="{3F705B97-503E-45A9-9E6B-AB6B2CD01DA5}" destId="{F658A34D-AB63-4551-B70E-E05043316AE6}" srcOrd="9" destOrd="0" presId="urn:microsoft.com/office/officeart/2008/layout/VerticalCurvedList"/>
    <dgm:cxn modelId="{CB6F03AE-0051-49D9-B39E-B7E1D60B002B}" type="presParOf" srcId="{3F705B97-503E-45A9-9E6B-AB6B2CD01DA5}" destId="{57AEB382-217E-4551-8076-4C786537D739}" srcOrd="10" destOrd="0" presId="urn:microsoft.com/office/officeart/2008/layout/VerticalCurvedList"/>
    <dgm:cxn modelId="{340A6A5E-C9D3-4835-8571-A8F507BA177F}" type="presParOf" srcId="{57AEB382-217E-4551-8076-4C786537D739}" destId="{6B0A4433-654E-4BD4-B946-439311A2419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FFA5D3-5293-47DB-B065-B746F28BD9D9}">
      <dsp:nvSpPr>
        <dsp:cNvPr id="0" name=""/>
        <dsp:cNvSpPr/>
      </dsp:nvSpPr>
      <dsp:spPr>
        <a:xfrm>
          <a:off x="-6462247" y="-988380"/>
          <a:ext cx="7691760" cy="7691760"/>
        </a:xfrm>
        <a:prstGeom prst="blockArc">
          <a:avLst>
            <a:gd name="adj1" fmla="val 18900000"/>
            <a:gd name="adj2" fmla="val 2700000"/>
            <a:gd name="adj3" fmla="val 281"/>
          </a:avLst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9BB6BA-5740-4A72-8449-4CA538FC6F3D}">
      <dsp:nvSpPr>
        <dsp:cNvPr id="0" name=""/>
        <dsp:cNvSpPr/>
      </dsp:nvSpPr>
      <dsp:spPr>
        <a:xfrm>
          <a:off x="537100" y="241100"/>
          <a:ext cx="5401437" cy="9465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721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rPr>
            <a:t>Выгодное географическое положение – соседское положение, наличие выхода </a:t>
          </a:r>
          <a:r>
            <a:rPr lang="en-US" sz="1800" b="1" kern="1200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rPr>
            <a:t>          </a:t>
          </a:r>
          <a:r>
            <a:rPr lang="ru-RU" sz="1800" b="1" kern="1200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rPr>
            <a:t>к </a:t>
          </a:r>
          <a:r>
            <a:rPr lang="ru-RU" sz="1800" b="1" kern="1200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rPr>
            <a:t>морю у многих стран</a:t>
          </a:r>
          <a:endParaRPr lang="ru-RU" sz="1800" b="1" kern="1200" dirty="0">
            <a:solidFill>
              <a:srgbClr val="1A0199"/>
            </a:solidFill>
            <a:latin typeface="Arial" pitchFamily="34" charset="0"/>
            <a:cs typeface="Arial" pitchFamily="34" charset="0"/>
          </a:endParaRPr>
        </a:p>
      </dsp:txBody>
      <dsp:txXfrm>
        <a:off x="537100" y="241100"/>
        <a:ext cx="5401437" cy="946549"/>
      </dsp:txXfrm>
    </dsp:sp>
    <dsp:sp modelId="{709041BB-A2CB-4382-A0CC-511463E95DB2}">
      <dsp:nvSpPr>
        <dsp:cNvPr id="0" name=""/>
        <dsp:cNvSpPr/>
      </dsp:nvSpPr>
      <dsp:spPr>
        <a:xfrm>
          <a:off x="90473" y="267747"/>
          <a:ext cx="893254" cy="89325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26A3C8-FC5F-4B70-8554-F4EE4A11E9BD}">
      <dsp:nvSpPr>
        <dsp:cNvPr id="0" name=""/>
        <dsp:cNvSpPr/>
      </dsp:nvSpPr>
      <dsp:spPr>
        <a:xfrm>
          <a:off x="1049164" y="1321591"/>
          <a:ext cx="4889372" cy="9286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721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rgbClr val="1A0199"/>
              </a:solidFill>
              <a:latin typeface="Arial" pitchFamily="34" charset="0"/>
              <a:cs typeface="Arial" pitchFamily="34" charset="0"/>
            </a:rPr>
            <a:t>Обеспеченность рабочей силой, квалифицированными кадрами, приток иммигрантов</a:t>
          </a:r>
          <a:endParaRPr lang="ru-RU" sz="1800" b="1" kern="1200" dirty="0">
            <a:solidFill>
              <a:srgbClr val="1A0199"/>
            </a:solidFill>
            <a:latin typeface="Arial" pitchFamily="34" charset="0"/>
            <a:cs typeface="Arial" pitchFamily="34" charset="0"/>
          </a:endParaRPr>
        </a:p>
      </dsp:txBody>
      <dsp:txXfrm>
        <a:off x="1049164" y="1321591"/>
        <a:ext cx="4889372" cy="928691"/>
      </dsp:txXfrm>
    </dsp:sp>
    <dsp:sp modelId="{2E36F0E2-422E-4080-9CEA-74859B6CBD59}">
      <dsp:nvSpPr>
        <dsp:cNvPr id="0" name=""/>
        <dsp:cNvSpPr/>
      </dsp:nvSpPr>
      <dsp:spPr>
        <a:xfrm>
          <a:off x="602537" y="1339310"/>
          <a:ext cx="893254" cy="89325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6988A-9EE3-4330-B091-BB987C5838EE}">
      <dsp:nvSpPr>
        <dsp:cNvPr id="0" name=""/>
        <dsp:cNvSpPr/>
      </dsp:nvSpPr>
      <dsp:spPr>
        <a:xfrm>
          <a:off x="1206327" y="2339576"/>
          <a:ext cx="4732210" cy="10358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721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rgbClr val="1A0199"/>
              </a:solidFill>
              <a:latin typeface="Arial" pitchFamily="34" charset="0"/>
              <a:cs typeface="Arial" pitchFamily="34" charset="0"/>
            </a:rPr>
            <a:t>Благоприятные природные условия, компактность территории, климат, удобная береговая линия</a:t>
          </a:r>
          <a:endParaRPr lang="ru-RU" sz="1800" b="1" kern="1200" dirty="0">
            <a:solidFill>
              <a:srgbClr val="1A0199"/>
            </a:solidFill>
            <a:latin typeface="Arial" pitchFamily="34" charset="0"/>
            <a:cs typeface="Arial" pitchFamily="34" charset="0"/>
          </a:endParaRPr>
        </a:p>
      </dsp:txBody>
      <dsp:txXfrm>
        <a:off x="1206327" y="2339576"/>
        <a:ext cx="4732210" cy="1035846"/>
      </dsp:txXfrm>
    </dsp:sp>
    <dsp:sp modelId="{CEAB9A4E-825E-49B7-9066-3BAB11606E6B}">
      <dsp:nvSpPr>
        <dsp:cNvPr id="0" name=""/>
        <dsp:cNvSpPr/>
      </dsp:nvSpPr>
      <dsp:spPr>
        <a:xfrm>
          <a:off x="759699" y="2410872"/>
          <a:ext cx="893254" cy="89325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3D08D2-9524-4500-97B7-BFDE6C90A8A4}">
      <dsp:nvSpPr>
        <dsp:cNvPr id="0" name=""/>
        <dsp:cNvSpPr/>
      </dsp:nvSpPr>
      <dsp:spPr>
        <a:xfrm>
          <a:off x="1044128" y="3625227"/>
          <a:ext cx="4889372" cy="71460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721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rgbClr val="1A0199"/>
              </a:solidFill>
              <a:latin typeface="Arial" pitchFamily="34" charset="0"/>
              <a:cs typeface="Arial" pitchFamily="34" charset="0"/>
            </a:rPr>
            <a:t>Высокий уровень транспортного обеспечения</a:t>
          </a:r>
          <a:endParaRPr lang="ru-RU" sz="1800" b="1" kern="1200" dirty="0">
            <a:solidFill>
              <a:srgbClr val="1A0199"/>
            </a:solidFill>
            <a:latin typeface="Arial" pitchFamily="34" charset="0"/>
            <a:cs typeface="Arial" pitchFamily="34" charset="0"/>
          </a:endParaRPr>
        </a:p>
      </dsp:txBody>
      <dsp:txXfrm>
        <a:off x="1044128" y="3625227"/>
        <a:ext cx="4889372" cy="714603"/>
      </dsp:txXfrm>
    </dsp:sp>
    <dsp:sp modelId="{3754716D-3157-4603-93CB-73FFE4F394FC}">
      <dsp:nvSpPr>
        <dsp:cNvPr id="0" name=""/>
        <dsp:cNvSpPr/>
      </dsp:nvSpPr>
      <dsp:spPr>
        <a:xfrm>
          <a:off x="602537" y="3482435"/>
          <a:ext cx="893254" cy="89325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58A34D-AB63-4551-B70E-E05043316AE6}">
      <dsp:nvSpPr>
        <dsp:cNvPr id="0" name=""/>
        <dsp:cNvSpPr/>
      </dsp:nvSpPr>
      <dsp:spPr>
        <a:xfrm>
          <a:off x="537100" y="4643323"/>
          <a:ext cx="5401437" cy="71460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7217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rgbClr val="1A0199"/>
              </a:solidFill>
              <a:latin typeface="Arial" pitchFamily="34" charset="0"/>
              <a:cs typeface="Arial" pitchFamily="34" charset="0"/>
            </a:rPr>
            <a:t>Процессы экономической интеграции</a:t>
          </a:r>
          <a:endParaRPr lang="ru-RU" sz="1800" b="1" kern="1200" dirty="0">
            <a:solidFill>
              <a:srgbClr val="1A0199"/>
            </a:solidFill>
            <a:latin typeface="Arial" pitchFamily="34" charset="0"/>
            <a:cs typeface="Arial" pitchFamily="34" charset="0"/>
          </a:endParaRPr>
        </a:p>
      </dsp:txBody>
      <dsp:txXfrm>
        <a:off x="537100" y="4643323"/>
        <a:ext cx="5401437" cy="714603"/>
      </dsp:txXfrm>
    </dsp:sp>
    <dsp:sp modelId="{6B0A4433-654E-4BD4-B946-439311A2419F}">
      <dsp:nvSpPr>
        <dsp:cNvPr id="0" name=""/>
        <dsp:cNvSpPr/>
      </dsp:nvSpPr>
      <dsp:spPr>
        <a:xfrm>
          <a:off x="90473" y="4553997"/>
          <a:ext cx="893254" cy="89325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912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252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685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13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249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816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31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853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E86FC-F8C7-4CB9-B405-A7FA244B276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187095-8A48-4579-9F0D-A92C9A1099E2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842417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2E800-909C-4848-9373-66946CC9AFD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61B07E-943F-421E-9E3E-9B973A00D05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4970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46168B-F94E-4A80-AF5E-88B7FB66B38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9A940-861B-43AE-BC7E-88CD3B778F8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652740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1196C6-1FEE-411E-A5DA-E2E73F029BB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BA8715-5F2E-4C8C-B7E7-8F545D1BF04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53059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C65-97C0-4859-812E-73EDF69BED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D09AAE-27F0-433B-96AE-6BDAA5127DE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536030"/>
      </p:ext>
    </p:extLst>
  </p:cSld>
  <p:clrMapOvr>
    <a:masterClrMapping/>
  </p:clrMapOvr>
  <p:transition spd="slow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F57C1-896A-48A0-908B-020F35B7E5E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322036-A301-4CB1-9BE1-B76243C9DDB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899709"/>
      </p:ext>
    </p:extLst>
  </p:cSld>
  <p:clrMapOvr>
    <a:masterClrMapping/>
  </p:clrMapOvr>
  <p:transition spd="slow">
    <p:wheel spokes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42B8D-D186-4FE4-A3EC-505DF3DA28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81C954-12E6-489F-9C20-221B31752D2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013184"/>
      </p:ext>
    </p:extLst>
  </p:cSld>
  <p:clrMapOvr>
    <a:masterClrMapping/>
  </p:clrMapOvr>
  <p:transition spd="slow">
    <p:wheel spokes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614BC-4A8E-4E05-9815-8A220A2517A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34D2C5-958C-4EB8-91A9-FA6D57EC9B0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533875"/>
      </p:ext>
    </p:extLst>
  </p:cSld>
  <p:clrMapOvr>
    <a:masterClrMapping/>
  </p:clrMapOvr>
  <p:transition spd="slow">
    <p:wheel spokes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588CA-E073-4B6C-ABB3-EB5431BCC67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86740D-A1EB-4C58-ADB4-AEF8407D590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614266"/>
      </p:ext>
    </p:extLst>
  </p:cSld>
  <p:clrMapOvr>
    <a:masterClrMapping/>
  </p:clrMapOvr>
  <p:transition spd="slow">
    <p:wheel spokes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52D6F-14F6-4CE9-A7FE-FACD4F8E6D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C4220A-2073-4EF2-89F7-62BF54615739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912029"/>
      </p:ext>
    </p:extLst>
  </p:cSld>
  <p:clrMapOvr>
    <a:masterClrMapping/>
  </p:clrMapOvr>
  <p:transition spd="slow">
    <p:wheel spokes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1C82C6-58AB-4B19-9751-49F2E99DE3CB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7704D3-3069-46F2-A0A2-0C7179C2733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526690"/>
      </p:ext>
    </p:extLst>
  </p:cSld>
  <p:clrMapOvr>
    <a:masterClrMapping/>
  </p:clrMapOvr>
  <p:transition spd="slow">
    <p:wheel spokes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7362435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230"/>
            <a:ext cx="12192000" cy="91948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879"/>
            <a:ext cx="12192000" cy="932180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444" y="1627504"/>
            <a:ext cx="5217795" cy="441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595" y="1447800"/>
            <a:ext cx="5439409" cy="478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87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386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99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77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773" y="167322"/>
            <a:ext cx="691845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0819" y="3055937"/>
            <a:ext cx="9230360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11/23/2020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iming>
    <p:tnLst>
      <p:par>
        <p:cTn id="1" dur="indefinite" restart="never" nodeType="tmRoot"/>
      </p:par>
    </p:tnLst>
  </p:timing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85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8A372E-5122-41F3-BCFC-A9C84C996D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23.11.2020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15BFEC-F88B-4333-A232-19459BCD3BB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826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ransition spd="slow">
    <p:wheel spokes="1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7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3856" y="-1"/>
            <a:ext cx="12205855" cy="1367041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ГЕОГРАФИЯ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" name="object 7"/>
          <p:cNvSpPr txBox="1">
            <a:spLocks/>
          </p:cNvSpPr>
          <p:nvPr/>
        </p:nvSpPr>
        <p:spPr>
          <a:xfrm>
            <a:off x="1122425" y="2622488"/>
            <a:ext cx="7114794" cy="20072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e-BY" sz="7200" b="1" dirty="0" smtClean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Экономика стран Европы</a:t>
            </a:r>
            <a:endParaRPr lang="be-BY" sz="7200" b="1" dirty="0">
              <a:solidFill>
                <a:srgbClr val="0017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356758" y="2057400"/>
            <a:ext cx="596349" cy="313739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xmlns="" id="{F0FB14CC-C3F4-4B81-BA3E-29BE6B45BBFF}"/>
              </a:ext>
            </a:extLst>
          </p:cNvPr>
          <p:cNvSpPr/>
          <p:nvPr/>
        </p:nvSpPr>
        <p:spPr>
          <a:xfrm>
            <a:off x="10259625" y="90727"/>
            <a:ext cx="1276313" cy="112847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xmlns="" id="{A876E999-145C-43BF-B21A-B345DB2AEB64}"/>
              </a:ext>
            </a:extLst>
          </p:cNvPr>
          <p:cNvSpPr/>
          <p:nvPr/>
        </p:nvSpPr>
        <p:spPr>
          <a:xfrm>
            <a:off x="1126436" y="236704"/>
            <a:ext cx="821012" cy="982496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xmlns="" id="{7A28A5FF-3837-4B7D-B4AF-B86BB51480B0}"/>
              </a:ext>
            </a:extLst>
          </p:cNvPr>
          <p:cNvSpPr txBox="1"/>
          <p:nvPr/>
        </p:nvSpPr>
        <p:spPr>
          <a:xfrm>
            <a:off x="10714587" y="0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9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xmlns="" id="{EFC97CAD-4440-403A-ADAD-A355D4704ADA}"/>
              </a:ext>
            </a:extLst>
          </p:cNvPr>
          <p:cNvSpPr txBox="1"/>
          <p:nvPr/>
        </p:nvSpPr>
        <p:spPr>
          <a:xfrm>
            <a:off x="10437475" y="642716"/>
            <a:ext cx="920609" cy="448492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ru-RU" sz="2747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7" dirty="0">
              <a:latin typeface="Arial"/>
              <a:cs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325" y="2057400"/>
            <a:ext cx="3686075" cy="313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247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8355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Экономика стран Европы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00600" y="990600"/>
            <a:ext cx="72390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Химический сегмент хорошо развит не во всех европейских государствах. Например, такие страны, как </a:t>
            </a:r>
            <a:r>
              <a:rPr lang="ru-RU" sz="1600" b="1" i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Италия, Германия, </a:t>
            </a:r>
            <a:r>
              <a:rPr lang="ru-RU" sz="1600" b="1" i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Великобритания, </a:t>
            </a:r>
            <a:r>
              <a:rPr lang="ru-RU" sz="1600" b="1" i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Франция,</a:t>
            </a:r>
            <a:r>
              <a:rPr lang="ru-RU" sz="16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полностью обеспечивают себя и другие страны химической продукцией, а </a:t>
            </a:r>
            <a:r>
              <a:rPr lang="ru-RU" sz="1600" b="1" i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Скандинавские государства, </a:t>
            </a:r>
            <a:r>
              <a:rPr lang="ru-RU" sz="16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несмотря на очень развитую химическую инфраструктуру отдельных производств, много продуктов импортируют.</a:t>
            </a:r>
          </a:p>
          <a:p>
            <a:r>
              <a:rPr lang="ru-RU" sz="16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Есть </a:t>
            </a:r>
            <a:r>
              <a:rPr lang="ru-RU" sz="16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такие страны, химический сектор которых направлен лишь на несколько производств. К ним относятся </a:t>
            </a:r>
            <a:r>
              <a:rPr lang="ru-RU" sz="1600" b="1" i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Швейцария, Бельгия, Нидерланды, </a:t>
            </a:r>
            <a:r>
              <a:rPr lang="ru-RU" sz="16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экспорт химической продукции которых составляет 65% от всего </a:t>
            </a:r>
            <a:r>
              <a:rPr lang="ru-RU" sz="16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производства</a:t>
            </a:r>
            <a:endParaRPr lang="ru-RU" sz="16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401" y="4238296"/>
            <a:ext cx="4470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Сегодня химическая </a:t>
            </a:r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промышленность в Европе в основном специализируется на изготовлении </a:t>
            </a: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синтетических </a:t>
            </a:r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и искусственных волокон, пластмасс, красителей, медикаментов, лаков, красок, различных видов удобрений, в большей части </a:t>
            </a: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азотных.</a:t>
            </a:r>
            <a:endParaRPr lang="ru-RU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529" b="50000"/>
          <a:stretch/>
        </p:blipFill>
        <p:spPr bwMode="auto">
          <a:xfrm>
            <a:off x="533400" y="1835266"/>
            <a:ext cx="3354577" cy="2281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2401" y="990600"/>
            <a:ext cx="447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ial" pitchFamily="34" charset="0"/>
                <a:cs typeface="Arial" pitchFamily="34" charset="0"/>
              </a:rPr>
              <a:t> Объем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производства в Евросоюзе за 2018 год составил 542 млрд EUR в денежном выражении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99" y="3545145"/>
            <a:ext cx="6934201" cy="316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36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8355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Экономика стран Европы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9773" y="4620905"/>
            <a:ext cx="47270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В портовых городах в устьях Темзы, Сены, </a:t>
            </a:r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ейна, Эльбы, Роны сформировались крупные нефтеперерабатывающие центры.  </a:t>
            </a: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Крупнейший </a:t>
            </a: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из таких нефтехимических комплексов расположен </a:t>
            </a:r>
            <a:endParaRPr lang="ru-RU" b="1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нидерландском городе Роттердам</a:t>
            </a:r>
            <a:endParaRPr lang="ru-RU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401" y="987972"/>
            <a:ext cx="447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Открытие месторождений нефти </a:t>
            </a:r>
            <a:endParaRPr lang="ru-RU" b="1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газа способствовали развитию нефтехимической промышленности</a:t>
            </a:r>
            <a:endParaRPr lang="ru-RU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838200"/>
            <a:ext cx="7238998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94" y="2061471"/>
            <a:ext cx="4452007" cy="253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84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8355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Экономика стран Европы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64" y="1064519"/>
            <a:ext cx="3761412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064519"/>
            <a:ext cx="4914900" cy="556488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10625" y="1096603"/>
            <a:ext cx="26997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Крупнейшим районом нефтегазовой промышленности Европы является Северное море.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579" y="4114800"/>
            <a:ext cx="39378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Основная часть мощных ТЭС построена в морских портах и крупных городах континента. На Дунае, и его притоках, Роне, Рейне, Днепре, Волге и других реках сооружены мощные ГЭС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612" y="4114800"/>
            <a:ext cx="2683388" cy="22288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220579" y="3846959"/>
            <a:ext cx="66374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79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8355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Экономика стран Европы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6"/>
          <a:stretch/>
        </p:blipFill>
        <p:spPr bwMode="auto">
          <a:xfrm>
            <a:off x="228601" y="1074683"/>
            <a:ext cx="5334000" cy="3848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2"/>
          <a:stretch/>
        </p:blipFill>
        <p:spPr bwMode="auto">
          <a:xfrm>
            <a:off x="6781800" y="3208283"/>
            <a:ext cx="5181600" cy="3430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H="1">
            <a:off x="6156886" y="1074683"/>
            <a:ext cx="1" cy="55637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69" y="4923365"/>
            <a:ext cx="2698531" cy="1808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961" y="4923365"/>
            <a:ext cx="2906438" cy="179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922693"/>
            <a:ext cx="4495800" cy="2285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534400" y="6274855"/>
            <a:ext cx="1600200" cy="36359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08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8355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Экономика стран Европы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257801" y="1040524"/>
            <a:ext cx="6705600" cy="21598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Лёгкая </a:t>
            </a:r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промышленность Европы потеряла своё былое значение. Старые текстильные районы Ланкашир и Йоркшир в Великобритании, Лодзь </a:t>
            </a:r>
            <a:endParaRPr lang="ru-RU" sz="2000" b="1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в Польше в некоторой степени </a:t>
            </a:r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продолжают функционировать, </a:t>
            </a:r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но, </a:t>
            </a:r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в основном, лёгкая промышленность развивается в странах  Южной Европы.</a:t>
            </a:r>
            <a:endParaRPr lang="ru-RU" sz="20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35269"/>
            <a:ext cx="3048001" cy="184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4423610"/>
            <a:ext cx="3048001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14600"/>
            <a:ext cx="3505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168" y="4038600"/>
            <a:ext cx="3665031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198" y="3505200"/>
            <a:ext cx="3733801" cy="2137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007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8355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Экономика стран Европы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23" y="941535"/>
            <a:ext cx="3363705" cy="2258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62401" y="953567"/>
            <a:ext cx="8001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Многоотраслевое животноводство, хорошо развитое </a:t>
            </a:r>
            <a:endParaRPr lang="ru-RU" sz="2000" b="1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странах Северной и Западной Европы, превратилось </a:t>
            </a:r>
            <a:endParaRPr lang="ru-RU" sz="2000" b="1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отрасль международной специализации ряда государств. </a:t>
            </a:r>
          </a:p>
          <a:p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В Южной Европе земледелие имеет </a:t>
            </a:r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большое </a:t>
            </a:r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значение, чем животноводство.</a:t>
            </a:r>
            <a:endParaRPr lang="ru-RU" sz="20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6" y="2584783"/>
            <a:ext cx="4143375" cy="4120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29528" y="3200400"/>
            <a:ext cx="40265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Италия,</a:t>
            </a:r>
          </a:p>
          <a:p>
            <a:pPr algn="ctr"/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Испания, </a:t>
            </a:r>
          </a:p>
          <a:p>
            <a:pPr algn="ctr"/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Португалия, </a:t>
            </a:r>
          </a:p>
          <a:p>
            <a:pPr algn="ctr"/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Греция,</a:t>
            </a:r>
          </a:p>
          <a:p>
            <a:pPr algn="ctr"/>
            <a:r>
              <a:rPr lang="ru-RU" sz="20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з</a:t>
            </a:r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анимают ведущие позиции </a:t>
            </a:r>
            <a:endParaRPr lang="ru-RU" sz="2000" b="1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мире по выращиванию масличных культур </a:t>
            </a:r>
          </a:p>
          <a:p>
            <a:pPr algn="ctr"/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(оливок, подсолнечника) </a:t>
            </a:r>
            <a:endParaRPr lang="ru-RU" sz="2000" b="1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субтропических фруктов</a:t>
            </a:r>
          </a:p>
          <a:p>
            <a:pPr algn="ctr"/>
            <a:endParaRPr lang="ru-RU" sz="20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818024" y="2903622"/>
            <a:ext cx="3838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81" y="3691302"/>
            <a:ext cx="2417219" cy="1356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38" y="4886845"/>
            <a:ext cx="2326262" cy="1483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265823" y="3505200"/>
            <a:ext cx="336370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892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8355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Экономика стран Европы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3001" y="953566"/>
            <a:ext cx="7010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Европа считается регионом </a:t>
            </a:r>
            <a:endParaRPr lang="ru-RU" sz="2400" b="1" dirty="0" smtClean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высокоразвитым  туризмом. </a:t>
            </a:r>
          </a:p>
          <a:p>
            <a:pPr algn="ctr"/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Францию ежегодно посещают более 70 млн, Италию и  Испанию – 50-60 млн туристов. </a:t>
            </a:r>
          </a:p>
          <a:p>
            <a:endParaRPr lang="ru-RU" sz="24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К крупным туристическим центрам мира относятся также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Швейцария,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Португалия,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Германия,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Австрия,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Великобритания,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Греция и иные европейские страны</a:t>
            </a:r>
            <a:endParaRPr lang="ru-RU" sz="24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35" y="1295400"/>
            <a:ext cx="4292265" cy="455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5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1557" y="-485337"/>
            <a:ext cx="3017783" cy="1598740"/>
          </a:xfrm>
          <a:prstGeom prst="rect">
            <a:avLst/>
          </a:prstGeom>
        </p:spPr>
        <p:txBody>
          <a:bodyPr vert="horz" wrap="square" lIns="0" tIns="34894" rIns="0" bIns="0" rtlCol="0" anchor="ctr">
            <a:spAutoFit/>
          </a:bodyPr>
          <a:lstStyle/>
          <a:p>
            <a:pPr marL="26841">
              <a:lnSpc>
                <a:spcPct val="100000"/>
              </a:lnSpc>
              <a:spcBef>
                <a:spcPts val="275"/>
              </a:spcBef>
            </a:pPr>
            <a:r>
              <a:rPr lang="ru-RU" sz="5080" b="1" spc="3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Задания: </a:t>
            </a:r>
            <a:endParaRPr sz="5080" b="1" spc="1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114020" y="336824"/>
            <a:ext cx="534143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696583" y="1437782"/>
            <a:ext cx="2312394" cy="845507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8" name="object 8"/>
          <p:cNvSpPr txBox="1"/>
          <p:nvPr/>
        </p:nvSpPr>
        <p:spPr>
          <a:xfrm>
            <a:off x="3785815" y="1746420"/>
            <a:ext cx="7862348" cy="2749380"/>
          </a:xfrm>
          <a:prstGeom prst="rect">
            <a:avLst/>
          </a:prstGeom>
        </p:spPr>
        <p:txBody>
          <a:bodyPr vert="horz" wrap="square" lIns="0" tIns="45630" rIns="0" bIns="0" rtlCol="0">
            <a:spAutoFit/>
          </a:bodyPr>
          <a:lstStyle/>
          <a:p>
            <a:pPr marL="26841" marR="10735">
              <a:spcBef>
                <a:spcPts val="600"/>
              </a:spcBef>
              <a:spcAft>
                <a:spcPts val="600"/>
              </a:spcAft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1. Прочитать:</a:t>
            </a:r>
          </a:p>
          <a:p>
            <a:pPr marL="542925" marR="10735" algn="ctr">
              <a:spcBef>
                <a:spcPts val="360"/>
              </a:spcBef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§ </a:t>
            </a:r>
            <a:r>
              <a:rPr lang="ru-RU" sz="3600" b="1" dirty="0" smtClean="0">
                <a:solidFill>
                  <a:srgbClr val="00B050"/>
                </a:solidFill>
                <a:latin typeface="Arial"/>
                <a:cs typeface="Arial"/>
              </a:rPr>
              <a:t>24.  Экономика стран Европы</a:t>
            </a:r>
            <a:endParaRPr lang="ru-RU" sz="3600" b="1" dirty="0">
              <a:solidFill>
                <a:srgbClr val="00B050"/>
              </a:solidFill>
              <a:latin typeface="Arial"/>
              <a:cs typeface="Arial"/>
            </a:endParaRPr>
          </a:p>
          <a:p>
            <a:pPr marL="26841" marR="10735">
              <a:spcBef>
                <a:spcPts val="2400"/>
              </a:spcBef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2. Ответить письменно </a:t>
            </a:r>
          </a:p>
          <a:p>
            <a:pPr marL="542925" marR="10735">
              <a:spcBef>
                <a:spcPts val="360"/>
              </a:spcBef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на вопросы </a:t>
            </a:r>
            <a:r>
              <a:rPr lang="ru-RU" sz="3600" b="1" dirty="0" smtClean="0">
                <a:solidFill>
                  <a:srgbClr val="00B050"/>
                </a:solidFill>
                <a:latin typeface="Arial"/>
                <a:cs typeface="Arial"/>
              </a:rPr>
              <a:t>3 – 4  </a:t>
            </a: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стр. </a:t>
            </a:r>
            <a:r>
              <a:rPr lang="ru-RU" sz="3600" b="1" dirty="0" smtClean="0">
                <a:solidFill>
                  <a:srgbClr val="00B050"/>
                </a:solidFill>
                <a:latin typeface="Arial"/>
                <a:cs typeface="Arial"/>
              </a:rPr>
              <a:t>74</a:t>
            </a:r>
            <a:endParaRPr lang="ru-RU" sz="3600" b="1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40688" y="5170999"/>
            <a:ext cx="7931660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0" name="object 10"/>
          <p:cNvSpPr/>
          <p:nvPr/>
        </p:nvSpPr>
        <p:spPr>
          <a:xfrm>
            <a:off x="3810000" y="5568383"/>
            <a:ext cx="5211275" cy="849947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pSp>
        <p:nvGrpSpPr>
          <p:cNvPr id="13" name="object 13"/>
          <p:cNvGrpSpPr/>
          <p:nvPr/>
        </p:nvGrpSpPr>
        <p:grpSpPr>
          <a:xfrm>
            <a:off x="800291" y="2535362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81363" y="5568383"/>
            <a:ext cx="2206371" cy="489858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2" y="-18466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1346200" y="995365"/>
            <a:ext cx="949971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8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stral" panose="03090702030407020403" pitchFamily="66" charset="0"/>
                <a:ea typeface="+mn-ea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3174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2536826"/>
            <a:ext cx="4876800" cy="409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9354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Экономика стран Европы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477000" y="914400"/>
            <a:ext cx="5486400" cy="19050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Страны Европы выделяются крупным и многообразным экономическим потенциалом, высоким уровнем развития промышленности.</a:t>
            </a:r>
            <a:endParaRPr lang="ru-RU" sz="24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3" descr="Соединённые Штаты Америки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Китай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5" descr="Швейцария"/>
          <p:cNvSpPr>
            <a:spLocks noChangeAspect="1" noChangeArrowheads="1"/>
          </p:cNvSpPr>
          <p:nvPr/>
        </p:nvSpPr>
        <p:spPr bwMode="auto">
          <a:xfrm>
            <a:off x="2803525" y="18256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Турция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7" descr="Россия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Китай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9" descr="Соединённые Штаты Америки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0" descr="Швейцария"/>
          <p:cNvSpPr>
            <a:spLocks noChangeAspect="1" noChangeArrowheads="1"/>
          </p:cNvSpPr>
          <p:nvPr/>
        </p:nvSpPr>
        <p:spPr bwMode="auto">
          <a:xfrm>
            <a:off x="2803525" y="1825625"/>
            <a:ext cx="190500" cy="19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1" descr="Россия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2" descr="Норвегия"/>
          <p:cNvSpPr>
            <a:spLocks noChangeAspect="1" noChangeArrowheads="1"/>
          </p:cNvSpPr>
          <p:nvPr/>
        </p:nvSpPr>
        <p:spPr bwMode="auto">
          <a:xfrm>
            <a:off x="2803525" y="1825625"/>
            <a:ext cx="20955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73889646"/>
              </p:ext>
            </p:extLst>
          </p:nvPr>
        </p:nvGraphicFramePr>
        <p:xfrm>
          <a:off x="228600" y="914400"/>
          <a:ext cx="60198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971800"/>
            <a:ext cx="2667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859401"/>
            <a:ext cx="2667000" cy="176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859401"/>
            <a:ext cx="2556668" cy="176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2971800"/>
            <a:ext cx="255666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762750" y="3053834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Лондон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01200" y="3053834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Париж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96050" y="4871069"/>
            <a:ext cx="1042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Берлин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27134" y="4859401"/>
            <a:ext cx="1083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Мадрид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04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728663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Экономика стран Европы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95350"/>
            <a:ext cx="5943600" cy="573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48400" y="933450"/>
            <a:ext cx="5715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Страны Северной, Западной и Южной Европы относятся к блоку развитых стран, тогда как  государства, отказавшиеся начале </a:t>
            </a:r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1990–х </a:t>
            </a:r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годов от социализма  </a:t>
            </a:r>
            <a:r>
              <a:rPr lang="en-US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                </a:t>
            </a:r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плановой экономики, в частности,  республики бывшего Союза, причисляются  к блоку стран с переходной экономикой.</a:t>
            </a:r>
            <a:endParaRPr lang="ru-RU" sz="20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48400" y="3528834"/>
            <a:ext cx="5715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Список стран с переходной </a:t>
            </a: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экономикой</a:t>
            </a:r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Албания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Болгария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Венгрия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Польша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Румыния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государства бывшей Чехословакии: Чехия </a:t>
            </a: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          и </a:t>
            </a:r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Словакия,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государства бывшей Югославии: Босния </a:t>
            </a:r>
            <a:r>
              <a:rPr lang="ru-RU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           и </a:t>
            </a:r>
            <a:r>
              <a:rPr lang="ru-RU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Герцеговина, Хорватия, Словения, Македония.</a:t>
            </a:r>
          </a:p>
        </p:txBody>
      </p:sp>
    </p:spTree>
    <p:extLst>
      <p:ext uri="{BB962C8B-B14F-4D97-AF65-F5344CB8AC3E}">
        <p14:creationId xmlns:p14="http://schemas.microsoft.com/office/powerpoint/2010/main" val="58681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Интеграционные процессы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990600"/>
            <a:ext cx="520065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8916" y="1295400"/>
            <a:ext cx="570756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Большое значение для экономики имеют высокоразвитые интеграционные процессы. Это особенно прослеживается на примере крупнейшего в мире межгосударственного объединения с единым торгово-таможенным пространством – </a:t>
            </a:r>
            <a:r>
              <a:rPr lang="ru-RU" sz="3200" b="1" i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Европейского Союза.</a:t>
            </a:r>
            <a:endParaRPr lang="ru-RU" sz="3200" b="1" i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3742222"/>
            <a:ext cx="5200649" cy="2961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752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9879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Интеграционные процессы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58853"/>
            <a:ext cx="5430253" cy="412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" y="1132122"/>
            <a:ext cx="5867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Страны - члены </a:t>
            </a:r>
            <a:r>
              <a:rPr lang="ru-RU" sz="22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Европейского Союза – 27 стран </a:t>
            </a:r>
            <a:endParaRPr lang="ru-RU" sz="22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Особенно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заметно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пополнился состав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ЕС в первом десятилетии ХХ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века за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счёт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ряда бывших социалистических государств – Чехии, Словакии,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Венгрии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, Латвии, Литвы, Эстонии и др.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25653" y="1080219"/>
            <a:ext cx="5486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Первоначально в 1950 годы – объединял 6 стран: ФРГ, Франция, Италия, Бельгия, Нидерланды, Люксембург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32" y="3594335"/>
            <a:ext cx="5474368" cy="3084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48400" y="1132122"/>
            <a:ext cx="0" cy="12311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248400" y="2558853"/>
            <a:ext cx="0" cy="37657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53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8355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Экономика стран Европы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324599" y="1040524"/>
            <a:ext cx="5638800" cy="19312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Европа занимает видное место в мировом масштабе по уровню развития промышленности и сельского хозяйства, объёму экспорта товаров и услуг, числу иностранных туристов</a:t>
            </a:r>
            <a:endParaRPr lang="ru-RU" sz="20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10" y="1040525"/>
            <a:ext cx="5903759" cy="42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7" t="82421" r="4871"/>
          <a:stretch/>
        </p:blipFill>
        <p:spPr bwMode="auto">
          <a:xfrm>
            <a:off x="449770" y="5334000"/>
            <a:ext cx="5638799" cy="119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187262"/>
            <a:ext cx="3255577" cy="33409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599" y="3207297"/>
            <a:ext cx="2235707" cy="1647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Picture 1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598" y="4953000"/>
            <a:ext cx="2235707" cy="15752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840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8355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Экономика стран Европы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584" y="1181100"/>
            <a:ext cx="2354769" cy="34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179787"/>
            <a:ext cx="2971799" cy="3780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569" y="1182413"/>
            <a:ext cx="2752726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1181100"/>
            <a:ext cx="2895599" cy="34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1" y="5181600"/>
            <a:ext cx="11506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Экономический потенциал континента определяют, в первую очередь, четыре страны, входящие в группу «Большой семёрки» - Германия, Великобритания, Франция и Италия.</a:t>
            </a:r>
            <a:endParaRPr lang="ru-RU" sz="28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63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8355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Экономика стран Европы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239000" y="1040524"/>
            <a:ext cx="4724400" cy="2007476"/>
          </a:xfrm>
          <a:prstGeom prst="roundRect">
            <a:avLst/>
          </a:prstGeom>
          <a:solidFill>
            <a:schemeClr val="bg1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Ведущей отраслью европейской промышленности является машиностроение. Его продукция составляет</a:t>
            </a:r>
            <a:r>
              <a:rPr lang="ru-RU" sz="28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½  </a:t>
            </a:r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всего промышленного производства </a:t>
            </a:r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         и </a:t>
            </a:r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2/3 экспорта региона.</a:t>
            </a:r>
            <a:endParaRPr lang="ru-RU" sz="20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40524"/>
            <a:ext cx="3476625" cy="2247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56" y="3482483"/>
            <a:ext cx="2740244" cy="190461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151" y="3482482"/>
            <a:ext cx="2556641" cy="190461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040524"/>
            <a:ext cx="3200400" cy="2247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482481"/>
            <a:ext cx="3048000" cy="190461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778" y="3482482"/>
            <a:ext cx="3048000" cy="190461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5486400"/>
            <a:ext cx="1191873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   Особенно высокий уровень развития получило автомобилестроение.  Широко известны такие автомобильные концерны, как «РЕНО» (Франция), «ФОЛЬСФАГЕН», «МЕРСЕДЕС - БЕНЦ» (ФРГ), «ФИАТ» (Италия), «ВОЛЬВО» (Швеция), «ТАТРА» (Чехия).</a:t>
            </a:r>
            <a:endParaRPr lang="ru-RU" sz="2100" b="1" dirty="0">
              <a:solidFill>
                <a:srgbClr val="1A0199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5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-14860" y="2602"/>
            <a:ext cx="12206859" cy="835598"/>
          </a:xfrm>
          <a:prstGeom prst="rect">
            <a:avLst/>
          </a:prstGeom>
          <a:solidFill>
            <a:srgbClr val="1F05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Экономика стран Европы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44704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33800"/>
            <a:ext cx="44704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733800"/>
            <a:ext cx="3886200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33800"/>
            <a:ext cx="321945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001" y="1142999"/>
            <a:ext cx="7086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Другой отраслью промышленности Европы является химическая и нефтехимическая промышленность. </a:t>
            </a:r>
            <a:r>
              <a:rPr lang="ru-RU" sz="20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До 40-х годов ХХ столетия химическая промышленность стран Европы специализировалась на горно-химических производствах: добыче и переработке калийных солей, поваренной соли, серы и других нерудных полезных ископаемых</a:t>
            </a:r>
            <a:r>
              <a:rPr lang="ru-RU" sz="2000" b="1" dirty="0">
                <a:solidFill>
                  <a:srgbClr val="1A0199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3068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6f8925bce3298999a054a737843cf4e464f68b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3302</TotalTime>
  <Words>812</Words>
  <Application>Microsoft Office PowerPoint</Application>
  <PresentationFormat>Широкоэкранный</PresentationFormat>
  <Paragraphs>88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Mistral</vt:lpstr>
      <vt:lpstr>Verdana</vt:lpstr>
      <vt:lpstr>Wingdings</vt:lpstr>
      <vt:lpstr>Office Theme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Задания: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Закирова Ф.М</cp:lastModifiedBy>
  <cp:revision>203</cp:revision>
  <dcterms:created xsi:type="dcterms:W3CDTF">2020-06-30T15:34:35Z</dcterms:created>
  <dcterms:modified xsi:type="dcterms:W3CDTF">2020-11-23T02:15:59Z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