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notesMasterIdLst>
    <p:notesMasterId r:id="rId27"/>
  </p:notesMasterIdLst>
  <p:sldIdLst>
    <p:sldId id="293" r:id="rId4"/>
    <p:sldId id="1406" r:id="rId5"/>
    <p:sldId id="1411" r:id="rId6"/>
    <p:sldId id="1467" r:id="rId7"/>
    <p:sldId id="1488" r:id="rId8"/>
    <p:sldId id="1412" r:id="rId9"/>
    <p:sldId id="1469" r:id="rId10"/>
    <p:sldId id="1458" r:id="rId11"/>
    <p:sldId id="1489" r:id="rId12"/>
    <p:sldId id="1472" r:id="rId13"/>
    <p:sldId id="1479" r:id="rId14"/>
    <p:sldId id="1490" r:id="rId15"/>
    <p:sldId id="1485" r:id="rId16"/>
    <p:sldId id="1486" r:id="rId17"/>
    <p:sldId id="1473" r:id="rId18"/>
    <p:sldId id="1482" r:id="rId19"/>
    <p:sldId id="1492" r:id="rId20"/>
    <p:sldId id="1475" r:id="rId21"/>
    <p:sldId id="1491" r:id="rId22"/>
    <p:sldId id="1493" r:id="rId23"/>
    <p:sldId id="1494" r:id="rId24"/>
    <p:sldId id="1388" r:id="rId25"/>
    <p:sldId id="290" r:id="rId26"/>
  </p:sldIdLst>
  <p:sldSz cx="12192000" cy="6858000"/>
  <p:notesSz cx="12192000" cy="6858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2B02F8"/>
    <a:srgbClr val="CE0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698" autoAdjust="0"/>
  </p:normalViewPr>
  <p:slideViewPr>
    <p:cSldViewPr>
      <p:cViewPr varScale="1">
        <p:scale>
          <a:sx n="62" d="100"/>
          <a:sy n="62" d="100"/>
        </p:scale>
        <p:origin x="954" y="4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050" y="-96"/>
      </p:cViewPr>
      <p:guideLst>
        <p:guide orient="horz" pos="2160"/>
        <p:guide pos="38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FF4E2-E865-4DA2-BB07-FF4ADC01C9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6C1EC6A-8548-4B27-B45D-56C37220071C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A7A1B9F-8AA3-46D8-BA49-68BE276757CC}" type="par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54ADEEEE-F461-4347-9B0D-57D13C7FD321}" type="sib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3D95FDFF-F9DB-4BF2-8EBD-60A043F4AE53}">
      <dgm:prSet phldrT="[Текст]" custT="1"/>
      <dgm:spPr/>
      <dgm:t>
        <a:bodyPr/>
        <a:lstStyle/>
        <a:p>
          <a:r>
            <a:rPr lang="ru-RU" sz="28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</a:p>
      </dgm:t>
    </dgm:pt>
    <dgm:pt modelId="{EDE4597E-F46A-4BDB-BFB9-56DEA4CC15E2}" type="par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B8304D-7BC0-42E4-9032-9FCD2FD3E259}" type="sib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86D95B9D-C8C6-45D7-90DE-851DF4B137A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071F72B5-A5A2-469F-A6AE-A2C6CF75C8EC}" type="par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732A4E-A3CD-4981-9B07-F814D9B5C95D}" type="sib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9302CA7-D9A6-472D-941D-E1530BC08B98}" type="pres">
      <dgm:prSet presAssocID="{E3AFF4E2-E865-4DA2-BB07-FF4ADC01C911}" presName="Name0" presStyleCnt="0">
        <dgm:presLayoutVars>
          <dgm:chMax val="7"/>
          <dgm:chPref val="7"/>
          <dgm:dir/>
        </dgm:presLayoutVars>
      </dgm:prSet>
      <dgm:spPr/>
    </dgm:pt>
    <dgm:pt modelId="{F4C9C053-F11D-4DE9-B7B0-6AF7BEA11C3C}" type="pres">
      <dgm:prSet presAssocID="{E3AFF4E2-E865-4DA2-BB07-FF4ADC01C911}" presName="Name1" presStyleCnt="0"/>
      <dgm:spPr/>
    </dgm:pt>
    <dgm:pt modelId="{F631F8C8-CD17-4F91-BF99-63B717757FDE}" type="pres">
      <dgm:prSet presAssocID="{E3AFF4E2-E865-4DA2-BB07-FF4ADC01C911}" presName="cycle" presStyleCnt="0"/>
      <dgm:spPr/>
    </dgm:pt>
    <dgm:pt modelId="{81817E6C-5814-46E9-A450-7F45A42A56C5}" type="pres">
      <dgm:prSet presAssocID="{E3AFF4E2-E865-4DA2-BB07-FF4ADC01C911}" presName="srcNode" presStyleLbl="node1" presStyleIdx="0" presStyleCnt="3"/>
      <dgm:spPr/>
    </dgm:pt>
    <dgm:pt modelId="{DACEBC54-63FF-4EE5-A323-59A722002A80}" type="pres">
      <dgm:prSet presAssocID="{E3AFF4E2-E865-4DA2-BB07-FF4ADC01C911}" presName="conn" presStyleLbl="parChTrans1D2" presStyleIdx="0" presStyleCnt="1"/>
      <dgm:spPr/>
    </dgm:pt>
    <dgm:pt modelId="{73918DB0-85FA-410A-8B98-86115FEABD98}" type="pres">
      <dgm:prSet presAssocID="{E3AFF4E2-E865-4DA2-BB07-FF4ADC01C911}" presName="extraNode" presStyleLbl="node1" presStyleIdx="0" presStyleCnt="3"/>
      <dgm:spPr/>
    </dgm:pt>
    <dgm:pt modelId="{AF956473-C59E-4450-8060-58C2E503F108}" type="pres">
      <dgm:prSet presAssocID="{E3AFF4E2-E865-4DA2-BB07-FF4ADC01C911}" presName="dstNode" presStyleLbl="node1" presStyleIdx="0" presStyleCnt="3"/>
      <dgm:spPr/>
    </dgm:pt>
    <dgm:pt modelId="{6A574F4E-6710-40A3-818B-8523E131634E}" type="pres">
      <dgm:prSet presAssocID="{96C1EC6A-8548-4B27-B45D-56C37220071C}" presName="text_1" presStyleLbl="node1" presStyleIdx="0" presStyleCnt="3">
        <dgm:presLayoutVars>
          <dgm:bulletEnabled val="1"/>
        </dgm:presLayoutVars>
      </dgm:prSet>
      <dgm:spPr/>
    </dgm:pt>
    <dgm:pt modelId="{185F65A4-7AFC-4665-BF70-D944195DA81E}" type="pres">
      <dgm:prSet presAssocID="{96C1EC6A-8548-4B27-B45D-56C37220071C}" presName="accent_1" presStyleCnt="0"/>
      <dgm:spPr/>
    </dgm:pt>
    <dgm:pt modelId="{9CE4835F-B3F9-41FC-B9BA-D92C4CD65C3C}" type="pres">
      <dgm:prSet presAssocID="{96C1EC6A-8548-4B27-B45D-56C37220071C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854638E2-D3FD-4E5C-BEE5-DC747FA33CF5}" type="pres">
      <dgm:prSet presAssocID="{3D95FDFF-F9DB-4BF2-8EBD-60A043F4AE53}" presName="text_2" presStyleLbl="node1" presStyleIdx="1" presStyleCnt="3">
        <dgm:presLayoutVars>
          <dgm:bulletEnabled val="1"/>
        </dgm:presLayoutVars>
      </dgm:prSet>
      <dgm:spPr/>
    </dgm:pt>
    <dgm:pt modelId="{FFB20EA9-8A69-4E28-B507-F99CB67E9955}" type="pres">
      <dgm:prSet presAssocID="{3D95FDFF-F9DB-4BF2-8EBD-60A043F4AE53}" presName="accent_2" presStyleCnt="0"/>
      <dgm:spPr/>
    </dgm:pt>
    <dgm:pt modelId="{01523FD4-31D7-45C5-8D6D-CE1EA4291093}" type="pres">
      <dgm:prSet presAssocID="{3D95FDFF-F9DB-4BF2-8EBD-60A043F4AE53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</dgm:spPr>
    </dgm:pt>
    <dgm:pt modelId="{C708E90A-9DC2-469D-824E-CCB6EFE096DC}" type="pres">
      <dgm:prSet presAssocID="{86D95B9D-C8C6-45D7-90DE-851DF4B137A1}" presName="text_3" presStyleLbl="node1" presStyleIdx="2" presStyleCnt="3">
        <dgm:presLayoutVars>
          <dgm:bulletEnabled val="1"/>
        </dgm:presLayoutVars>
      </dgm:prSet>
      <dgm:spPr/>
    </dgm:pt>
    <dgm:pt modelId="{6A3ABE75-A03C-4938-9944-D0006C03F1B8}" type="pres">
      <dgm:prSet presAssocID="{86D95B9D-C8C6-45D7-90DE-851DF4B137A1}" presName="accent_3" presStyleCnt="0"/>
      <dgm:spPr/>
    </dgm:pt>
    <dgm:pt modelId="{B3429A32-9775-432C-B950-96413DE9FCB2}" type="pres">
      <dgm:prSet presAssocID="{86D95B9D-C8C6-45D7-90DE-851DF4B137A1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</dgm:ptLst>
  <dgm:cxnLst>
    <dgm:cxn modelId="{06230B07-9AF1-4BD0-89B0-563C3396FCA1}" type="presOf" srcId="{86D95B9D-C8C6-45D7-90DE-851DF4B137A1}" destId="{C708E90A-9DC2-469D-824E-CCB6EFE096DC}" srcOrd="0" destOrd="0" presId="urn:microsoft.com/office/officeart/2008/layout/VerticalCurvedList"/>
    <dgm:cxn modelId="{B6850B18-92AC-4038-851A-7A54D37CEA49}" type="presOf" srcId="{3D95FDFF-F9DB-4BF2-8EBD-60A043F4AE53}" destId="{854638E2-D3FD-4E5C-BEE5-DC747FA33CF5}" srcOrd="0" destOrd="0" presId="urn:microsoft.com/office/officeart/2008/layout/VerticalCurvedList"/>
    <dgm:cxn modelId="{E2AAA62C-7417-4182-9AB0-CF933FC1214D}" srcId="{E3AFF4E2-E865-4DA2-BB07-FF4ADC01C911}" destId="{3D95FDFF-F9DB-4BF2-8EBD-60A043F4AE53}" srcOrd="1" destOrd="0" parTransId="{EDE4597E-F46A-4BDB-BFB9-56DEA4CC15E2}" sibTransId="{95B8304D-7BC0-42E4-9032-9FCD2FD3E259}"/>
    <dgm:cxn modelId="{EA0F1138-2D9A-4396-937F-38A80CC536E4}" type="presOf" srcId="{E3AFF4E2-E865-4DA2-BB07-FF4ADC01C911}" destId="{79302CA7-D9A6-472D-941D-E1530BC08B98}" srcOrd="0" destOrd="0" presId="urn:microsoft.com/office/officeart/2008/layout/VerticalCurvedList"/>
    <dgm:cxn modelId="{63238B6B-8B7B-421B-AA78-08A96F306751}" type="presOf" srcId="{96C1EC6A-8548-4B27-B45D-56C37220071C}" destId="{6A574F4E-6710-40A3-818B-8523E131634E}" srcOrd="0" destOrd="0" presId="urn:microsoft.com/office/officeart/2008/layout/VerticalCurvedList"/>
    <dgm:cxn modelId="{A3D46553-245D-4446-AC9D-0E0E29E670DF}" srcId="{E3AFF4E2-E865-4DA2-BB07-FF4ADC01C911}" destId="{96C1EC6A-8548-4B27-B45D-56C37220071C}" srcOrd="0" destOrd="0" parTransId="{CA7A1B9F-8AA3-46D8-BA49-68BE276757CC}" sibTransId="{54ADEEEE-F461-4347-9B0D-57D13C7FD321}"/>
    <dgm:cxn modelId="{093A909C-84C4-4D27-AA93-7D1BAE0B6761}" srcId="{E3AFF4E2-E865-4DA2-BB07-FF4ADC01C911}" destId="{86D95B9D-C8C6-45D7-90DE-851DF4B137A1}" srcOrd="2" destOrd="0" parTransId="{071F72B5-A5A2-469F-A6AE-A2C6CF75C8EC}" sibTransId="{95732A4E-A3CD-4981-9B07-F814D9B5C95D}"/>
    <dgm:cxn modelId="{BB1CAFA6-47E2-47E7-B6EB-2E2B215C23CB}" type="presOf" srcId="{54ADEEEE-F461-4347-9B0D-57D13C7FD321}" destId="{DACEBC54-63FF-4EE5-A323-59A722002A80}" srcOrd="0" destOrd="0" presId="urn:microsoft.com/office/officeart/2008/layout/VerticalCurvedList"/>
    <dgm:cxn modelId="{A12429B0-4A13-4FAD-BE48-273FD59E6320}" type="presParOf" srcId="{79302CA7-D9A6-472D-941D-E1530BC08B98}" destId="{F4C9C053-F11D-4DE9-B7B0-6AF7BEA11C3C}" srcOrd="0" destOrd="0" presId="urn:microsoft.com/office/officeart/2008/layout/VerticalCurvedList"/>
    <dgm:cxn modelId="{CC5C727D-B25C-47A0-B31F-195D0E265301}" type="presParOf" srcId="{F4C9C053-F11D-4DE9-B7B0-6AF7BEA11C3C}" destId="{F631F8C8-CD17-4F91-BF99-63B717757FDE}" srcOrd="0" destOrd="0" presId="urn:microsoft.com/office/officeart/2008/layout/VerticalCurvedList"/>
    <dgm:cxn modelId="{5C18E921-896B-4E21-B20A-F252042E47DF}" type="presParOf" srcId="{F631F8C8-CD17-4F91-BF99-63B717757FDE}" destId="{81817E6C-5814-46E9-A450-7F45A42A56C5}" srcOrd="0" destOrd="0" presId="urn:microsoft.com/office/officeart/2008/layout/VerticalCurvedList"/>
    <dgm:cxn modelId="{C0892246-54DF-4659-A19B-F462BCBB56E1}" type="presParOf" srcId="{F631F8C8-CD17-4F91-BF99-63B717757FDE}" destId="{DACEBC54-63FF-4EE5-A323-59A722002A80}" srcOrd="1" destOrd="0" presId="urn:microsoft.com/office/officeart/2008/layout/VerticalCurvedList"/>
    <dgm:cxn modelId="{D17B7BD8-291F-4B64-A091-E5DFA71A61CB}" type="presParOf" srcId="{F631F8C8-CD17-4F91-BF99-63B717757FDE}" destId="{73918DB0-85FA-410A-8B98-86115FEABD98}" srcOrd="2" destOrd="0" presId="urn:microsoft.com/office/officeart/2008/layout/VerticalCurvedList"/>
    <dgm:cxn modelId="{8E2D7C9F-2875-48FB-89C4-E2115CD06190}" type="presParOf" srcId="{F631F8C8-CD17-4F91-BF99-63B717757FDE}" destId="{AF956473-C59E-4450-8060-58C2E503F108}" srcOrd="3" destOrd="0" presId="urn:microsoft.com/office/officeart/2008/layout/VerticalCurvedList"/>
    <dgm:cxn modelId="{AAFD8EDC-E092-4D98-8673-B8F5113E2576}" type="presParOf" srcId="{F4C9C053-F11D-4DE9-B7B0-6AF7BEA11C3C}" destId="{6A574F4E-6710-40A3-818B-8523E131634E}" srcOrd="1" destOrd="0" presId="urn:microsoft.com/office/officeart/2008/layout/VerticalCurvedList"/>
    <dgm:cxn modelId="{2B8B6F4B-272A-490D-86FB-48C90A155774}" type="presParOf" srcId="{F4C9C053-F11D-4DE9-B7B0-6AF7BEA11C3C}" destId="{185F65A4-7AFC-4665-BF70-D944195DA81E}" srcOrd="2" destOrd="0" presId="urn:microsoft.com/office/officeart/2008/layout/VerticalCurvedList"/>
    <dgm:cxn modelId="{1970D191-FDB4-4AC4-812A-2F0CF3F5EE0E}" type="presParOf" srcId="{185F65A4-7AFC-4665-BF70-D944195DA81E}" destId="{9CE4835F-B3F9-41FC-B9BA-D92C4CD65C3C}" srcOrd="0" destOrd="0" presId="urn:microsoft.com/office/officeart/2008/layout/VerticalCurvedList"/>
    <dgm:cxn modelId="{C6CB0431-9D2C-4C50-9536-B16D243AF3F2}" type="presParOf" srcId="{F4C9C053-F11D-4DE9-B7B0-6AF7BEA11C3C}" destId="{854638E2-D3FD-4E5C-BEE5-DC747FA33CF5}" srcOrd="3" destOrd="0" presId="urn:microsoft.com/office/officeart/2008/layout/VerticalCurvedList"/>
    <dgm:cxn modelId="{A910AE44-5509-4469-8189-E81B5CFD76C6}" type="presParOf" srcId="{F4C9C053-F11D-4DE9-B7B0-6AF7BEA11C3C}" destId="{FFB20EA9-8A69-4E28-B507-F99CB67E9955}" srcOrd="4" destOrd="0" presId="urn:microsoft.com/office/officeart/2008/layout/VerticalCurvedList"/>
    <dgm:cxn modelId="{1E6A3B29-872C-400A-BA26-BE70A43889F5}" type="presParOf" srcId="{FFB20EA9-8A69-4E28-B507-F99CB67E9955}" destId="{01523FD4-31D7-45C5-8D6D-CE1EA4291093}" srcOrd="0" destOrd="0" presId="urn:microsoft.com/office/officeart/2008/layout/VerticalCurvedList"/>
    <dgm:cxn modelId="{5E825DE5-6A51-4382-A588-B0BE841CED0C}" type="presParOf" srcId="{F4C9C053-F11D-4DE9-B7B0-6AF7BEA11C3C}" destId="{C708E90A-9DC2-469D-824E-CCB6EFE096DC}" srcOrd="5" destOrd="0" presId="urn:microsoft.com/office/officeart/2008/layout/VerticalCurvedList"/>
    <dgm:cxn modelId="{94FFF6C3-3345-4698-871B-20712DC66BD3}" type="presParOf" srcId="{F4C9C053-F11D-4DE9-B7B0-6AF7BEA11C3C}" destId="{6A3ABE75-A03C-4938-9944-D0006C03F1B8}" srcOrd="6" destOrd="0" presId="urn:microsoft.com/office/officeart/2008/layout/VerticalCurvedList"/>
    <dgm:cxn modelId="{24692DC5-071A-4EC1-A5ED-3127DD9B3890}" type="presParOf" srcId="{6A3ABE75-A03C-4938-9944-D0006C03F1B8}" destId="{B3429A32-9775-432C-B950-96413DE9FC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EBC54-63FF-4EE5-A323-59A722002A80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74F4E-6710-40A3-818B-8523E131634E}">
      <dsp:nvSpPr>
        <dsp:cNvPr id="0" name=""/>
        <dsp:cNvSpPr/>
      </dsp:nvSpPr>
      <dsp:spPr>
        <a:xfrm>
          <a:off x="752110" y="541866"/>
          <a:ext cx="5573911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752110" y="541866"/>
        <a:ext cx="5573911" cy="1083733"/>
      </dsp:txXfrm>
    </dsp:sp>
    <dsp:sp modelId="{9CE4835F-B3F9-41FC-B9BA-D92C4CD65C3C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638E2-D3FD-4E5C-BEE5-DC747FA33CF5}">
      <dsp:nvSpPr>
        <dsp:cNvPr id="0" name=""/>
        <dsp:cNvSpPr/>
      </dsp:nvSpPr>
      <dsp:spPr>
        <a:xfrm>
          <a:off x="1146048" y="2167466"/>
          <a:ext cx="5179974" cy="108373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</a:p>
      </dsp:txBody>
      <dsp:txXfrm>
        <a:off x="1146048" y="2167466"/>
        <a:ext cx="5179974" cy="1083733"/>
      </dsp:txXfrm>
    </dsp:sp>
    <dsp:sp modelId="{01523FD4-31D7-45C5-8D6D-CE1EA4291093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E90A-9DC2-469D-824E-CCB6EFE096DC}">
      <dsp:nvSpPr>
        <dsp:cNvPr id="0" name=""/>
        <dsp:cNvSpPr/>
      </dsp:nvSpPr>
      <dsp:spPr>
        <a:xfrm>
          <a:off x="752110" y="3793066"/>
          <a:ext cx="5573911" cy="108373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752110" y="3793066"/>
        <a:ext cx="5573911" cy="1083733"/>
      </dsp:txXfrm>
    </dsp:sp>
    <dsp:sp modelId="{B3429A32-9775-432C-B950-96413DE9FCB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87488-A123-4831-BA94-2094119C36E5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E27C-E9B5-48F2-98D5-DB745BDE03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9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6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3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68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86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7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5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02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363216" y="2591591"/>
            <a:ext cx="7647328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80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 Федерация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DFD744-E5EA-4120-8A20-3E464E95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057400"/>
            <a:ext cx="4520042" cy="31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9EF46F-7EBD-418E-BA6A-00B80EBEC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2660"/>
            <a:ext cx="7115808" cy="5059137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4598484-437B-4750-9B53-86F78E045AB7}"/>
              </a:ext>
            </a:extLst>
          </p:cNvPr>
          <p:cNvSpPr/>
          <p:nvPr/>
        </p:nvSpPr>
        <p:spPr>
          <a:xfrm>
            <a:off x="11002008" y="6129347"/>
            <a:ext cx="914400" cy="334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633E5B2-A71F-4EBA-AEE2-AD9A738EFE9F}"/>
              </a:ext>
            </a:extLst>
          </p:cNvPr>
          <p:cNvSpPr/>
          <p:nvPr/>
        </p:nvSpPr>
        <p:spPr>
          <a:xfrm>
            <a:off x="182697" y="1406387"/>
            <a:ext cx="4492626" cy="4991682"/>
          </a:xfrm>
          <a:prstGeom prst="roundRect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– одна из богатейших минеральными ресурсами стран мира. В России имеются крупнейшие запасы нефти, природного газа, угля, урана, железных руд, золото, алмазов и иных полезных ископаемых. Для экономики особенно велико значение ресурсов нефти и природного газа, крупнейшие месторождения которых расположены в Западной Сибири.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02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0B793D-7AA0-4D53-AEA9-8746B672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225" y="1137664"/>
            <a:ext cx="6339331" cy="5601307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ACC4038F-7B3B-47DB-9DCF-903BDE86F8BA}"/>
              </a:ext>
            </a:extLst>
          </p:cNvPr>
          <p:cNvSpPr/>
          <p:nvPr/>
        </p:nvSpPr>
        <p:spPr>
          <a:xfrm>
            <a:off x="155575" y="1137664"/>
            <a:ext cx="4949825" cy="2672336"/>
          </a:xfrm>
          <a:prstGeom prst="wedgeRoundRectCallout">
            <a:avLst>
              <a:gd name="adj1" fmla="val 58023"/>
              <a:gd name="adj2" fmla="val 13406"/>
              <a:gd name="adj3" fmla="val 16667"/>
            </a:avLst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расположена в умеренном, субарктическом, и арктическом климатических поясах. Только побережье Черного моря находится в субтропическом поясе.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78223B-B089-4DF1-A107-F5AF3164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4" y="3994518"/>
            <a:ext cx="5355956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 условия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ACC4038F-7B3B-47DB-9DCF-903BDE86F8BA}"/>
              </a:ext>
            </a:extLst>
          </p:cNvPr>
          <p:cNvSpPr/>
          <p:nvPr/>
        </p:nvSpPr>
        <p:spPr>
          <a:xfrm>
            <a:off x="1" y="1137664"/>
            <a:ext cx="5334000" cy="5567936"/>
          </a:xfrm>
          <a:prstGeom prst="wedgeRoundRectCallout">
            <a:avLst>
              <a:gd name="adj1" fmla="val 53155"/>
              <a:gd name="adj2" fmla="val 14439"/>
              <a:gd name="adj3" fmla="val 16667"/>
            </a:avLst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территории России в недостаточной степени обеспечены агроклиматическими ресурсами, что отрицательно сказывается на развитии сельского хозяйства. Основные природные зоны – тундра, тайга, смешанные и широколиственные леса, лесостепи и степи.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Россия – одна из наиболее обеспеченных земельными и лесными ресурсами стран мира.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EA3FB0-A55D-4FD6-8169-635B101E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137665"/>
            <a:ext cx="6520320" cy="55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970D3-B3C5-41EE-8E9B-9075FDA0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37665"/>
            <a:ext cx="8305800" cy="56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Водные и гидроэнергетические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78580-DD3E-449D-B4E5-AD9C307A7605}"/>
              </a:ext>
            </a:extLst>
          </p:cNvPr>
          <p:cNvSpPr txBox="1"/>
          <p:nvPr/>
        </p:nvSpPr>
        <p:spPr>
          <a:xfrm>
            <a:off x="609600" y="937217"/>
            <a:ext cx="510068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77230F-ECA2-4500-8E66-16CB17AE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890" y="1135082"/>
            <a:ext cx="7371535" cy="5151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06CB93-51D6-4575-9E10-2C7F5EA83763}"/>
              </a:ext>
            </a:extLst>
          </p:cNvPr>
          <p:cNvSpPr txBox="1"/>
          <p:nvPr/>
        </p:nvSpPr>
        <p:spPr>
          <a:xfrm>
            <a:off x="155575" y="1141152"/>
            <a:ext cx="43402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Самыми крупными реками европейской части России являются Волга, Дон, Кама, Ока и Северная Двина, в то время как некоторые реки берут свое начало в России, но впадают в других странах, например, Днепр и Западная Двина. Через азиатские просторы страны протекают следующие большие реки: Обь, Иртыш, Енисей, Ангара, Лена, Яна, Индигирка и Колыма.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95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6831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58C78B-8AB7-4C25-89AB-DAF172C36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0"/>
          <a:stretch/>
        </p:blipFill>
        <p:spPr>
          <a:xfrm>
            <a:off x="7315200" y="711631"/>
            <a:ext cx="4721817" cy="6031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992C0D-4C66-4FA5-B112-E2E94F43A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3557644"/>
            <a:ext cx="6626224" cy="314795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D42964C-76B4-47B7-B5B7-DBE0FADA6C24}"/>
              </a:ext>
            </a:extLst>
          </p:cNvPr>
          <p:cNvSpPr/>
          <p:nvPr/>
        </p:nvSpPr>
        <p:spPr>
          <a:xfrm>
            <a:off x="460374" y="823654"/>
            <a:ext cx="6473825" cy="2596136"/>
          </a:xfrm>
          <a:prstGeom prst="roundRect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занимает 9 место по численности населения. В стране с 1992 -2012 годах наблюдалась естественная убыль населения, а начиная с 2013 отмечается минимальный естественный прирост. Однако демографическая ситуация очень неустойчивая. На прирост населения в определенной мере влияет внешняя миграция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120E9-DD11-4A33-9BE1-9D41F8CE4183}"/>
              </a:ext>
            </a:extLst>
          </p:cNvPr>
          <p:cNvSpPr txBox="1"/>
          <p:nvPr/>
        </p:nvSpPr>
        <p:spPr>
          <a:xfrm>
            <a:off x="142660" y="920480"/>
            <a:ext cx="1028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 уровень урбанизации России</a:t>
            </a:r>
            <a:endParaRPr lang="en-US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71CAE4-5FE2-4D92-B06C-E8161CEB685A}"/>
              </a:ext>
            </a:extLst>
          </p:cNvPr>
          <p:cNvSpPr txBox="1"/>
          <p:nvPr/>
        </p:nvSpPr>
        <p:spPr>
          <a:xfrm>
            <a:off x="13507" y="2048587"/>
            <a:ext cx="395137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Санкт-Петербург, Новосибирск, Екатеринбург,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Новгород, Казань,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Челябинск, Омск, Самара, </a:t>
            </a:r>
          </a:p>
          <a:p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-на-Дону, Уфа, Красноярск, Воронеж, Пермь, Волгоград и Краснодар.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них проживает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четверть населения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страны, в том числе каждый восьмой житель России проживает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Москве или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Санкт-Петербурге.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9AA8D3-41C9-4C4C-A52F-5D53F7F4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79852"/>
            <a:ext cx="8107504" cy="5229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865C3A-2F0C-4482-848C-732D65DD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216" y="1212868"/>
            <a:ext cx="2280488" cy="18661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E2CD25-703B-4835-A48A-48BFFE40D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505255"/>
            <a:ext cx="2280488" cy="18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19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Россия – многонациональное государство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57B150-9AA6-4A73-9CB6-00A5D81D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98" y="1159591"/>
            <a:ext cx="4721225" cy="2514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8ED85-AEFC-4B19-B612-C3E828A83C3C}"/>
              </a:ext>
            </a:extLst>
          </p:cNvPr>
          <p:cNvSpPr txBox="1"/>
          <p:nvPr/>
        </p:nvSpPr>
        <p:spPr>
          <a:xfrm>
            <a:off x="301517" y="3743387"/>
            <a:ext cx="4721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Проживает более 100 коренных наций и народностей. В составе населения 80% составляют русские. Из других народов численность более 1 млн. человек имеют татары, украинцы, башкиры, чуваши, чеченцы.</a:t>
            </a:r>
            <a:endParaRPr lang="en-US" sz="22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F6ADD9-9C28-4485-9F6A-8C2310279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42" y="1137665"/>
            <a:ext cx="7016859" cy="55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8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FF7C41-E83F-4430-A867-269FF61B3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057401"/>
            <a:ext cx="7467600" cy="446713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6899A-0C9F-44C5-A861-46BD69968FB3}"/>
              </a:ext>
            </a:extLst>
          </p:cNvPr>
          <p:cNvSpPr txBox="1"/>
          <p:nvPr/>
        </p:nvSpPr>
        <p:spPr>
          <a:xfrm>
            <a:off x="460376" y="1175119"/>
            <a:ext cx="11731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— 8,57 чел./км² (2020). Население распределено крайне неравномерно: 68,49 % россиян проживают в европейской части России, составляющей 20,82 % территории.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6B076-5C2C-4A2C-8133-C1040CCAC2CB}"/>
              </a:ext>
            </a:extLst>
          </p:cNvPr>
          <p:cNvSpPr txBox="1"/>
          <p:nvPr/>
        </p:nvSpPr>
        <p:spPr>
          <a:xfrm>
            <a:off x="228601" y="3124200"/>
            <a:ext cx="403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Определяющее влияние на это оказал климат.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сосредоточено 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основном в её западной 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южной части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условном треугольнике «Санкт – Петербург – Сочи - Иркутск», который в России называют главной полосой расселения.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82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Миграция населения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A03440-ECDC-46F8-A269-86780A4A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86" y="1219200"/>
            <a:ext cx="741556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</a:p>
        </p:txBody>
      </p:sp>
      <p:sp>
        <p:nvSpPr>
          <p:cNvPr id="4" name="AutoShape 3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Турц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1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Норвег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52494126"/>
              </p:ext>
            </p:extLst>
          </p:nvPr>
        </p:nvGraphicFramePr>
        <p:xfrm>
          <a:off x="304800" y="990600"/>
          <a:ext cx="6400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FD3E81-CF76-4067-A6AF-128EA8540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7675" y="1447800"/>
            <a:ext cx="5181600" cy="3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77D70B-C1F2-49F0-BE72-E4FA6486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"/>
            <a:ext cx="8214360" cy="5943600"/>
          </a:xfrm>
          <a:prstGeom prst="rect">
            <a:avLst/>
          </a:prstGeom>
        </p:spPr>
      </p:pic>
      <p:sp>
        <p:nvSpPr>
          <p:cNvPr id="7" name="Звезда: 8 точек 6">
            <a:extLst>
              <a:ext uri="{FF2B5EF4-FFF2-40B4-BE49-F238E27FC236}">
                <a16:creationId xmlns:a16="http://schemas.microsoft.com/office/drawing/2014/main" id="{72B30709-6F18-4512-BE28-8184DB4BA699}"/>
              </a:ext>
            </a:extLst>
          </p:cNvPr>
          <p:cNvSpPr/>
          <p:nvPr/>
        </p:nvSpPr>
        <p:spPr>
          <a:xfrm>
            <a:off x="10668000" y="2895600"/>
            <a:ext cx="609600" cy="5334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везда: 8 точек 7">
            <a:extLst>
              <a:ext uri="{FF2B5EF4-FFF2-40B4-BE49-F238E27FC236}">
                <a16:creationId xmlns:a16="http://schemas.microsoft.com/office/drawing/2014/main" id="{807768A9-655D-4A1A-9E86-F791907BDD27}"/>
              </a:ext>
            </a:extLst>
          </p:cNvPr>
          <p:cNvSpPr/>
          <p:nvPr/>
        </p:nvSpPr>
        <p:spPr>
          <a:xfrm>
            <a:off x="5791200" y="3962400"/>
            <a:ext cx="609600" cy="6096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везда: 8 точек 8">
            <a:extLst>
              <a:ext uri="{FF2B5EF4-FFF2-40B4-BE49-F238E27FC236}">
                <a16:creationId xmlns:a16="http://schemas.microsoft.com/office/drawing/2014/main" id="{28A16E8C-42F6-43BA-9A57-A3313402E5C9}"/>
              </a:ext>
            </a:extLst>
          </p:cNvPr>
          <p:cNvSpPr/>
          <p:nvPr/>
        </p:nvSpPr>
        <p:spPr>
          <a:xfrm>
            <a:off x="6629400" y="1981200"/>
            <a:ext cx="609600" cy="5334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везда: 8 точек 9">
            <a:extLst>
              <a:ext uri="{FF2B5EF4-FFF2-40B4-BE49-F238E27FC236}">
                <a16:creationId xmlns:a16="http://schemas.microsoft.com/office/drawing/2014/main" id="{66C4ED85-965E-44FF-908F-EB3C9C3BB7F4}"/>
              </a:ext>
            </a:extLst>
          </p:cNvPr>
          <p:cNvSpPr/>
          <p:nvPr/>
        </p:nvSpPr>
        <p:spPr>
          <a:xfrm>
            <a:off x="8580895" y="3657600"/>
            <a:ext cx="609600" cy="6096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EF51D-6231-48E1-A95A-A63AF404E0BA}"/>
              </a:ext>
            </a:extLst>
          </p:cNvPr>
          <p:cNvSpPr txBox="1"/>
          <p:nvPr/>
        </p:nvSpPr>
        <p:spPr>
          <a:xfrm>
            <a:off x="152400" y="9144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Море омывающее берега России.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Страна, имеющая сухопутную границу с Россией.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Одна из крупных рек России.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Озеро – крупнейшее по запасам пресной воды.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9C706-F1EB-40C2-86D2-F49592143EBD}"/>
              </a:ext>
            </a:extLst>
          </p:cNvPr>
          <p:cNvSpPr txBox="1"/>
          <p:nvPr/>
        </p:nvSpPr>
        <p:spPr>
          <a:xfrm>
            <a:off x="408943" y="304800"/>
            <a:ext cx="2992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Ответьте на вопросы: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0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77D70B-C1F2-49F0-BE72-E4FA6486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"/>
            <a:ext cx="8214360" cy="5943600"/>
          </a:xfrm>
          <a:prstGeom prst="rect">
            <a:avLst/>
          </a:prstGeom>
        </p:spPr>
      </p:pic>
      <p:sp>
        <p:nvSpPr>
          <p:cNvPr id="7" name="Звезда: 8 точек 6">
            <a:extLst>
              <a:ext uri="{FF2B5EF4-FFF2-40B4-BE49-F238E27FC236}">
                <a16:creationId xmlns:a16="http://schemas.microsoft.com/office/drawing/2014/main" id="{72B30709-6F18-4512-BE28-8184DB4BA699}"/>
              </a:ext>
            </a:extLst>
          </p:cNvPr>
          <p:cNvSpPr/>
          <p:nvPr/>
        </p:nvSpPr>
        <p:spPr>
          <a:xfrm>
            <a:off x="10668000" y="2895600"/>
            <a:ext cx="609600" cy="5334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везда: 8 точек 7">
            <a:extLst>
              <a:ext uri="{FF2B5EF4-FFF2-40B4-BE49-F238E27FC236}">
                <a16:creationId xmlns:a16="http://schemas.microsoft.com/office/drawing/2014/main" id="{807768A9-655D-4A1A-9E86-F791907BDD27}"/>
              </a:ext>
            </a:extLst>
          </p:cNvPr>
          <p:cNvSpPr/>
          <p:nvPr/>
        </p:nvSpPr>
        <p:spPr>
          <a:xfrm>
            <a:off x="5791200" y="3962400"/>
            <a:ext cx="609600" cy="6096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везда: 8 точек 8">
            <a:extLst>
              <a:ext uri="{FF2B5EF4-FFF2-40B4-BE49-F238E27FC236}">
                <a16:creationId xmlns:a16="http://schemas.microsoft.com/office/drawing/2014/main" id="{28A16E8C-42F6-43BA-9A57-A3313402E5C9}"/>
              </a:ext>
            </a:extLst>
          </p:cNvPr>
          <p:cNvSpPr/>
          <p:nvPr/>
        </p:nvSpPr>
        <p:spPr>
          <a:xfrm>
            <a:off x="6629400" y="1981200"/>
            <a:ext cx="609600" cy="5334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везда: 8 точек 9">
            <a:extLst>
              <a:ext uri="{FF2B5EF4-FFF2-40B4-BE49-F238E27FC236}">
                <a16:creationId xmlns:a16="http://schemas.microsoft.com/office/drawing/2014/main" id="{66C4ED85-965E-44FF-908F-EB3C9C3BB7F4}"/>
              </a:ext>
            </a:extLst>
          </p:cNvPr>
          <p:cNvSpPr/>
          <p:nvPr/>
        </p:nvSpPr>
        <p:spPr>
          <a:xfrm>
            <a:off x="8580895" y="3657600"/>
            <a:ext cx="609600" cy="609600"/>
          </a:xfrm>
          <a:prstGeom prst="star8">
            <a:avLst/>
          </a:prstGeom>
          <a:solidFill>
            <a:schemeClr val="bg1"/>
          </a:solidFill>
          <a:ln>
            <a:solidFill>
              <a:srgbClr val="2B0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EF51D-6231-48E1-A95A-A63AF404E0BA}"/>
              </a:ext>
            </a:extLst>
          </p:cNvPr>
          <p:cNvSpPr txBox="1"/>
          <p:nvPr/>
        </p:nvSpPr>
        <p:spPr>
          <a:xfrm>
            <a:off x="152400" y="914400"/>
            <a:ext cx="3276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Море омывающее берега России – </a:t>
            </a:r>
            <a:r>
              <a:rPr lang="ru-RU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Охотское море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Страна, имеющая сухопутную границу с Россией – </a:t>
            </a:r>
            <a:r>
              <a:rPr lang="ru-RU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Казахстан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Одна из крупных рек России – </a:t>
            </a:r>
            <a:r>
              <a:rPr lang="ru-RU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Обь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Озеро – крупнейшее по запасам пресной воды – </a:t>
            </a:r>
            <a:r>
              <a:rPr lang="ru-RU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Байкал</a:t>
            </a:r>
            <a:endParaRPr lang="en-US" sz="24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9C706-F1EB-40C2-86D2-F49592143EBD}"/>
              </a:ext>
            </a:extLst>
          </p:cNvPr>
          <p:cNvSpPr txBox="1"/>
          <p:nvPr/>
        </p:nvSpPr>
        <p:spPr>
          <a:xfrm>
            <a:off x="408943" y="304800"/>
            <a:ext cx="2992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Ответьте на вопросы: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5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40688" y="1224579"/>
            <a:ext cx="7862348" cy="2851972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769791" marR="10735"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Прочитать:</a:t>
            </a:r>
          </a:p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30.  Российская Федерация.</a:t>
            </a: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3-4  стр. 88</a:t>
            </a:r>
          </a:p>
        </p:txBody>
      </p:sp>
      <p:sp>
        <p:nvSpPr>
          <p:cNvPr id="9" name="object 9"/>
          <p:cNvSpPr/>
          <p:nvPr/>
        </p:nvSpPr>
        <p:spPr>
          <a:xfrm>
            <a:off x="3740688" y="4876800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038600" y="5252076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38EEFA-61F8-4696-B39F-E176B5FE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909" y="891184"/>
            <a:ext cx="6554492" cy="3844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0CFC8-E1B1-4835-A7D6-BB97F5C1C610}"/>
              </a:ext>
            </a:extLst>
          </p:cNvPr>
          <p:cNvSpPr txBox="1"/>
          <p:nvPr/>
        </p:nvSpPr>
        <p:spPr>
          <a:xfrm>
            <a:off x="36163" y="920889"/>
            <a:ext cx="5486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России  составляет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17 125 191 км² </a:t>
            </a:r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(первое место по площади среди стран мира).</a:t>
            </a:r>
          </a:p>
          <a:p>
            <a:pPr algn="ctr"/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расположена на севере материка Евразия, занимает </a:t>
            </a:r>
            <a:r>
              <a:rPr lang="ru-RU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бо́льшую</a:t>
            </a:r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часть Восточной Европы и весь север Азии. Уральские горы </a:t>
            </a:r>
          </a:p>
          <a:p>
            <a:pPr algn="ctr"/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Кумо-Манычская</a:t>
            </a:r>
            <a:r>
              <a:rPr lang="ru-RU" sz="2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впадина разделяют Россию на европейскую и азиатскую части. Даже в Европе и Азии Россия является крупнейшим по территории государством, частично располагаясь в них.</a:t>
            </a:r>
            <a:endParaRPr lang="en-US" sz="24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53ED7E-79DB-405B-9B4B-8FBD3465B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908" y="4895520"/>
            <a:ext cx="3181351" cy="18473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D746A1-ADEE-4E20-A0D2-00F32B17E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49" y="4895520"/>
            <a:ext cx="3181351" cy="18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475FE-D0E6-4E22-A0BB-9B96900EE823}"/>
              </a:ext>
            </a:extLst>
          </p:cNvPr>
          <p:cNvSpPr txBox="1"/>
          <p:nvPr/>
        </p:nvSpPr>
        <p:spPr>
          <a:xfrm>
            <a:off x="144969" y="823993"/>
            <a:ext cx="3588831" cy="5293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Омывается 12 морями, относящимися к бассейнам Северного Ледовитого , Тихого и Атлантического океанов. Следует отметить что только з страны мира имеют выход к трем океанам – США, Канада и Россия.</a:t>
            </a:r>
            <a:endParaRPr lang="en-US" sz="2600" b="1" dirty="0">
              <a:solidFill>
                <a:srgbClr val="CE02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5CAE4D-C567-4C2C-8080-5A8BC7E4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90600"/>
            <a:ext cx="8313231" cy="55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475FE-D0E6-4E22-A0BB-9B96900EE823}"/>
              </a:ext>
            </a:extLst>
          </p:cNvPr>
          <p:cNvSpPr txBox="1"/>
          <p:nvPr/>
        </p:nvSpPr>
        <p:spPr>
          <a:xfrm>
            <a:off x="144969" y="823993"/>
            <a:ext cx="3588831" cy="56938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граничит 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16 странами. С Японией и США имеет границу по морю. По числу соседствующих стран Россия занимает 1 место 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мире. Самые протяженные границы проходят </a:t>
            </a:r>
          </a:p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Казахстаном, Монголией и Китаем.</a:t>
            </a:r>
            <a:endParaRPr lang="en-US" sz="2600" b="1" dirty="0">
              <a:solidFill>
                <a:srgbClr val="CE02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0AAC3-116A-477A-8366-E7E3133E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830451"/>
            <a:ext cx="8517292" cy="59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Форма правления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EDEBA-C3BF-4A90-81A8-C3EC0408DE13}"/>
              </a:ext>
            </a:extLst>
          </p:cNvPr>
          <p:cNvSpPr txBox="1"/>
          <p:nvPr/>
        </p:nvSpPr>
        <p:spPr>
          <a:xfrm>
            <a:off x="7315200" y="1219200"/>
            <a:ext cx="466135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Смешанная   республика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правительства формируется совместно  президентом </a:t>
            </a:r>
          </a:p>
          <a:p>
            <a:pPr algn="ctr"/>
            <a:r>
              <a:rPr lang="ru-RU" sz="4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парламентом </a:t>
            </a:r>
            <a:endParaRPr lang="en-US" sz="4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10EC30-31C4-43EC-B765-821C559F5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6019800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2AA88D-D5A7-44C1-8451-D4AF0877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48" y="4343400"/>
            <a:ext cx="3061152" cy="2384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FE3D40-7948-48C0-93DC-D6EB1101C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86" y="4343400"/>
            <a:ext cx="3762214" cy="23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устройства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201" y="976393"/>
            <a:ext cx="411479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Россия – федеративное  государство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состоящее из 85 регионов 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 различным административным</a:t>
            </a:r>
          </a:p>
          <a:p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статусом. Среди регионов имеются республики, области, края, автономные округа, автономная область и города федерального значения. Калининградская область расположена в отрыве от основной части страны, у побережья Балтийского моря, имея </a:t>
            </a:r>
            <a:r>
              <a:rPr lang="ru-RU" sz="2000" b="1" dirty="0" err="1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эксклавое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положение.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33D7B3-EA26-43D6-B96D-717B781F4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43000"/>
            <a:ext cx="76961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FB4C3-71B7-42D9-95F8-96280B9EED57}"/>
              </a:ext>
            </a:extLst>
          </p:cNvPr>
          <p:cNvSpPr txBox="1"/>
          <p:nvPr/>
        </p:nvSpPr>
        <p:spPr>
          <a:xfrm>
            <a:off x="307975" y="1137665"/>
            <a:ext cx="40354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разнообразны, т.к имеет протяженность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севера на юг – 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 км,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 запада на восток – 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10 000км.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состоит из равнин.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Восточно-Сибирская, Западно-Сибирская.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558DF9-8CAA-4DED-9D4E-2768B83AD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1107960"/>
            <a:ext cx="7742184" cy="56338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0F237-9C4C-43BC-ABAA-AC0FA2E02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029200"/>
            <a:ext cx="3429000" cy="15730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F23C98-214F-4300-9DBB-E61E97860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399" y="5025277"/>
            <a:ext cx="3428999" cy="15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FB4C3-71B7-42D9-95F8-96280B9EED57}"/>
              </a:ext>
            </a:extLst>
          </p:cNvPr>
          <p:cNvSpPr txBox="1"/>
          <p:nvPr/>
        </p:nvSpPr>
        <p:spPr>
          <a:xfrm>
            <a:off x="307975" y="1137665"/>
            <a:ext cx="36544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Высокие горные системы: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Кавказ, Алтай, Саян, Сихотэ – </a:t>
            </a:r>
            <a:r>
              <a:rPr lang="ru-RU" sz="2800" b="1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Алинь</a:t>
            </a: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 находятся на востоке и крайнем юге России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558DF9-8CAA-4DED-9D4E-2768B83AD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1107960"/>
            <a:ext cx="7742184" cy="56068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5D3D86-CB92-4DC4-9B74-6E44E41BD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38" y="4677095"/>
            <a:ext cx="3924300" cy="20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297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f7fc46c19cdd516b3417f1e3d734a24e8ca2f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5001</TotalTime>
  <Words>825</Words>
  <Application>Microsoft Office PowerPoint</Application>
  <PresentationFormat>Широкоэкранный</PresentationFormat>
  <Paragraphs>104</Paragraphs>
  <Slides>23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Mistral</vt:lpstr>
      <vt:lpstr>Verdana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WINDOWS 10</cp:lastModifiedBy>
  <cp:revision>367</cp:revision>
  <dcterms:created xsi:type="dcterms:W3CDTF">2020-06-30T15:34:35Z</dcterms:created>
  <dcterms:modified xsi:type="dcterms:W3CDTF">2020-12-06T05:15:09Z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