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3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79" r:id="rId3"/>
  </p:sldMasterIdLst>
  <p:notesMasterIdLst>
    <p:notesMasterId r:id="rId27"/>
  </p:notesMasterIdLst>
  <p:sldIdLst>
    <p:sldId id="293" r:id="rId4"/>
    <p:sldId id="1406" r:id="rId5"/>
    <p:sldId id="1411" r:id="rId6"/>
    <p:sldId id="1467" r:id="rId7"/>
    <p:sldId id="1488" r:id="rId8"/>
    <p:sldId id="1412" r:id="rId9"/>
    <p:sldId id="1469" r:id="rId10"/>
    <p:sldId id="1458" r:id="rId11"/>
    <p:sldId id="1489" r:id="rId12"/>
    <p:sldId id="1472" r:id="rId13"/>
    <p:sldId id="1479" r:id="rId14"/>
    <p:sldId id="1490" r:id="rId15"/>
    <p:sldId id="1485" r:id="rId16"/>
    <p:sldId id="1486" r:id="rId17"/>
    <p:sldId id="1473" r:id="rId18"/>
    <p:sldId id="1482" r:id="rId19"/>
    <p:sldId id="1492" r:id="rId20"/>
    <p:sldId id="1475" r:id="rId21"/>
    <p:sldId id="1491" r:id="rId22"/>
    <p:sldId id="1493" r:id="rId23"/>
    <p:sldId id="1494" r:id="rId24"/>
    <p:sldId id="1388" r:id="rId25"/>
    <p:sldId id="290" r:id="rId26"/>
  </p:sldIdLst>
  <p:sldSz cx="12192000" cy="6858000"/>
  <p:notesSz cx="12192000" cy="6858000"/>
  <p:custDataLst>
    <p:tags r:id="rId2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0199"/>
    <a:srgbClr val="2B02F8"/>
    <a:srgbClr val="CE02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0698" autoAdjust="0"/>
  </p:normalViewPr>
  <p:slideViewPr>
    <p:cSldViewPr>
      <p:cViewPr varScale="1">
        <p:scale>
          <a:sx n="62" d="100"/>
          <a:sy n="62" d="100"/>
        </p:scale>
        <p:origin x="954" y="4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1050" y="-96"/>
      </p:cViewPr>
      <p:guideLst>
        <p:guide orient="horz" pos="2160"/>
        <p:guide pos="38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AFF4E2-E865-4DA2-BB07-FF4ADC01C91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6C1EC6A-8548-4B27-B45D-56C37220071C}">
      <dgm:prSet phldrT="[Текст]" custT="1"/>
      <dgm:spPr/>
      <dgm:t>
        <a:bodyPr/>
        <a:lstStyle/>
        <a:p>
          <a:r>
            <a:rPr lang="ru-RU" sz="28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Географическое положение</a:t>
          </a:r>
          <a:endParaRPr lang="ru-RU" sz="2800" b="1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CA7A1B9F-8AA3-46D8-BA49-68BE276757CC}" type="parTrans" cxnId="{A3D46553-245D-4446-AC9D-0E0E29E670DF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54ADEEEE-F461-4347-9B0D-57D13C7FD321}" type="sibTrans" cxnId="{A3D46553-245D-4446-AC9D-0E0E29E670DF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3D95FDFF-F9DB-4BF2-8EBD-60A043F4AE53}">
      <dgm:prSet phldrT="[Текст]" custT="1"/>
      <dgm:spPr/>
      <dgm:t>
        <a:bodyPr/>
        <a:lstStyle/>
        <a:p>
          <a:r>
            <a:rPr lang="ru-RU" sz="2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Природные условия и ресурсы</a:t>
          </a:r>
        </a:p>
      </dgm:t>
    </dgm:pt>
    <dgm:pt modelId="{EDE4597E-F46A-4BDB-BFB9-56DEA4CC15E2}" type="parTrans" cxnId="{E2AAA62C-7417-4182-9AB0-CF933FC1214D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95B8304D-7BC0-42E4-9032-9FCD2FD3E259}" type="sibTrans" cxnId="{E2AAA62C-7417-4182-9AB0-CF933FC1214D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86D95B9D-C8C6-45D7-90DE-851DF4B137A1}">
      <dgm:prSet custT="1"/>
      <dgm:spPr/>
      <dgm:t>
        <a:bodyPr/>
        <a:lstStyle/>
        <a:p>
          <a:r>
            <a:rPr lang="ru-RU" sz="28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Население </a:t>
          </a:r>
          <a:endParaRPr lang="ru-RU" sz="2800" b="1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071F72B5-A5A2-469F-A6AE-A2C6CF75C8EC}" type="parTrans" cxnId="{093A909C-84C4-4D27-AA93-7D1BAE0B6761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95732A4E-A3CD-4981-9B07-F814D9B5C95D}" type="sibTrans" cxnId="{093A909C-84C4-4D27-AA93-7D1BAE0B6761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79302CA7-D9A6-472D-941D-E1530BC08B98}" type="pres">
      <dgm:prSet presAssocID="{E3AFF4E2-E865-4DA2-BB07-FF4ADC01C911}" presName="Name0" presStyleCnt="0">
        <dgm:presLayoutVars>
          <dgm:chMax val="7"/>
          <dgm:chPref val="7"/>
          <dgm:dir/>
        </dgm:presLayoutVars>
      </dgm:prSet>
      <dgm:spPr/>
    </dgm:pt>
    <dgm:pt modelId="{F4C9C053-F11D-4DE9-B7B0-6AF7BEA11C3C}" type="pres">
      <dgm:prSet presAssocID="{E3AFF4E2-E865-4DA2-BB07-FF4ADC01C911}" presName="Name1" presStyleCnt="0"/>
      <dgm:spPr/>
    </dgm:pt>
    <dgm:pt modelId="{F631F8C8-CD17-4F91-BF99-63B717757FDE}" type="pres">
      <dgm:prSet presAssocID="{E3AFF4E2-E865-4DA2-BB07-FF4ADC01C911}" presName="cycle" presStyleCnt="0"/>
      <dgm:spPr/>
    </dgm:pt>
    <dgm:pt modelId="{81817E6C-5814-46E9-A450-7F45A42A56C5}" type="pres">
      <dgm:prSet presAssocID="{E3AFF4E2-E865-4DA2-BB07-FF4ADC01C911}" presName="srcNode" presStyleLbl="node1" presStyleIdx="0" presStyleCnt="3"/>
      <dgm:spPr/>
    </dgm:pt>
    <dgm:pt modelId="{DACEBC54-63FF-4EE5-A323-59A722002A80}" type="pres">
      <dgm:prSet presAssocID="{E3AFF4E2-E865-4DA2-BB07-FF4ADC01C911}" presName="conn" presStyleLbl="parChTrans1D2" presStyleIdx="0" presStyleCnt="1"/>
      <dgm:spPr/>
    </dgm:pt>
    <dgm:pt modelId="{73918DB0-85FA-410A-8B98-86115FEABD98}" type="pres">
      <dgm:prSet presAssocID="{E3AFF4E2-E865-4DA2-BB07-FF4ADC01C911}" presName="extraNode" presStyleLbl="node1" presStyleIdx="0" presStyleCnt="3"/>
      <dgm:spPr/>
    </dgm:pt>
    <dgm:pt modelId="{AF956473-C59E-4450-8060-58C2E503F108}" type="pres">
      <dgm:prSet presAssocID="{E3AFF4E2-E865-4DA2-BB07-FF4ADC01C911}" presName="dstNode" presStyleLbl="node1" presStyleIdx="0" presStyleCnt="3"/>
      <dgm:spPr/>
    </dgm:pt>
    <dgm:pt modelId="{6A574F4E-6710-40A3-818B-8523E131634E}" type="pres">
      <dgm:prSet presAssocID="{96C1EC6A-8548-4B27-B45D-56C37220071C}" presName="text_1" presStyleLbl="node1" presStyleIdx="0" presStyleCnt="3">
        <dgm:presLayoutVars>
          <dgm:bulletEnabled val="1"/>
        </dgm:presLayoutVars>
      </dgm:prSet>
      <dgm:spPr/>
    </dgm:pt>
    <dgm:pt modelId="{185F65A4-7AFC-4665-BF70-D944195DA81E}" type="pres">
      <dgm:prSet presAssocID="{96C1EC6A-8548-4B27-B45D-56C37220071C}" presName="accent_1" presStyleCnt="0"/>
      <dgm:spPr/>
    </dgm:pt>
    <dgm:pt modelId="{9CE4835F-B3F9-41FC-B9BA-D92C4CD65C3C}" type="pres">
      <dgm:prSet presAssocID="{96C1EC6A-8548-4B27-B45D-56C37220071C}" presName="accentRepeatNode" presStyleLbl="solidFgAcc1" presStyleIdx="0" presStyleCnt="3"/>
      <dgm:spPr>
        <a:blipFill rotWithShape="0">
          <a:blip xmlns:r="http://schemas.openxmlformats.org/officeDocument/2006/relationships" r:embed="rId1"/>
          <a:srcRect/>
          <a:stretch>
            <a:fillRect t="-9000" b="-9000"/>
          </a:stretch>
        </a:blipFill>
      </dgm:spPr>
    </dgm:pt>
    <dgm:pt modelId="{854638E2-D3FD-4E5C-BEE5-DC747FA33CF5}" type="pres">
      <dgm:prSet presAssocID="{3D95FDFF-F9DB-4BF2-8EBD-60A043F4AE53}" presName="text_2" presStyleLbl="node1" presStyleIdx="1" presStyleCnt="3">
        <dgm:presLayoutVars>
          <dgm:bulletEnabled val="1"/>
        </dgm:presLayoutVars>
      </dgm:prSet>
      <dgm:spPr/>
    </dgm:pt>
    <dgm:pt modelId="{FFB20EA9-8A69-4E28-B507-F99CB67E9955}" type="pres">
      <dgm:prSet presAssocID="{3D95FDFF-F9DB-4BF2-8EBD-60A043F4AE53}" presName="accent_2" presStyleCnt="0"/>
      <dgm:spPr/>
    </dgm:pt>
    <dgm:pt modelId="{01523FD4-31D7-45C5-8D6D-CE1EA4291093}" type="pres">
      <dgm:prSet presAssocID="{3D95FDFF-F9DB-4BF2-8EBD-60A043F4AE53}" presName="accentRepeatNode" presStyleLbl="solidFgAcc1" presStyleIdx="1" presStyleCnt="3"/>
      <dgm:spPr>
        <a:blipFill rotWithShape="0">
          <a:blip xmlns:r="http://schemas.openxmlformats.org/officeDocument/2006/relationships" r:embed="rId2"/>
          <a:srcRect/>
          <a:stretch>
            <a:fillRect l="-30000" r="-30000"/>
          </a:stretch>
        </a:blipFill>
      </dgm:spPr>
    </dgm:pt>
    <dgm:pt modelId="{C708E90A-9DC2-469D-824E-CCB6EFE096DC}" type="pres">
      <dgm:prSet presAssocID="{86D95B9D-C8C6-45D7-90DE-851DF4B137A1}" presName="text_3" presStyleLbl="node1" presStyleIdx="2" presStyleCnt="3">
        <dgm:presLayoutVars>
          <dgm:bulletEnabled val="1"/>
        </dgm:presLayoutVars>
      </dgm:prSet>
      <dgm:spPr/>
    </dgm:pt>
    <dgm:pt modelId="{6A3ABE75-A03C-4938-9944-D0006C03F1B8}" type="pres">
      <dgm:prSet presAssocID="{86D95B9D-C8C6-45D7-90DE-851DF4B137A1}" presName="accent_3" presStyleCnt="0"/>
      <dgm:spPr/>
    </dgm:pt>
    <dgm:pt modelId="{B3429A32-9775-432C-B950-96413DE9FCB2}" type="pres">
      <dgm:prSet presAssocID="{86D95B9D-C8C6-45D7-90DE-851DF4B137A1}" presName="accentRepeatNode" presStyleLbl="solidFgAcc1" presStyleIdx="2" presStyleCnt="3"/>
      <dgm:spPr>
        <a:blipFill rotWithShape="0">
          <a:blip xmlns:r="http://schemas.openxmlformats.org/officeDocument/2006/relationships" r:embed="rId3"/>
          <a:srcRect/>
          <a:stretch>
            <a:fillRect l="-39000" r="-39000"/>
          </a:stretch>
        </a:blipFill>
      </dgm:spPr>
    </dgm:pt>
  </dgm:ptLst>
  <dgm:cxnLst>
    <dgm:cxn modelId="{06230B07-9AF1-4BD0-89B0-563C3396FCA1}" type="presOf" srcId="{86D95B9D-C8C6-45D7-90DE-851DF4B137A1}" destId="{C708E90A-9DC2-469D-824E-CCB6EFE096DC}" srcOrd="0" destOrd="0" presId="urn:microsoft.com/office/officeart/2008/layout/VerticalCurvedList"/>
    <dgm:cxn modelId="{B6850B18-92AC-4038-851A-7A54D37CEA49}" type="presOf" srcId="{3D95FDFF-F9DB-4BF2-8EBD-60A043F4AE53}" destId="{854638E2-D3FD-4E5C-BEE5-DC747FA33CF5}" srcOrd="0" destOrd="0" presId="urn:microsoft.com/office/officeart/2008/layout/VerticalCurvedList"/>
    <dgm:cxn modelId="{E2AAA62C-7417-4182-9AB0-CF933FC1214D}" srcId="{E3AFF4E2-E865-4DA2-BB07-FF4ADC01C911}" destId="{3D95FDFF-F9DB-4BF2-8EBD-60A043F4AE53}" srcOrd="1" destOrd="0" parTransId="{EDE4597E-F46A-4BDB-BFB9-56DEA4CC15E2}" sibTransId="{95B8304D-7BC0-42E4-9032-9FCD2FD3E259}"/>
    <dgm:cxn modelId="{EA0F1138-2D9A-4396-937F-38A80CC536E4}" type="presOf" srcId="{E3AFF4E2-E865-4DA2-BB07-FF4ADC01C911}" destId="{79302CA7-D9A6-472D-941D-E1530BC08B98}" srcOrd="0" destOrd="0" presId="urn:microsoft.com/office/officeart/2008/layout/VerticalCurvedList"/>
    <dgm:cxn modelId="{63238B6B-8B7B-421B-AA78-08A96F306751}" type="presOf" srcId="{96C1EC6A-8548-4B27-B45D-56C37220071C}" destId="{6A574F4E-6710-40A3-818B-8523E131634E}" srcOrd="0" destOrd="0" presId="urn:microsoft.com/office/officeart/2008/layout/VerticalCurvedList"/>
    <dgm:cxn modelId="{A3D46553-245D-4446-AC9D-0E0E29E670DF}" srcId="{E3AFF4E2-E865-4DA2-BB07-FF4ADC01C911}" destId="{96C1EC6A-8548-4B27-B45D-56C37220071C}" srcOrd="0" destOrd="0" parTransId="{CA7A1B9F-8AA3-46D8-BA49-68BE276757CC}" sibTransId="{54ADEEEE-F461-4347-9B0D-57D13C7FD321}"/>
    <dgm:cxn modelId="{093A909C-84C4-4D27-AA93-7D1BAE0B6761}" srcId="{E3AFF4E2-E865-4DA2-BB07-FF4ADC01C911}" destId="{86D95B9D-C8C6-45D7-90DE-851DF4B137A1}" srcOrd="2" destOrd="0" parTransId="{071F72B5-A5A2-469F-A6AE-A2C6CF75C8EC}" sibTransId="{95732A4E-A3CD-4981-9B07-F814D9B5C95D}"/>
    <dgm:cxn modelId="{BB1CAFA6-47E2-47E7-B6EB-2E2B215C23CB}" type="presOf" srcId="{54ADEEEE-F461-4347-9B0D-57D13C7FD321}" destId="{DACEBC54-63FF-4EE5-A323-59A722002A80}" srcOrd="0" destOrd="0" presId="urn:microsoft.com/office/officeart/2008/layout/VerticalCurvedList"/>
    <dgm:cxn modelId="{A12429B0-4A13-4FAD-BE48-273FD59E6320}" type="presParOf" srcId="{79302CA7-D9A6-472D-941D-E1530BC08B98}" destId="{F4C9C053-F11D-4DE9-B7B0-6AF7BEA11C3C}" srcOrd="0" destOrd="0" presId="urn:microsoft.com/office/officeart/2008/layout/VerticalCurvedList"/>
    <dgm:cxn modelId="{CC5C727D-B25C-47A0-B31F-195D0E265301}" type="presParOf" srcId="{F4C9C053-F11D-4DE9-B7B0-6AF7BEA11C3C}" destId="{F631F8C8-CD17-4F91-BF99-63B717757FDE}" srcOrd="0" destOrd="0" presId="urn:microsoft.com/office/officeart/2008/layout/VerticalCurvedList"/>
    <dgm:cxn modelId="{5C18E921-896B-4E21-B20A-F252042E47DF}" type="presParOf" srcId="{F631F8C8-CD17-4F91-BF99-63B717757FDE}" destId="{81817E6C-5814-46E9-A450-7F45A42A56C5}" srcOrd="0" destOrd="0" presId="urn:microsoft.com/office/officeart/2008/layout/VerticalCurvedList"/>
    <dgm:cxn modelId="{C0892246-54DF-4659-A19B-F462BCBB56E1}" type="presParOf" srcId="{F631F8C8-CD17-4F91-BF99-63B717757FDE}" destId="{DACEBC54-63FF-4EE5-A323-59A722002A80}" srcOrd="1" destOrd="0" presId="urn:microsoft.com/office/officeart/2008/layout/VerticalCurvedList"/>
    <dgm:cxn modelId="{D17B7BD8-291F-4B64-A091-E5DFA71A61CB}" type="presParOf" srcId="{F631F8C8-CD17-4F91-BF99-63B717757FDE}" destId="{73918DB0-85FA-410A-8B98-86115FEABD98}" srcOrd="2" destOrd="0" presId="urn:microsoft.com/office/officeart/2008/layout/VerticalCurvedList"/>
    <dgm:cxn modelId="{8E2D7C9F-2875-48FB-89C4-E2115CD06190}" type="presParOf" srcId="{F631F8C8-CD17-4F91-BF99-63B717757FDE}" destId="{AF956473-C59E-4450-8060-58C2E503F108}" srcOrd="3" destOrd="0" presId="urn:microsoft.com/office/officeart/2008/layout/VerticalCurvedList"/>
    <dgm:cxn modelId="{AAFD8EDC-E092-4D98-8673-B8F5113E2576}" type="presParOf" srcId="{F4C9C053-F11D-4DE9-B7B0-6AF7BEA11C3C}" destId="{6A574F4E-6710-40A3-818B-8523E131634E}" srcOrd="1" destOrd="0" presId="urn:microsoft.com/office/officeart/2008/layout/VerticalCurvedList"/>
    <dgm:cxn modelId="{2B8B6F4B-272A-490D-86FB-48C90A155774}" type="presParOf" srcId="{F4C9C053-F11D-4DE9-B7B0-6AF7BEA11C3C}" destId="{185F65A4-7AFC-4665-BF70-D944195DA81E}" srcOrd="2" destOrd="0" presId="urn:microsoft.com/office/officeart/2008/layout/VerticalCurvedList"/>
    <dgm:cxn modelId="{1970D191-FDB4-4AC4-812A-2F0CF3F5EE0E}" type="presParOf" srcId="{185F65A4-7AFC-4665-BF70-D944195DA81E}" destId="{9CE4835F-B3F9-41FC-B9BA-D92C4CD65C3C}" srcOrd="0" destOrd="0" presId="urn:microsoft.com/office/officeart/2008/layout/VerticalCurvedList"/>
    <dgm:cxn modelId="{C6CB0431-9D2C-4C50-9536-B16D243AF3F2}" type="presParOf" srcId="{F4C9C053-F11D-4DE9-B7B0-6AF7BEA11C3C}" destId="{854638E2-D3FD-4E5C-BEE5-DC747FA33CF5}" srcOrd="3" destOrd="0" presId="urn:microsoft.com/office/officeart/2008/layout/VerticalCurvedList"/>
    <dgm:cxn modelId="{A910AE44-5509-4469-8189-E81B5CFD76C6}" type="presParOf" srcId="{F4C9C053-F11D-4DE9-B7B0-6AF7BEA11C3C}" destId="{FFB20EA9-8A69-4E28-B507-F99CB67E9955}" srcOrd="4" destOrd="0" presId="urn:microsoft.com/office/officeart/2008/layout/VerticalCurvedList"/>
    <dgm:cxn modelId="{1E6A3B29-872C-400A-BA26-BE70A43889F5}" type="presParOf" srcId="{FFB20EA9-8A69-4E28-B507-F99CB67E9955}" destId="{01523FD4-31D7-45C5-8D6D-CE1EA4291093}" srcOrd="0" destOrd="0" presId="urn:microsoft.com/office/officeart/2008/layout/VerticalCurvedList"/>
    <dgm:cxn modelId="{5E825DE5-6A51-4382-A588-B0BE841CED0C}" type="presParOf" srcId="{F4C9C053-F11D-4DE9-B7B0-6AF7BEA11C3C}" destId="{C708E90A-9DC2-469D-824E-CCB6EFE096DC}" srcOrd="5" destOrd="0" presId="urn:microsoft.com/office/officeart/2008/layout/VerticalCurvedList"/>
    <dgm:cxn modelId="{94FFF6C3-3345-4698-871B-20712DC66BD3}" type="presParOf" srcId="{F4C9C053-F11D-4DE9-B7B0-6AF7BEA11C3C}" destId="{6A3ABE75-A03C-4938-9944-D0006C03F1B8}" srcOrd="6" destOrd="0" presId="urn:microsoft.com/office/officeart/2008/layout/VerticalCurvedList"/>
    <dgm:cxn modelId="{24692DC5-071A-4EC1-A5ED-3127DD9B3890}" type="presParOf" srcId="{6A3ABE75-A03C-4938-9944-D0006C03F1B8}" destId="{B3429A32-9775-432C-B950-96413DE9FCB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EBC54-63FF-4EE5-A323-59A722002A80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574F4E-6710-40A3-818B-8523E131634E}">
      <dsp:nvSpPr>
        <dsp:cNvPr id="0" name=""/>
        <dsp:cNvSpPr/>
      </dsp:nvSpPr>
      <dsp:spPr>
        <a:xfrm>
          <a:off x="752110" y="541866"/>
          <a:ext cx="5573911" cy="10837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Географическое положение</a:t>
          </a:r>
          <a:endParaRPr lang="ru-RU" sz="2800" b="1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752110" y="541866"/>
        <a:ext cx="5573911" cy="1083733"/>
      </dsp:txXfrm>
    </dsp:sp>
    <dsp:sp modelId="{9CE4835F-B3F9-41FC-B9BA-D92C4CD65C3C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t="-9000" b="-9000"/>
          </a:stretch>
        </a:blip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4638E2-D3FD-4E5C-BEE5-DC747FA33CF5}">
      <dsp:nvSpPr>
        <dsp:cNvPr id="0" name=""/>
        <dsp:cNvSpPr/>
      </dsp:nvSpPr>
      <dsp:spPr>
        <a:xfrm>
          <a:off x="1146048" y="2167466"/>
          <a:ext cx="5179974" cy="1083733"/>
        </a:xfrm>
        <a:prstGeom prst="rect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Природные условия и ресурсы</a:t>
          </a:r>
        </a:p>
      </dsp:txBody>
      <dsp:txXfrm>
        <a:off x="1146048" y="2167466"/>
        <a:ext cx="5179974" cy="1083733"/>
      </dsp:txXfrm>
    </dsp:sp>
    <dsp:sp modelId="{01523FD4-31D7-45C5-8D6D-CE1EA4291093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 l="-30000" r="-30000"/>
          </a:stretch>
        </a:blipFill>
        <a:ln w="1270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08E90A-9DC2-469D-824E-CCB6EFE096DC}">
      <dsp:nvSpPr>
        <dsp:cNvPr id="0" name=""/>
        <dsp:cNvSpPr/>
      </dsp:nvSpPr>
      <dsp:spPr>
        <a:xfrm>
          <a:off x="752110" y="3793066"/>
          <a:ext cx="5573911" cy="1083733"/>
        </a:xfrm>
        <a:prstGeom prst="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Население </a:t>
          </a:r>
          <a:endParaRPr lang="ru-RU" sz="2800" b="1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752110" y="3793066"/>
        <a:ext cx="5573911" cy="1083733"/>
      </dsp:txXfrm>
    </dsp:sp>
    <dsp:sp modelId="{B3429A32-9775-432C-B950-96413DE9FCB2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 l="-39000" r="-39000"/>
          </a:stretch>
        </a:blip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87488-A123-4831-BA94-2094119C36E5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4E27C-E9B5-48F2-98D5-DB745BDE0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890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460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12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038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685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867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572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751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028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30"/>
            <a:ext cx="12192000" cy="919480"/>
          </a:xfrm>
          <a:custGeom>
            <a:avLst/>
            <a:gdLst/>
            <a:ahLst/>
            <a:cxnLst/>
            <a:rect l="l" t="t" r="r" b="b"/>
            <a:pathLst>
              <a:path w="12192000" h="919480">
                <a:moveTo>
                  <a:pt x="0" y="0"/>
                </a:moveTo>
                <a:lnTo>
                  <a:pt x="0" y="919480"/>
                </a:lnTo>
                <a:lnTo>
                  <a:pt x="12191999" y="91948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879"/>
            <a:ext cx="12192000" cy="932180"/>
          </a:xfrm>
          <a:custGeom>
            <a:avLst/>
            <a:gdLst/>
            <a:ahLst/>
            <a:cxnLst/>
            <a:rect l="l" t="t" r="r" b="b"/>
            <a:pathLst>
              <a:path w="12192000" h="932180">
                <a:moveTo>
                  <a:pt x="12191987" y="919480"/>
                </a:moveTo>
                <a:lnTo>
                  <a:pt x="0" y="919480"/>
                </a:lnTo>
                <a:lnTo>
                  <a:pt x="0" y="932180"/>
                </a:lnTo>
                <a:lnTo>
                  <a:pt x="12191987" y="932180"/>
                </a:lnTo>
                <a:lnTo>
                  <a:pt x="12191987" y="919480"/>
                </a:lnTo>
                <a:close/>
              </a:path>
              <a:path w="12192000" h="932180">
                <a:moveTo>
                  <a:pt x="12191987" y="0"/>
                </a:moveTo>
                <a:lnTo>
                  <a:pt x="0" y="0"/>
                </a:lnTo>
                <a:lnTo>
                  <a:pt x="0" y="12700"/>
                </a:lnTo>
                <a:lnTo>
                  <a:pt x="12191987" y="127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444" y="1627504"/>
            <a:ext cx="5217795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595" y="1447800"/>
            <a:ext cx="5439409" cy="4782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87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386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99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770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912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252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685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113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249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816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316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853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E86FC-F8C7-4CB9-B405-A7FA244B276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187095-8A48-4579-9F0D-A92C9A1099E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842417"/>
      </p:ext>
    </p:extLst>
  </p:cSld>
  <p:clrMapOvr>
    <a:masterClrMapping/>
  </p:clrMapOvr>
  <p:transition spd="slow"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82E800-909C-4848-9373-66946CC9AFD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61B07E-943F-421E-9E3E-9B973A00D050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497004"/>
      </p:ext>
    </p:extLst>
  </p:cSld>
  <p:clrMapOvr>
    <a:masterClrMapping/>
  </p:clrMapOvr>
  <p:transition spd="slow">
    <p:wheel spokes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6168B-F94E-4A80-AF5E-88B7FB66B38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E9A940-861B-43AE-BC7E-88CD3B778F8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652740"/>
      </p:ext>
    </p:extLst>
  </p:cSld>
  <p:clrMapOvr>
    <a:masterClrMapping/>
  </p:clrMapOvr>
  <p:transition spd="slow"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1196C6-1FEE-411E-A5DA-E2E73F029BB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BA8715-5F2E-4C8C-B7E7-8F545D1BF04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53059"/>
      </p:ext>
    </p:extLst>
  </p:cSld>
  <p:clrMapOvr>
    <a:masterClrMapping/>
  </p:clrMapOvr>
  <p:transition spd="slow"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0D9C65-97C0-4859-812E-73EDF69BEDF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D09AAE-27F0-433B-96AE-6BDAA5127DE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536030"/>
      </p:ext>
    </p:extLst>
  </p:cSld>
  <p:clrMapOvr>
    <a:masterClrMapping/>
  </p:clrMapOvr>
  <p:transition spd="slow">
    <p:wheel spokes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F57C1-896A-48A0-908B-020F35B7E5E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322036-A301-4CB1-9BE1-B76243C9DDBA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99709"/>
      </p:ext>
    </p:extLst>
  </p:cSld>
  <p:clrMapOvr>
    <a:masterClrMapping/>
  </p:clrMapOvr>
  <p:transition spd="slow">
    <p:wheel spokes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142B8D-D186-4FE4-A3EC-505DF3DA28D3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81C954-12E6-489F-9C20-221B31752D2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13184"/>
      </p:ext>
    </p:extLst>
  </p:cSld>
  <p:clrMapOvr>
    <a:masterClrMapping/>
  </p:clrMapOvr>
  <p:transition spd="slow">
    <p:wheel spokes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F614BC-4A8E-4E05-9815-8A220A2517A4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34D2C5-958C-4EB8-91A9-FA6D57EC9B0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533875"/>
      </p:ext>
    </p:extLst>
  </p:cSld>
  <p:clrMapOvr>
    <a:masterClrMapping/>
  </p:clrMapOvr>
  <p:transition spd="slow">
    <p:wheel spokes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A588CA-E073-4B6C-ABB3-EB5431BCC676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86740D-A1EB-4C58-ADB4-AEF8407D590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614266"/>
      </p:ext>
    </p:extLst>
  </p:cSld>
  <p:clrMapOvr>
    <a:masterClrMapping/>
  </p:clrMapOvr>
  <p:transition spd="slow">
    <p:wheel spokes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52D6F-14F6-4CE9-A7FE-FACD4F8E6DF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C4220A-2073-4EF2-89F7-62BF5461573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12029"/>
      </p:ext>
    </p:extLst>
  </p:cSld>
  <p:clrMapOvr>
    <a:masterClrMapping/>
  </p:clrMapOvr>
  <p:transition spd="slow">
    <p:wheel spokes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1C82C6-58AB-4B19-9751-49F2E99DE3CB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7704D3-3069-46F2-A0A2-0C7179C2733A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526690"/>
      </p:ext>
    </p:extLst>
  </p:cSld>
  <p:clrMapOvr>
    <a:masterClrMapping/>
  </p:clrMapOvr>
  <p:transition spd="slow">
    <p:wheel spokes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736243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6773" y="167322"/>
            <a:ext cx="69184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0819" y="3055937"/>
            <a:ext cx="92303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85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A372E-5122-41F3-BCFC-A9C84C996D0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5BFEC-F88B-4333-A232-19459BCD3BB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82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slow">
    <p:wheel spokes="1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37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3856" y="-1"/>
            <a:ext cx="12205855" cy="1367041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ГЕОГРАФИЯ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object 7"/>
          <p:cNvSpPr txBox="1">
            <a:spLocks/>
          </p:cNvSpPr>
          <p:nvPr/>
        </p:nvSpPr>
        <p:spPr>
          <a:xfrm>
            <a:off x="363216" y="2591591"/>
            <a:ext cx="7647328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e-BY" sz="8000" b="1" dirty="0">
                <a:solidFill>
                  <a:srgbClr val="001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Российская Федерация</a:t>
            </a: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56758" y="2057400"/>
            <a:ext cx="596349" cy="313739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F0FB14CC-C3F4-4B81-BA3E-29BE6B45BBFF}"/>
              </a:ext>
            </a:extLst>
          </p:cNvPr>
          <p:cNvSpPr/>
          <p:nvPr/>
        </p:nvSpPr>
        <p:spPr>
          <a:xfrm>
            <a:off x="10259625" y="90727"/>
            <a:ext cx="1276313" cy="112847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876E999-145C-43BF-B21A-B345DB2AEB64}"/>
              </a:ext>
            </a:extLst>
          </p:cNvPr>
          <p:cNvSpPr/>
          <p:nvPr/>
        </p:nvSpPr>
        <p:spPr>
          <a:xfrm>
            <a:off x="1126436" y="236704"/>
            <a:ext cx="821012" cy="982496"/>
          </a:xfrm>
          <a:custGeom>
            <a:avLst/>
            <a:gdLst/>
            <a:ahLst/>
            <a:cxnLst/>
            <a:rect l="l" t="t" r="r" b="b"/>
            <a:pathLst>
              <a:path w="335280" h="464184">
                <a:moveTo>
                  <a:pt x="311425" y="417294"/>
                </a:moveTo>
                <a:lnTo>
                  <a:pt x="71097" y="417294"/>
                </a:lnTo>
                <a:lnTo>
                  <a:pt x="67618" y="420771"/>
                </a:lnTo>
                <a:lnTo>
                  <a:pt x="67618" y="460180"/>
                </a:lnTo>
                <a:lnTo>
                  <a:pt x="71097" y="463657"/>
                </a:lnTo>
                <a:lnTo>
                  <a:pt x="311425" y="463657"/>
                </a:lnTo>
                <a:lnTo>
                  <a:pt x="314902" y="460180"/>
                </a:lnTo>
                <a:lnTo>
                  <a:pt x="314902" y="448203"/>
                </a:lnTo>
                <a:lnTo>
                  <a:pt x="83073" y="448203"/>
                </a:lnTo>
                <a:lnTo>
                  <a:pt x="83073" y="432748"/>
                </a:lnTo>
                <a:lnTo>
                  <a:pt x="314902" y="432748"/>
                </a:lnTo>
                <a:lnTo>
                  <a:pt x="314902" y="420771"/>
                </a:lnTo>
                <a:lnTo>
                  <a:pt x="311425" y="417294"/>
                </a:lnTo>
                <a:close/>
              </a:path>
              <a:path w="335280" h="464184">
                <a:moveTo>
                  <a:pt x="314902" y="432748"/>
                </a:moveTo>
                <a:lnTo>
                  <a:pt x="299448" y="432748"/>
                </a:lnTo>
                <a:lnTo>
                  <a:pt x="299448" y="448203"/>
                </a:lnTo>
                <a:lnTo>
                  <a:pt x="314902" y="448203"/>
                </a:lnTo>
                <a:lnTo>
                  <a:pt x="314902" y="432748"/>
                </a:lnTo>
                <a:close/>
              </a:path>
              <a:path w="335280" h="464184">
                <a:moveTo>
                  <a:pt x="195508" y="0"/>
                </a:moveTo>
                <a:lnTo>
                  <a:pt x="187008" y="0"/>
                </a:lnTo>
                <a:lnTo>
                  <a:pt x="183531" y="3477"/>
                </a:lnTo>
                <a:lnTo>
                  <a:pt x="183531" y="7725"/>
                </a:lnTo>
                <a:lnTo>
                  <a:pt x="135417" y="15996"/>
                </a:lnTo>
                <a:lnTo>
                  <a:pt x="91752" y="35545"/>
                </a:lnTo>
                <a:lnTo>
                  <a:pt x="54456" y="64705"/>
                </a:lnTo>
                <a:lnTo>
                  <a:pt x="25451" y="101810"/>
                </a:lnTo>
                <a:lnTo>
                  <a:pt x="6658" y="145194"/>
                </a:lnTo>
                <a:lnTo>
                  <a:pt x="0" y="193191"/>
                </a:lnTo>
                <a:lnTo>
                  <a:pt x="6658" y="241186"/>
                </a:lnTo>
                <a:lnTo>
                  <a:pt x="25451" y="284570"/>
                </a:lnTo>
                <a:lnTo>
                  <a:pt x="54456" y="321675"/>
                </a:lnTo>
                <a:lnTo>
                  <a:pt x="91752" y="350835"/>
                </a:lnTo>
                <a:lnTo>
                  <a:pt x="135417" y="370384"/>
                </a:lnTo>
                <a:lnTo>
                  <a:pt x="183531" y="378655"/>
                </a:lnTo>
                <a:lnTo>
                  <a:pt x="183531" y="417294"/>
                </a:lnTo>
                <a:lnTo>
                  <a:pt x="198986" y="417294"/>
                </a:lnTo>
                <a:lnTo>
                  <a:pt x="198986" y="363200"/>
                </a:lnTo>
                <a:lnTo>
                  <a:pt x="183531" y="363200"/>
                </a:lnTo>
                <a:lnTo>
                  <a:pt x="138337" y="357127"/>
                </a:lnTo>
                <a:lnTo>
                  <a:pt x="97726" y="339989"/>
                </a:lnTo>
                <a:lnTo>
                  <a:pt x="63319" y="313405"/>
                </a:lnTo>
                <a:lnTo>
                  <a:pt x="36736" y="278997"/>
                </a:lnTo>
                <a:lnTo>
                  <a:pt x="19598" y="238385"/>
                </a:lnTo>
                <a:lnTo>
                  <a:pt x="13525" y="193191"/>
                </a:lnTo>
                <a:lnTo>
                  <a:pt x="19598" y="147996"/>
                </a:lnTo>
                <a:lnTo>
                  <a:pt x="36724" y="107412"/>
                </a:lnTo>
                <a:lnTo>
                  <a:pt x="63319" y="72977"/>
                </a:lnTo>
                <a:lnTo>
                  <a:pt x="97726" y="46394"/>
                </a:lnTo>
                <a:lnTo>
                  <a:pt x="138337" y="29256"/>
                </a:lnTo>
                <a:lnTo>
                  <a:pt x="183531" y="23183"/>
                </a:lnTo>
                <a:lnTo>
                  <a:pt x="198986" y="23183"/>
                </a:lnTo>
                <a:lnTo>
                  <a:pt x="198986" y="3477"/>
                </a:lnTo>
                <a:lnTo>
                  <a:pt x="195508" y="0"/>
                </a:lnTo>
                <a:close/>
              </a:path>
              <a:path w="335280" h="464184">
                <a:moveTo>
                  <a:pt x="198986" y="23183"/>
                </a:moveTo>
                <a:lnTo>
                  <a:pt x="183531" y="23183"/>
                </a:lnTo>
                <a:lnTo>
                  <a:pt x="183531" y="46365"/>
                </a:lnTo>
                <a:lnTo>
                  <a:pt x="141817" y="54226"/>
                </a:lnTo>
                <a:lnTo>
                  <a:pt x="104370" y="75125"/>
                </a:lnTo>
                <a:lnTo>
                  <a:pt x="74062" y="106776"/>
                </a:lnTo>
                <a:lnTo>
                  <a:pt x="53770" y="146893"/>
                </a:lnTo>
                <a:lnTo>
                  <a:pt x="46367" y="193191"/>
                </a:lnTo>
                <a:lnTo>
                  <a:pt x="53028" y="239117"/>
                </a:lnTo>
                <a:lnTo>
                  <a:pt x="71837" y="278493"/>
                </a:lnTo>
                <a:lnTo>
                  <a:pt x="101032" y="309588"/>
                </a:lnTo>
                <a:lnTo>
                  <a:pt x="138850" y="330673"/>
                </a:lnTo>
                <a:lnTo>
                  <a:pt x="183531" y="340017"/>
                </a:lnTo>
                <a:lnTo>
                  <a:pt x="183531" y="363200"/>
                </a:lnTo>
                <a:lnTo>
                  <a:pt x="198986" y="363200"/>
                </a:lnTo>
                <a:lnTo>
                  <a:pt x="199104" y="339989"/>
                </a:lnTo>
                <a:lnTo>
                  <a:pt x="244724" y="329180"/>
                </a:lnTo>
                <a:lnTo>
                  <a:pt x="252263" y="324561"/>
                </a:lnTo>
                <a:lnTo>
                  <a:pt x="191260" y="324561"/>
                </a:lnTo>
                <a:lnTo>
                  <a:pt x="156991" y="319945"/>
                </a:lnTo>
                <a:lnTo>
                  <a:pt x="125611" y="306835"/>
                </a:lnTo>
                <a:lnTo>
                  <a:pt x="98632" y="286118"/>
                </a:lnTo>
                <a:lnTo>
                  <a:pt x="77565" y="258681"/>
                </a:lnTo>
                <a:lnTo>
                  <a:pt x="96984" y="248926"/>
                </a:lnTo>
                <a:lnTo>
                  <a:pt x="118873" y="248926"/>
                </a:lnTo>
                <a:lnTo>
                  <a:pt x="114829" y="244872"/>
                </a:lnTo>
                <a:lnTo>
                  <a:pt x="70516" y="244872"/>
                </a:lnTo>
                <a:lnTo>
                  <a:pt x="65867" y="232409"/>
                </a:lnTo>
                <a:lnTo>
                  <a:pt x="62522" y="219574"/>
                </a:lnTo>
                <a:lnTo>
                  <a:pt x="60517" y="206468"/>
                </a:lnTo>
                <a:lnTo>
                  <a:pt x="59889" y="193191"/>
                </a:lnTo>
                <a:lnTo>
                  <a:pt x="59987" y="185464"/>
                </a:lnTo>
                <a:lnTo>
                  <a:pt x="60664" y="177638"/>
                </a:lnTo>
                <a:lnTo>
                  <a:pt x="62014" y="170009"/>
                </a:lnTo>
                <a:lnTo>
                  <a:pt x="148081" y="170009"/>
                </a:lnTo>
                <a:lnTo>
                  <a:pt x="133398" y="155326"/>
                </a:lnTo>
                <a:lnTo>
                  <a:pt x="131371" y="154551"/>
                </a:lnTo>
                <a:lnTo>
                  <a:pt x="65589" y="154551"/>
                </a:lnTo>
                <a:lnTo>
                  <a:pt x="82571" y="119302"/>
                </a:lnTo>
                <a:lnTo>
                  <a:pt x="108573" y="91125"/>
                </a:lnTo>
                <a:lnTo>
                  <a:pt x="141603" y="71624"/>
                </a:lnTo>
                <a:lnTo>
                  <a:pt x="179669" y="62402"/>
                </a:lnTo>
                <a:lnTo>
                  <a:pt x="253050" y="62402"/>
                </a:lnTo>
                <a:lnTo>
                  <a:pt x="250146" y="60372"/>
                </a:lnTo>
                <a:lnTo>
                  <a:pt x="198986" y="47138"/>
                </a:lnTo>
                <a:lnTo>
                  <a:pt x="198986" y="23183"/>
                </a:lnTo>
                <a:close/>
              </a:path>
              <a:path w="335280" h="464184">
                <a:moveTo>
                  <a:pt x="312558" y="118907"/>
                </a:moveTo>
                <a:lnTo>
                  <a:pt x="299156" y="118907"/>
                </a:lnTo>
                <a:lnTo>
                  <a:pt x="319500" y="166940"/>
                </a:lnTo>
                <a:lnTo>
                  <a:pt x="319841" y="217291"/>
                </a:lnTo>
                <a:lnTo>
                  <a:pt x="301291" y="264092"/>
                </a:lnTo>
                <a:lnTo>
                  <a:pt x="264963" y="301475"/>
                </a:lnTo>
                <a:lnTo>
                  <a:pt x="229922" y="318669"/>
                </a:lnTo>
                <a:lnTo>
                  <a:pt x="191260" y="324561"/>
                </a:lnTo>
                <a:lnTo>
                  <a:pt x="252263" y="324561"/>
                </a:lnTo>
                <a:lnTo>
                  <a:pt x="283418" y="305469"/>
                </a:lnTo>
                <a:lnTo>
                  <a:pt x="312825" y="271469"/>
                </a:lnTo>
                <a:lnTo>
                  <a:pt x="330700" y="229768"/>
                </a:lnTo>
                <a:lnTo>
                  <a:pt x="334799" y="182952"/>
                </a:lnTo>
                <a:lnTo>
                  <a:pt x="321567" y="131792"/>
                </a:lnTo>
                <a:lnTo>
                  <a:pt x="312558" y="118907"/>
                </a:lnTo>
                <a:close/>
              </a:path>
              <a:path w="335280" h="464184">
                <a:moveTo>
                  <a:pt x="118873" y="248926"/>
                </a:moveTo>
                <a:lnTo>
                  <a:pt x="96984" y="248926"/>
                </a:lnTo>
                <a:lnTo>
                  <a:pt x="142383" y="294328"/>
                </a:lnTo>
                <a:lnTo>
                  <a:pt x="147308" y="294422"/>
                </a:lnTo>
                <a:lnTo>
                  <a:pt x="150303" y="291334"/>
                </a:lnTo>
                <a:lnTo>
                  <a:pt x="166629" y="275008"/>
                </a:lnTo>
                <a:lnTo>
                  <a:pt x="144893" y="275008"/>
                </a:lnTo>
                <a:lnTo>
                  <a:pt x="118873" y="248926"/>
                </a:lnTo>
                <a:close/>
              </a:path>
              <a:path w="335280" h="464184">
                <a:moveTo>
                  <a:pt x="148081" y="170009"/>
                </a:moveTo>
                <a:lnTo>
                  <a:pt x="126251" y="170009"/>
                </a:lnTo>
                <a:lnTo>
                  <a:pt x="188071" y="231829"/>
                </a:lnTo>
                <a:lnTo>
                  <a:pt x="144893" y="275008"/>
                </a:lnTo>
                <a:lnTo>
                  <a:pt x="166629" y="275008"/>
                </a:lnTo>
                <a:lnTo>
                  <a:pt x="207392" y="234245"/>
                </a:lnTo>
                <a:lnTo>
                  <a:pt x="207490" y="229320"/>
                </a:lnTo>
                <a:lnTo>
                  <a:pt x="204397" y="226325"/>
                </a:lnTo>
                <a:lnTo>
                  <a:pt x="148081" y="170009"/>
                </a:lnTo>
                <a:close/>
              </a:path>
              <a:path w="335280" h="464184">
                <a:moveTo>
                  <a:pt x="98046" y="231152"/>
                </a:moveTo>
                <a:lnTo>
                  <a:pt x="95050" y="232700"/>
                </a:lnTo>
                <a:lnTo>
                  <a:pt x="70516" y="244872"/>
                </a:lnTo>
                <a:lnTo>
                  <a:pt x="114829" y="244872"/>
                </a:lnTo>
                <a:lnTo>
                  <a:pt x="104033" y="234050"/>
                </a:lnTo>
                <a:lnTo>
                  <a:pt x="101621" y="231731"/>
                </a:lnTo>
                <a:lnTo>
                  <a:pt x="98046" y="231152"/>
                </a:lnTo>
                <a:close/>
              </a:path>
              <a:path w="335280" h="464184">
                <a:moveTo>
                  <a:pt x="201693" y="62402"/>
                </a:moveTo>
                <a:lnTo>
                  <a:pt x="179669" y="62402"/>
                </a:lnTo>
                <a:lnTo>
                  <a:pt x="128570" y="113403"/>
                </a:lnTo>
                <a:lnTo>
                  <a:pt x="128473" y="118328"/>
                </a:lnTo>
                <a:lnTo>
                  <a:pt x="131565" y="121324"/>
                </a:lnTo>
                <a:lnTo>
                  <a:pt x="188650" y="178412"/>
                </a:lnTo>
                <a:lnTo>
                  <a:pt x="193579" y="178509"/>
                </a:lnTo>
                <a:lnTo>
                  <a:pt x="196574" y="175417"/>
                </a:lnTo>
                <a:lnTo>
                  <a:pt x="212867" y="159091"/>
                </a:lnTo>
                <a:lnTo>
                  <a:pt x="191260" y="159091"/>
                </a:lnTo>
                <a:lnTo>
                  <a:pt x="148082" y="115912"/>
                </a:lnTo>
                <a:lnTo>
                  <a:pt x="201693" y="62402"/>
                </a:lnTo>
                <a:close/>
              </a:path>
              <a:path w="335280" h="464184">
                <a:moveTo>
                  <a:pt x="242939" y="107316"/>
                </a:moveTo>
                <a:lnTo>
                  <a:pt x="239943" y="110408"/>
                </a:lnTo>
                <a:lnTo>
                  <a:pt x="191260" y="159091"/>
                </a:lnTo>
                <a:lnTo>
                  <a:pt x="212867" y="159091"/>
                </a:lnTo>
                <a:lnTo>
                  <a:pt x="245160" y="126734"/>
                </a:lnTo>
                <a:lnTo>
                  <a:pt x="267097" y="126734"/>
                </a:lnTo>
                <a:lnTo>
                  <a:pt x="247863" y="107412"/>
                </a:lnTo>
                <a:lnTo>
                  <a:pt x="242939" y="107316"/>
                </a:lnTo>
                <a:close/>
              </a:path>
              <a:path w="335280" h="464184">
                <a:moveTo>
                  <a:pt x="267097" y="126734"/>
                </a:moveTo>
                <a:lnTo>
                  <a:pt x="245160" y="126734"/>
                </a:lnTo>
                <a:lnTo>
                  <a:pt x="265831" y="147502"/>
                </a:lnTo>
                <a:lnTo>
                  <a:pt x="270760" y="147600"/>
                </a:lnTo>
                <a:lnTo>
                  <a:pt x="273754" y="144508"/>
                </a:lnTo>
                <a:lnTo>
                  <a:pt x="289953" y="128182"/>
                </a:lnTo>
                <a:lnTo>
                  <a:pt x="268538" y="128182"/>
                </a:lnTo>
                <a:lnTo>
                  <a:pt x="267097" y="126734"/>
                </a:lnTo>
                <a:close/>
              </a:path>
              <a:path w="335280" h="464184">
                <a:moveTo>
                  <a:pt x="253050" y="62402"/>
                </a:moveTo>
                <a:lnTo>
                  <a:pt x="201693" y="62402"/>
                </a:lnTo>
                <a:lnTo>
                  <a:pt x="226707" y="66859"/>
                </a:lnTo>
                <a:lnTo>
                  <a:pt x="250182" y="75960"/>
                </a:lnTo>
                <a:lnTo>
                  <a:pt x="271485" y="89391"/>
                </a:lnTo>
                <a:lnTo>
                  <a:pt x="289980" y="106833"/>
                </a:lnTo>
                <a:lnTo>
                  <a:pt x="268538" y="128182"/>
                </a:lnTo>
                <a:lnTo>
                  <a:pt x="289953" y="128182"/>
                </a:lnTo>
                <a:lnTo>
                  <a:pt x="299156" y="118907"/>
                </a:lnTo>
                <a:lnTo>
                  <a:pt x="312558" y="118907"/>
                </a:lnTo>
                <a:lnTo>
                  <a:pt x="292178" y="89761"/>
                </a:lnTo>
                <a:lnTo>
                  <a:pt x="253050" y="62402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419"/>
            <a:endParaRPr sz="381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7A28A5FF-3837-4B7D-B4AF-B86BB51480B0}"/>
              </a:ext>
            </a:extLst>
          </p:cNvPr>
          <p:cNvSpPr txBox="1"/>
          <p:nvPr/>
        </p:nvSpPr>
        <p:spPr>
          <a:xfrm>
            <a:off x="10714587" y="0"/>
            <a:ext cx="366387" cy="765747"/>
          </a:xfrm>
          <a:prstGeom prst="rect">
            <a:avLst/>
          </a:prstGeom>
        </p:spPr>
        <p:txBody>
          <a:bodyPr vert="horz" wrap="square" lIns="0" tIns="33552" rIns="0" bIns="0" rtlCol="0">
            <a:spAutoFit/>
          </a:bodyPr>
          <a:lstStyle/>
          <a:p>
            <a:pPr>
              <a:spcBef>
                <a:spcPts val="265"/>
              </a:spcBef>
            </a:pPr>
            <a:r>
              <a:rPr lang="ru-RU" sz="4756" b="1" spc="21" dirty="0">
                <a:solidFill>
                  <a:srgbClr val="FEFEFE"/>
                </a:solidFill>
                <a:latin typeface="Arial"/>
                <a:cs typeface="Arial"/>
              </a:rPr>
              <a:t>9</a:t>
            </a:r>
            <a:endParaRPr sz="4756" dirty="0">
              <a:latin typeface="Arial"/>
              <a:cs typeface="Arial"/>
            </a:endParaRPr>
          </a:p>
        </p:txBody>
      </p:sp>
      <p:sp>
        <p:nvSpPr>
          <p:cNvPr id="16" name="object 13">
            <a:extLst>
              <a:ext uri="{FF2B5EF4-FFF2-40B4-BE49-F238E27FC236}">
                <a16:creationId xmlns:a16="http://schemas.microsoft.com/office/drawing/2014/main" id="{EFC97CAD-4440-403A-ADAD-A355D4704ADA}"/>
              </a:ext>
            </a:extLst>
          </p:cNvPr>
          <p:cNvSpPr txBox="1"/>
          <p:nvPr/>
        </p:nvSpPr>
        <p:spPr>
          <a:xfrm>
            <a:off x="10437475" y="642716"/>
            <a:ext cx="920609" cy="448492"/>
          </a:xfrm>
          <a:prstGeom prst="rect">
            <a:avLst/>
          </a:prstGeom>
        </p:spPr>
        <p:txBody>
          <a:bodyPr vert="horz" wrap="square" lIns="0" tIns="25499" rIns="0" bIns="0" rtlCol="0">
            <a:spAutoFit/>
          </a:bodyPr>
          <a:lstStyle/>
          <a:p>
            <a:pPr>
              <a:spcBef>
                <a:spcPts val="201"/>
              </a:spcBef>
            </a:pPr>
            <a:r>
              <a:rPr lang="ru-RU" sz="2747" spc="-11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747" dirty="0">
              <a:latin typeface="Arial"/>
              <a:cs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5DFD744-E5EA-4120-8A20-3E464E95C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2057400"/>
            <a:ext cx="4520042" cy="313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73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ПЛАН:</a:t>
            </a:r>
          </a:p>
        </p:txBody>
      </p:sp>
      <p:sp>
        <p:nvSpPr>
          <p:cNvPr id="4" name="AutoShape 3" descr="Соединённые Штаты Америки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итай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5" descr="Швейцария"/>
          <p:cNvSpPr>
            <a:spLocks noChangeAspect="1" noChangeArrowheads="1"/>
          </p:cNvSpPr>
          <p:nvPr/>
        </p:nvSpPr>
        <p:spPr bwMode="auto">
          <a:xfrm>
            <a:off x="2803525" y="1825625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Турция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7" descr="Россия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Китай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9" descr="Соединённые Штаты Америки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0" descr="Швейцария"/>
          <p:cNvSpPr>
            <a:spLocks noChangeAspect="1" noChangeArrowheads="1"/>
          </p:cNvSpPr>
          <p:nvPr/>
        </p:nvSpPr>
        <p:spPr bwMode="auto">
          <a:xfrm>
            <a:off x="2803525" y="1825625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1" descr="Россия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2" descr="Норвегия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152494126"/>
              </p:ext>
            </p:extLst>
          </p:nvPr>
        </p:nvGraphicFramePr>
        <p:xfrm>
          <a:off x="304800" y="990600"/>
          <a:ext cx="64008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FD3E81-CF76-4067-A6AF-128EA8540E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7675" y="1447800"/>
            <a:ext cx="5181600" cy="362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43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38EEFA-61F8-4696-B39F-E176B5FE1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909" y="891184"/>
            <a:ext cx="6554492" cy="38444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30CFC8-E1B1-4835-A7D6-BB97F5C1C610}"/>
              </a:ext>
            </a:extLst>
          </p:cNvPr>
          <p:cNvSpPr txBox="1"/>
          <p:nvPr/>
        </p:nvSpPr>
        <p:spPr>
          <a:xfrm>
            <a:off x="36163" y="920889"/>
            <a:ext cx="54864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B02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Территория России  составляет </a:t>
            </a:r>
          </a:p>
          <a:p>
            <a:pPr algn="ctr"/>
            <a:r>
              <a:rPr lang="ru-RU" sz="2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17 125 191 км² </a:t>
            </a:r>
            <a:r>
              <a:rPr lang="ru-RU" sz="2400" b="1" dirty="0">
                <a:solidFill>
                  <a:srgbClr val="2B02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(первое место по площади среди стран мира).</a:t>
            </a:r>
          </a:p>
          <a:p>
            <a:pPr algn="ctr"/>
            <a:r>
              <a:rPr lang="ru-RU" sz="2400" b="1" dirty="0">
                <a:solidFill>
                  <a:srgbClr val="2B02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 расположена на севере материка Евразия, занимает </a:t>
            </a:r>
            <a:r>
              <a:rPr lang="ru-RU" sz="2400" b="1" dirty="0" err="1">
                <a:solidFill>
                  <a:srgbClr val="2B02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бо́льшую</a:t>
            </a:r>
            <a:r>
              <a:rPr lang="ru-RU" sz="2400" b="1" dirty="0">
                <a:solidFill>
                  <a:srgbClr val="2B02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часть Восточной Европы и весь север Азии. Уральские горы </a:t>
            </a:r>
          </a:p>
          <a:p>
            <a:pPr algn="ctr"/>
            <a:r>
              <a:rPr lang="ru-RU" sz="2400" b="1" dirty="0">
                <a:solidFill>
                  <a:srgbClr val="2B02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400" b="1" dirty="0" err="1">
                <a:solidFill>
                  <a:srgbClr val="2B02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Кумо-Манычская</a:t>
            </a:r>
            <a:r>
              <a:rPr lang="ru-RU" sz="2400" b="1" dirty="0">
                <a:solidFill>
                  <a:srgbClr val="2B02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впадина разделяют Россию на европейскую и азиатскую части. Даже в Европе и Азии Россия является крупнейшим по территории государством, частично располагаясь в них.</a:t>
            </a:r>
            <a:endParaRPr lang="en-US" sz="2400" b="1" dirty="0">
              <a:solidFill>
                <a:srgbClr val="2B02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53ED7E-79DB-405B-9B4B-8FBD3465B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8908" y="4895520"/>
            <a:ext cx="3181351" cy="18473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D746A1-ADEE-4E20-A0D2-00F32B17E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2049" y="4895520"/>
            <a:ext cx="3181351" cy="184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1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0475FE-D0E6-4E22-A0BB-9B96900EE823}"/>
              </a:ext>
            </a:extLst>
          </p:cNvPr>
          <p:cNvSpPr txBox="1"/>
          <p:nvPr/>
        </p:nvSpPr>
        <p:spPr>
          <a:xfrm>
            <a:off x="144969" y="823993"/>
            <a:ext cx="3588831" cy="52937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Омывается 12 морями, относящимися к бассейнам Северного Ледовитого , Тихого и Атлантического океанов. Следует отметить что только з страны мира имеют выход к трем океанам – США, Канада и Россия.</a:t>
            </a:r>
            <a:endParaRPr lang="en-US" sz="2600" b="1" dirty="0">
              <a:solidFill>
                <a:srgbClr val="CE02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5CAE4D-C567-4C2C-8080-5A8BC7E47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990600"/>
            <a:ext cx="8313231" cy="554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32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0475FE-D0E6-4E22-A0BB-9B96900EE823}"/>
              </a:ext>
            </a:extLst>
          </p:cNvPr>
          <p:cNvSpPr txBox="1"/>
          <p:nvPr/>
        </p:nvSpPr>
        <p:spPr>
          <a:xfrm>
            <a:off x="144969" y="823993"/>
            <a:ext cx="3588831" cy="569386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 граничит </a:t>
            </a:r>
          </a:p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16 странами. С Японией и США имеет границу по морю. По числу соседствующих стран Россия занимает 1 место </a:t>
            </a:r>
          </a:p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мире. Самые протяженные границы проходят </a:t>
            </a:r>
          </a:p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Казахстаном, Монголией и Китаем.</a:t>
            </a:r>
            <a:endParaRPr lang="en-US" sz="2600" b="1" dirty="0">
              <a:solidFill>
                <a:srgbClr val="CE02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60AAC3-116A-477A-8366-E7E3133ED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830451"/>
            <a:ext cx="8517292" cy="597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34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Форма правления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BEDEBA-C3BF-4A90-81A8-C3EC0408DE13}"/>
              </a:ext>
            </a:extLst>
          </p:cNvPr>
          <p:cNvSpPr txBox="1"/>
          <p:nvPr/>
        </p:nvSpPr>
        <p:spPr>
          <a:xfrm>
            <a:off x="7315200" y="1219200"/>
            <a:ext cx="466135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Смешанная   республика</a:t>
            </a:r>
            <a:r>
              <a:rPr lang="ru-RU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4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правительства формируется совместно  президентом </a:t>
            </a:r>
          </a:p>
          <a:p>
            <a:pPr algn="ctr"/>
            <a:r>
              <a:rPr lang="ru-RU" sz="4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парламентом </a:t>
            </a:r>
            <a:endParaRPr lang="en-US" sz="44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010EC30-31C4-43EC-B765-821C559F5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19200"/>
            <a:ext cx="6019800" cy="2895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2AA88D-D5A7-44C1-8451-D4AF08779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448" y="4343400"/>
            <a:ext cx="3061152" cy="238499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EFE3D40-7948-48C0-93DC-D6EB1101C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586" y="4343400"/>
            <a:ext cx="3762214" cy="238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527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Государственное устройства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6201" y="976393"/>
            <a:ext cx="4114799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Россия – федеративное  государство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r>
              <a:rPr lang="ru-RU" sz="20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состоящее из 85 регионов </a:t>
            </a:r>
          </a:p>
          <a:p>
            <a:r>
              <a:rPr lang="ru-RU" sz="20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 различным административным</a:t>
            </a:r>
          </a:p>
          <a:p>
            <a:r>
              <a:rPr lang="ru-RU" sz="20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статусом. Среди регионов имеются республики, области, края, автономные округа, автономная область и города федерального значения. Калининградская область расположена в отрыве от основной части страны, у побережья Балтийского моря, имея </a:t>
            </a:r>
            <a:r>
              <a:rPr lang="ru-RU" sz="2000" b="1" dirty="0" err="1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эксклавое</a:t>
            </a:r>
            <a:r>
              <a:rPr lang="ru-RU" sz="20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положение.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33D7B3-EA26-43D6-B96D-717B781F49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143000"/>
            <a:ext cx="769619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13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0FB4C3-71B7-42D9-95F8-96280B9EED57}"/>
              </a:ext>
            </a:extLst>
          </p:cNvPr>
          <p:cNvSpPr txBox="1"/>
          <p:nvPr/>
        </p:nvSpPr>
        <p:spPr>
          <a:xfrm>
            <a:off x="307975" y="1137665"/>
            <a:ext cx="403542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разнообразны, т.к имеет протяженность </a:t>
            </a:r>
          </a:p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севера на юг – </a:t>
            </a:r>
          </a:p>
          <a:p>
            <a:pPr algn="ctr"/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4000 км, </a:t>
            </a:r>
          </a:p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с запада на восток – </a:t>
            </a:r>
            <a:r>
              <a:rPr lang="ru-RU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10 000км. </a:t>
            </a:r>
          </a:p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 состоит из равнин.</a:t>
            </a:r>
          </a:p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Восточно-Сибирская, Западно-Сибирская.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558DF9-8CAA-4DED-9D4E-2768B83AD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1" y="1107960"/>
            <a:ext cx="7742184" cy="56338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60F237-9C4C-43BC-ABAA-AC0FA2E02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5029200"/>
            <a:ext cx="3429000" cy="15730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F23C98-214F-4300-9DBB-E61E978609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399" y="5025277"/>
            <a:ext cx="3428999" cy="157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1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0FB4C3-71B7-42D9-95F8-96280B9EED57}"/>
              </a:ext>
            </a:extLst>
          </p:cNvPr>
          <p:cNvSpPr txBox="1"/>
          <p:nvPr/>
        </p:nvSpPr>
        <p:spPr>
          <a:xfrm>
            <a:off x="307975" y="1137665"/>
            <a:ext cx="36544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Высокие горные системы:</a:t>
            </a:r>
          </a:p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Кавказ, Алтай, Саян, Сихотэ – </a:t>
            </a:r>
            <a:r>
              <a:rPr lang="ru-RU" sz="2800" b="1" dirty="0" err="1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Алинь</a:t>
            </a:r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др. находятся на востоке и крайнем юге России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558DF9-8CAA-4DED-9D4E-2768B83AD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1" y="1107960"/>
            <a:ext cx="7742184" cy="560682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5D3D86-CB92-4DC4-9B74-6E44E41BD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38" y="4677095"/>
            <a:ext cx="3924300" cy="20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929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79EF46F-7EBD-418E-BA6A-00B80EBEC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72660"/>
            <a:ext cx="7115808" cy="5059137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4598484-437B-4750-9B53-86F78E045AB7}"/>
              </a:ext>
            </a:extLst>
          </p:cNvPr>
          <p:cNvSpPr/>
          <p:nvPr/>
        </p:nvSpPr>
        <p:spPr>
          <a:xfrm>
            <a:off x="11002008" y="6129347"/>
            <a:ext cx="914400" cy="33473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633E5B2-A71F-4EBA-AEE2-AD9A738EFE9F}"/>
              </a:ext>
            </a:extLst>
          </p:cNvPr>
          <p:cNvSpPr/>
          <p:nvPr/>
        </p:nvSpPr>
        <p:spPr>
          <a:xfrm>
            <a:off x="182697" y="1406387"/>
            <a:ext cx="4492626" cy="4991682"/>
          </a:xfrm>
          <a:prstGeom prst="roundRect">
            <a:avLst/>
          </a:prstGeom>
          <a:solidFill>
            <a:schemeClr val="bg1"/>
          </a:solidFill>
          <a:ln>
            <a:solidFill>
              <a:srgbClr val="2B02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 – одна из богатейших минеральными ресурсами стран мира. В России имеются крупнейшие запасы нефти, природного газа, угля, урана, железных руд, золото, алмазов и иных полезных ископаемых. Для экономики особенно велико значение ресурсов нефти и природного газа, крупнейшие месторождения которых расположены в Западной Сибири.</a:t>
            </a: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402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Климатические условия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0B793D-7AA0-4D53-AEA9-8746B6726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225" y="1137664"/>
            <a:ext cx="6339331" cy="5601307"/>
          </a:xfrm>
          <a:prstGeom prst="rect">
            <a:avLst/>
          </a:prstGeom>
        </p:spPr>
      </p:pic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ACC4038F-7B3B-47DB-9DCF-903BDE86F8BA}"/>
              </a:ext>
            </a:extLst>
          </p:cNvPr>
          <p:cNvSpPr/>
          <p:nvPr/>
        </p:nvSpPr>
        <p:spPr>
          <a:xfrm>
            <a:off x="155575" y="1137664"/>
            <a:ext cx="4949825" cy="2672336"/>
          </a:xfrm>
          <a:prstGeom prst="wedgeRoundRectCallout">
            <a:avLst>
              <a:gd name="adj1" fmla="val 58023"/>
              <a:gd name="adj2" fmla="val 13406"/>
              <a:gd name="adj3" fmla="val 16667"/>
            </a:avLst>
          </a:prstGeom>
          <a:solidFill>
            <a:schemeClr val="bg1"/>
          </a:solidFill>
          <a:ln>
            <a:solidFill>
              <a:srgbClr val="2B02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 расположена в умеренном, субарктическом, и арктическом климатических поясах. Только побережье Черного моря находится в субтропическом поясе.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78223B-B089-4DF1-A107-F5AF31646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44" y="3994518"/>
            <a:ext cx="5355956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5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Природные  условия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ACC4038F-7B3B-47DB-9DCF-903BDE86F8BA}"/>
              </a:ext>
            </a:extLst>
          </p:cNvPr>
          <p:cNvSpPr/>
          <p:nvPr/>
        </p:nvSpPr>
        <p:spPr>
          <a:xfrm>
            <a:off x="1" y="1137664"/>
            <a:ext cx="5334000" cy="5567936"/>
          </a:xfrm>
          <a:prstGeom prst="wedgeRoundRectCallout">
            <a:avLst>
              <a:gd name="adj1" fmla="val 53155"/>
              <a:gd name="adj2" fmla="val 14439"/>
              <a:gd name="adj3" fmla="val 16667"/>
            </a:avLst>
          </a:prstGeom>
          <a:solidFill>
            <a:schemeClr val="bg1"/>
          </a:solidFill>
          <a:ln>
            <a:solidFill>
              <a:srgbClr val="2B02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 территории России в недостаточной степени обеспечены агроклиматическими ресурсами, что отрицательно сказывается на развитии сельского хозяйства. Основные природные зоны – тундра, тайга, смешанные и широколиственные леса, лесостепи и степи.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Россия – одна из наиболее обеспеченных земельными и лесными ресурсами стран мира.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EA3FB0-A55D-4FD6-8169-635B101EF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137665"/>
            <a:ext cx="6520320" cy="556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96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5970D3-B3C5-41EE-8E9B-9075FDA05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137665"/>
            <a:ext cx="8305800" cy="560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57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Водные и гидроэнергетические ресурсы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A78580-DD3E-449D-B4E5-AD9C307A7605}"/>
              </a:ext>
            </a:extLst>
          </p:cNvPr>
          <p:cNvSpPr txBox="1"/>
          <p:nvPr/>
        </p:nvSpPr>
        <p:spPr>
          <a:xfrm>
            <a:off x="609600" y="937217"/>
            <a:ext cx="510068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9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77230F-ECA2-4500-8E66-16CB17AE2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890" y="1135082"/>
            <a:ext cx="7371535" cy="51515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06CB93-51D6-4575-9E10-2C7F5EA83763}"/>
              </a:ext>
            </a:extLst>
          </p:cNvPr>
          <p:cNvSpPr txBox="1"/>
          <p:nvPr/>
        </p:nvSpPr>
        <p:spPr>
          <a:xfrm>
            <a:off x="155575" y="1141152"/>
            <a:ext cx="434022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Самыми крупными реками европейской части России являются Волга, Дон, Кама, Ока и Северная Двина, в то время как некоторые реки берут свое начало в России, но впадают в других странах, например, Днепр и Западная Двина. Через азиатские просторы страны протекают следующие большие реки: Обь, Иртыш, Енисей, Ангара, Лена, Яна, Индигирка и Колыма.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195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6831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НАСЕЛЕНИЕ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058C78B-8AB7-4C25-89AB-DAF172C363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70"/>
          <a:stretch/>
        </p:blipFill>
        <p:spPr>
          <a:xfrm>
            <a:off x="7315200" y="711631"/>
            <a:ext cx="4721817" cy="60317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992C0D-4C66-4FA5-B112-E2E94F43A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75" y="3557644"/>
            <a:ext cx="6626224" cy="3147956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D42964C-76B4-47B7-B5B7-DBE0FADA6C24}"/>
              </a:ext>
            </a:extLst>
          </p:cNvPr>
          <p:cNvSpPr/>
          <p:nvPr/>
        </p:nvSpPr>
        <p:spPr>
          <a:xfrm>
            <a:off x="460374" y="823654"/>
            <a:ext cx="6473825" cy="2596136"/>
          </a:xfrm>
          <a:prstGeom prst="roundRect">
            <a:avLst/>
          </a:prstGeom>
          <a:solidFill>
            <a:schemeClr val="bg1"/>
          </a:solidFill>
          <a:ln>
            <a:solidFill>
              <a:srgbClr val="2B02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 занимает 9 место по численности населения. В стране с 1992 -2012 годах наблюдалась естественная убыль населения, а начиная с 2013 отмечается минимальный естественный прирост. Однако демографическая ситуация очень неустойчивая. На прирост населения в определенной мере влияет внешняя миграция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25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УРОВЕНЬ УРБАНИЗАЦИЯ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B120E9-DD11-4A33-9BE1-9D41F8CE4183}"/>
              </a:ext>
            </a:extLst>
          </p:cNvPr>
          <p:cNvSpPr txBox="1"/>
          <p:nvPr/>
        </p:nvSpPr>
        <p:spPr>
          <a:xfrm>
            <a:off x="142660" y="920480"/>
            <a:ext cx="10287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  уровень урбанизации России</a:t>
            </a:r>
            <a:endParaRPr lang="en-US" sz="32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71CAE4-5FE2-4D92-B06C-E8161CEB685A}"/>
              </a:ext>
            </a:extLst>
          </p:cNvPr>
          <p:cNvSpPr txBox="1"/>
          <p:nvPr/>
        </p:nvSpPr>
        <p:spPr>
          <a:xfrm>
            <a:off x="13507" y="2048587"/>
            <a:ext cx="395137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Москва, Санкт-Петербург, Новосибирск, Екатеринбург, 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Нижний Новгород, Казань, 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Челябинск, Омск, Самара, </a:t>
            </a:r>
          </a:p>
          <a:p>
            <a:r>
              <a:rPr lang="ru-RU" sz="20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Ростов</a:t>
            </a:r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-на-Дону, Уфа, Красноярск, Воронеж, Пермь, Волгоград и Краснодар. 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них проживает 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почти четверть населения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страны, в том числе каждый восьмой житель России проживает 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Москве или 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Санкт-Петербурге.</a:t>
            </a:r>
            <a:endParaRPr lang="en-US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9AA8D3-41C9-4C4C-A52F-5D53F7F41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1579852"/>
            <a:ext cx="8107504" cy="52291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865C3A-2F0C-4482-848C-732D65DDC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3216" y="1212868"/>
            <a:ext cx="2280488" cy="18661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E2CD25-703B-4835-A48A-48BFFE40DC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1505255"/>
            <a:ext cx="2280488" cy="186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19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Россия – многонациональное государство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57B150-9AA6-4A73-9CB6-00A5D81D9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98" y="1159591"/>
            <a:ext cx="4721225" cy="2514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A8ED85-AEFC-4B19-B612-C3E828A83C3C}"/>
              </a:ext>
            </a:extLst>
          </p:cNvPr>
          <p:cNvSpPr txBox="1"/>
          <p:nvPr/>
        </p:nvSpPr>
        <p:spPr>
          <a:xfrm>
            <a:off x="301517" y="3743387"/>
            <a:ext cx="47212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Проживает более 100 коренных наций и народностей. В составе населения 80% составляют русские. Из других народов численность более 1 млн. человек имеют татары, украинцы, башкиры, чуваши, чеченцы.</a:t>
            </a:r>
            <a:endParaRPr lang="en-US" sz="2200" b="1" i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F6ADD9-9C28-4485-9F6A-8C2310279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742" y="1137665"/>
            <a:ext cx="7016859" cy="556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83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FF7C41-E83F-4430-A867-269FF61B3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2057401"/>
            <a:ext cx="7467600" cy="4467134"/>
          </a:xfrm>
          <a:prstGeom prst="rect">
            <a:avLst/>
          </a:prstGeom>
        </p:spPr>
      </p:pic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Плотность населения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86899A-0C9F-44C5-A861-46BD69968FB3}"/>
              </a:ext>
            </a:extLst>
          </p:cNvPr>
          <p:cNvSpPr txBox="1"/>
          <p:nvPr/>
        </p:nvSpPr>
        <p:spPr>
          <a:xfrm>
            <a:off x="460376" y="1175119"/>
            <a:ext cx="117316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Плотность населения — 8,57 чел./км² (2020). Население распределено крайне неравномерно: 68,49 % россиян проживают в европейской части России, составляющей 20,82 % территории.</a:t>
            </a:r>
            <a:endParaRPr lang="en-US" sz="24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76B076-5C2C-4A2C-8133-C1040CCAC2CB}"/>
              </a:ext>
            </a:extLst>
          </p:cNvPr>
          <p:cNvSpPr txBox="1"/>
          <p:nvPr/>
        </p:nvSpPr>
        <p:spPr>
          <a:xfrm>
            <a:off x="228601" y="3124200"/>
            <a:ext cx="4038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Определяющее влияние на это оказал климат.</a:t>
            </a:r>
          </a:p>
          <a:p>
            <a:r>
              <a:rPr lang="ru-RU" sz="20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сосредоточено </a:t>
            </a:r>
          </a:p>
          <a:p>
            <a:r>
              <a:rPr lang="ru-RU" sz="20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основном в её западной </a:t>
            </a:r>
          </a:p>
          <a:p>
            <a:r>
              <a:rPr lang="ru-RU" sz="20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южной части</a:t>
            </a:r>
          </a:p>
          <a:p>
            <a:r>
              <a:rPr lang="ru-RU" sz="20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условном треугольнике «Санкт – Петербург – Сочи - Иркутск», который в России называют главной полосой расселения.</a:t>
            </a:r>
            <a:endParaRPr lang="en-US" sz="20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282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Миграция населения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A03440-ECDC-46F8-A269-86780A4AC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786" y="1219200"/>
            <a:ext cx="7415566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1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77D70B-C1F2-49F0-BE72-E4FA64860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04800"/>
            <a:ext cx="8214360" cy="5943600"/>
          </a:xfrm>
          <a:prstGeom prst="rect">
            <a:avLst/>
          </a:prstGeom>
        </p:spPr>
      </p:pic>
      <p:sp>
        <p:nvSpPr>
          <p:cNvPr id="7" name="Звезда: 8 точек 6">
            <a:extLst>
              <a:ext uri="{FF2B5EF4-FFF2-40B4-BE49-F238E27FC236}">
                <a16:creationId xmlns:a16="http://schemas.microsoft.com/office/drawing/2014/main" id="{72B30709-6F18-4512-BE28-8184DB4BA699}"/>
              </a:ext>
            </a:extLst>
          </p:cNvPr>
          <p:cNvSpPr/>
          <p:nvPr/>
        </p:nvSpPr>
        <p:spPr>
          <a:xfrm>
            <a:off x="10668000" y="2895600"/>
            <a:ext cx="609600" cy="533400"/>
          </a:xfrm>
          <a:prstGeom prst="star8">
            <a:avLst/>
          </a:prstGeom>
          <a:solidFill>
            <a:schemeClr val="bg1"/>
          </a:solidFill>
          <a:ln>
            <a:solidFill>
              <a:srgbClr val="2B02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везда: 8 точек 7">
            <a:extLst>
              <a:ext uri="{FF2B5EF4-FFF2-40B4-BE49-F238E27FC236}">
                <a16:creationId xmlns:a16="http://schemas.microsoft.com/office/drawing/2014/main" id="{807768A9-655D-4A1A-9E86-F791907BDD27}"/>
              </a:ext>
            </a:extLst>
          </p:cNvPr>
          <p:cNvSpPr/>
          <p:nvPr/>
        </p:nvSpPr>
        <p:spPr>
          <a:xfrm>
            <a:off x="5791200" y="3962400"/>
            <a:ext cx="609600" cy="609600"/>
          </a:xfrm>
          <a:prstGeom prst="star8">
            <a:avLst/>
          </a:prstGeom>
          <a:solidFill>
            <a:schemeClr val="bg1"/>
          </a:solidFill>
          <a:ln>
            <a:solidFill>
              <a:srgbClr val="2B02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везда: 8 точек 8">
            <a:extLst>
              <a:ext uri="{FF2B5EF4-FFF2-40B4-BE49-F238E27FC236}">
                <a16:creationId xmlns:a16="http://schemas.microsoft.com/office/drawing/2014/main" id="{28A16E8C-42F6-43BA-9A57-A3313402E5C9}"/>
              </a:ext>
            </a:extLst>
          </p:cNvPr>
          <p:cNvSpPr/>
          <p:nvPr/>
        </p:nvSpPr>
        <p:spPr>
          <a:xfrm>
            <a:off x="6629400" y="1981200"/>
            <a:ext cx="609600" cy="533400"/>
          </a:xfrm>
          <a:prstGeom prst="star8">
            <a:avLst/>
          </a:prstGeom>
          <a:solidFill>
            <a:schemeClr val="bg1"/>
          </a:solidFill>
          <a:ln>
            <a:solidFill>
              <a:srgbClr val="2B02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везда: 8 точек 9">
            <a:extLst>
              <a:ext uri="{FF2B5EF4-FFF2-40B4-BE49-F238E27FC236}">
                <a16:creationId xmlns:a16="http://schemas.microsoft.com/office/drawing/2014/main" id="{66C4ED85-965E-44FF-908F-EB3C9C3BB7F4}"/>
              </a:ext>
            </a:extLst>
          </p:cNvPr>
          <p:cNvSpPr/>
          <p:nvPr/>
        </p:nvSpPr>
        <p:spPr>
          <a:xfrm>
            <a:off x="8580895" y="3657600"/>
            <a:ext cx="609600" cy="609600"/>
          </a:xfrm>
          <a:prstGeom prst="star8">
            <a:avLst/>
          </a:prstGeom>
          <a:solidFill>
            <a:schemeClr val="bg1"/>
          </a:solidFill>
          <a:ln>
            <a:solidFill>
              <a:srgbClr val="2B02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AEF51D-6231-48E1-A95A-A63AF404E0BA}"/>
              </a:ext>
            </a:extLst>
          </p:cNvPr>
          <p:cNvSpPr txBox="1"/>
          <p:nvPr/>
        </p:nvSpPr>
        <p:spPr>
          <a:xfrm>
            <a:off x="152400" y="914400"/>
            <a:ext cx="3276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Море омывающее берега России.</a:t>
            </a:r>
          </a:p>
          <a:p>
            <a:pPr marL="457200" indent="-457200"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Страна, имеющая сухопутную границу с Россией.</a:t>
            </a:r>
          </a:p>
          <a:p>
            <a:pPr marL="457200" indent="-457200"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Одна из крупных рек России.</a:t>
            </a:r>
          </a:p>
          <a:p>
            <a:pPr marL="457200" indent="-457200"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Озеро – крупнейшее по запасам пресной воды.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C9C706-F1EB-40C2-86D2-F49592143EBD}"/>
              </a:ext>
            </a:extLst>
          </p:cNvPr>
          <p:cNvSpPr txBox="1"/>
          <p:nvPr/>
        </p:nvSpPr>
        <p:spPr>
          <a:xfrm>
            <a:off x="408943" y="304800"/>
            <a:ext cx="2992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Ответьте на вопросы: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705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77D70B-C1F2-49F0-BE72-E4FA64860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04800"/>
            <a:ext cx="8214360" cy="5943600"/>
          </a:xfrm>
          <a:prstGeom prst="rect">
            <a:avLst/>
          </a:prstGeom>
        </p:spPr>
      </p:pic>
      <p:sp>
        <p:nvSpPr>
          <p:cNvPr id="7" name="Звезда: 8 точек 6">
            <a:extLst>
              <a:ext uri="{FF2B5EF4-FFF2-40B4-BE49-F238E27FC236}">
                <a16:creationId xmlns:a16="http://schemas.microsoft.com/office/drawing/2014/main" id="{72B30709-6F18-4512-BE28-8184DB4BA699}"/>
              </a:ext>
            </a:extLst>
          </p:cNvPr>
          <p:cNvSpPr/>
          <p:nvPr/>
        </p:nvSpPr>
        <p:spPr>
          <a:xfrm>
            <a:off x="10668000" y="2895600"/>
            <a:ext cx="609600" cy="533400"/>
          </a:xfrm>
          <a:prstGeom prst="star8">
            <a:avLst/>
          </a:prstGeom>
          <a:solidFill>
            <a:schemeClr val="bg1"/>
          </a:solidFill>
          <a:ln>
            <a:solidFill>
              <a:srgbClr val="2B02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везда: 8 точек 7">
            <a:extLst>
              <a:ext uri="{FF2B5EF4-FFF2-40B4-BE49-F238E27FC236}">
                <a16:creationId xmlns:a16="http://schemas.microsoft.com/office/drawing/2014/main" id="{807768A9-655D-4A1A-9E86-F791907BDD27}"/>
              </a:ext>
            </a:extLst>
          </p:cNvPr>
          <p:cNvSpPr/>
          <p:nvPr/>
        </p:nvSpPr>
        <p:spPr>
          <a:xfrm>
            <a:off x="5791200" y="3962400"/>
            <a:ext cx="609600" cy="609600"/>
          </a:xfrm>
          <a:prstGeom prst="star8">
            <a:avLst/>
          </a:prstGeom>
          <a:solidFill>
            <a:schemeClr val="bg1"/>
          </a:solidFill>
          <a:ln>
            <a:solidFill>
              <a:srgbClr val="2B02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везда: 8 точек 8">
            <a:extLst>
              <a:ext uri="{FF2B5EF4-FFF2-40B4-BE49-F238E27FC236}">
                <a16:creationId xmlns:a16="http://schemas.microsoft.com/office/drawing/2014/main" id="{28A16E8C-42F6-43BA-9A57-A3313402E5C9}"/>
              </a:ext>
            </a:extLst>
          </p:cNvPr>
          <p:cNvSpPr/>
          <p:nvPr/>
        </p:nvSpPr>
        <p:spPr>
          <a:xfrm>
            <a:off x="6629400" y="1981200"/>
            <a:ext cx="609600" cy="533400"/>
          </a:xfrm>
          <a:prstGeom prst="star8">
            <a:avLst/>
          </a:prstGeom>
          <a:solidFill>
            <a:schemeClr val="bg1"/>
          </a:solidFill>
          <a:ln>
            <a:solidFill>
              <a:srgbClr val="2B02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везда: 8 точек 9">
            <a:extLst>
              <a:ext uri="{FF2B5EF4-FFF2-40B4-BE49-F238E27FC236}">
                <a16:creationId xmlns:a16="http://schemas.microsoft.com/office/drawing/2014/main" id="{66C4ED85-965E-44FF-908F-EB3C9C3BB7F4}"/>
              </a:ext>
            </a:extLst>
          </p:cNvPr>
          <p:cNvSpPr/>
          <p:nvPr/>
        </p:nvSpPr>
        <p:spPr>
          <a:xfrm>
            <a:off x="8580895" y="3657600"/>
            <a:ext cx="609600" cy="609600"/>
          </a:xfrm>
          <a:prstGeom prst="star8">
            <a:avLst/>
          </a:prstGeom>
          <a:solidFill>
            <a:schemeClr val="bg1"/>
          </a:solidFill>
          <a:ln>
            <a:solidFill>
              <a:srgbClr val="2B02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AEF51D-6231-48E1-A95A-A63AF404E0BA}"/>
              </a:ext>
            </a:extLst>
          </p:cNvPr>
          <p:cNvSpPr txBox="1"/>
          <p:nvPr/>
        </p:nvSpPr>
        <p:spPr>
          <a:xfrm>
            <a:off x="152400" y="914400"/>
            <a:ext cx="32766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Море омывающее берега России – </a:t>
            </a:r>
            <a:r>
              <a:rPr lang="ru-RU" sz="2400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Охотское море</a:t>
            </a:r>
          </a:p>
          <a:p>
            <a:pPr marL="457200" indent="-457200"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Страна, имеющая сухопутную границу с Россией – </a:t>
            </a:r>
            <a:r>
              <a:rPr lang="ru-RU" sz="2400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 Казахстан</a:t>
            </a:r>
          </a:p>
          <a:p>
            <a:pPr marL="457200" indent="-457200"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Одна из крупных рек России – </a:t>
            </a:r>
            <a:r>
              <a:rPr lang="ru-RU" sz="2400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река Обь</a:t>
            </a:r>
          </a:p>
          <a:p>
            <a:pPr marL="457200" indent="-457200"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Озеро – крупнейшее по запасам пресной воды – </a:t>
            </a:r>
            <a:r>
              <a:rPr lang="ru-RU" sz="2400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озеро Байкал</a:t>
            </a:r>
            <a:endParaRPr lang="en-US" sz="2400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C9C706-F1EB-40C2-86D2-F49592143EBD}"/>
              </a:ext>
            </a:extLst>
          </p:cNvPr>
          <p:cNvSpPr txBox="1"/>
          <p:nvPr/>
        </p:nvSpPr>
        <p:spPr>
          <a:xfrm>
            <a:off x="408943" y="304800"/>
            <a:ext cx="2992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Ответьте на вопросы: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85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1557" y="-485337"/>
            <a:ext cx="3017783" cy="1598740"/>
          </a:xfrm>
          <a:prstGeom prst="rect">
            <a:avLst/>
          </a:prstGeom>
        </p:spPr>
        <p:txBody>
          <a:bodyPr vert="horz" wrap="square" lIns="0" tIns="34894" rIns="0" bIns="0" rtlCol="0" anchor="ctr">
            <a:spAutoFit/>
          </a:bodyPr>
          <a:lstStyle/>
          <a:p>
            <a:pPr marL="26841">
              <a:lnSpc>
                <a:spcPct val="100000"/>
              </a:lnSpc>
              <a:spcBef>
                <a:spcPts val="275"/>
              </a:spcBef>
            </a:pPr>
            <a:r>
              <a:rPr lang="ru-RU" sz="5080" b="1" spc="32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Задания: </a:t>
            </a:r>
            <a:endParaRPr sz="5080" b="1" spc="1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14020" y="336824"/>
            <a:ext cx="534143" cy="534143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5"/>
          <p:cNvSpPr/>
          <p:nvPr/>
        </p:nvSpPr>
        <p:spPr>
          <a:xfrm>
            <a:off x="696583" y="1437782"/>
            <a:ext cx="2312394" cy="845507"/>
          </a:xfrm>
          <a:custGeom>
            <a:avLst/>
            <a:gdLst/>
            <a:ahLst/>
            <a:cxnLst/>
            <a:rect l="l" t="t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8" name="object 8"/>
          <p:cNvSpPr txBox="1"/>
          <p:nvPr/>
        </p:nvSpPr>
        <p:spPr>
          <a:xfrm>
            <a:off x="3740688" y="1224579"/>
            <a:ext cx="7862348" cy="2851972"/>
          </a:xfrm>
          <a:prstGeom prst="rect">
            <a:avLst/>
          </a:prstGeom>
        </p:spPr>
        <p:txBody>
          <a:bodyPr vert="horz" wrap="square" lIns="0" tIns="45630" rIns="0" bIns="0" rtlCol="0">
            <a:spAutoFit/>
          </a:bodyPr>
          <a:lstStyle/>
          <a:p>
            <a:pPr marL="769791" marR="10735" indent="-7429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Прочитать:</a:t>
            </a:r>
          </a:p>
          <a:p>
            <a:pPr marL="26841" marR="10735">
              <a:spcBef>
                <a:spcPts val="600"/>
              </a:spcBef>
              <a:spcAft>
                <a:spcPts val="600"/>
              </a:spcAft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§ 30.  Российская Федерация.</a:t>
            </a:r>
          </a:p>
          <a:p>
            <a:pPr marL="26841" marR="10735">
              <a:spcBef>
                <a:spcPts val="2400"/>
              </a:spcBef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2. Ответить письменно </a:t>
            </a:r>
          </a:p>
          <a:p>
            <a:pPr marL="542925" marR="10735">
              <a:spcBef>
                <a:spcPts val="360"/>
              </a:spcBef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на вопросы 3-4  стр. 88</a:t>
            </a:r>
          </a:p>
        </p:txBody>
      </p:sp>
      <p:sp>
        <p:nvSpPr>
          <p:cNvPr id="9" name="object 9"/>
          <p:cNvSpPr/>
          <p:nvPr/>
        </p:nvSpPr>
        <p:spPr>
          <a:xfrm>
            <a:off x="3740688" y="4876800"/>
            <a:ext cx="7931660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683" y="0"/>
                </a:lnTo>
              </a:path>
            </a:pathLst>
          </a:custGeom>
          <a:ln w="6094">
            <a:solidFill>
              <a:srgbClr val="BBBDC0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0" name="object 10"/>
          <p:cNvSpPr/>
          <p:nvPr/>
        </p:nvSpPr>
        <p:spPr>
          <a:xfrm>
            <a:off x="4038600" y="5252076"/>
            <a:ext cx="5211275" cy="849947"/>
          </a:xfrm>
          <a:custGeom>
            <a:avLst/>
            <a:gdLst/>
            <a:ahLst/>
            <a:cxnLst/>
            <a:rect l="l" t="t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grpSp>
        <p:nvGrpSpPr>
          <p:cNvPr id="13" name="object 13"/>
          <p:cNvGrpSpPr/>
          <p:nvPr/>
        </p:nvGrpSpPr>
        <p:grpSpPr>
          <a:xfrm>
            <a:off x="800291" y="2535362"/>
            <a:ext cx="1916482" cy="2861303"/>
            <a:chOff x="377244" y="1199601"/>
            <a:chExt cx="906780" cy="1353820"/>
          </a:xfrm>
        </p:grpSpPr>
        <p:sp>
          <p:nvSpPr>
            <p:cNvPr id="14" name="object 14"/>
            <p:cNvSpPr/>
            <p:nvPr/>
          </p:nvSpPr>
          <p:spPr>
            <a:xfrm>
              <a:off x="377240" y="1303972"/>
              <a:ext cx="906780" cy="1249680"/>
            </a:xfrm>
            <a:custGeom>
              <a:avLst/>
              <a:gdLst/>
              <a:ahLst/>
              <a:cxnLst/>
              <a:rect l="l" t="t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984" y="1199603"/>
              <a:ext cx="492759" cy="1014730"/>
            </a:xfrm>
            <a:custGeom>
              <a:avLst/>
              <a:gdLst/>
              <a:ahLst/>
              <a:cxnLst/>
              <a:rect l="l" t="t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81363" y="5568383"/>
            <a:ext cx="2206371" cy="489858"/>
            <a:chOff x="320975" y="2634669"/>
            <a:chExt cx="1043940" cy="231775"/>
          </a:xfrm>
        </p:grpSpPr>
        <p:sp>
          <p:nvSpPr>
            <p:cNvPr id="17" name="object 17"/>
            <p:cNvSpPr/>
            <p:nvPr/>
          </p:nvSpPr>
          <p:spPr>
            <a:xfrm>
              <a:off x="320975" y="2634669"/>
              <a:ext cx="1043940" cy="231775"/>
            </a:xfrm>
            <a:custGeom>
              <a:avLst/>
              <a:gdLst/>
              <a:ahLst/>
              <a:cxnLst/>
              <a:rect l="l" t="t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3186" y="2712947"/>
              <a:ext cx="257810" cy="153670"/>
            </a:xfrm>
            <a:custGeom>
              <a:avLst/>
              <a:gdLst/>
              <a:ahLst/>
              <a:cxnLst/>
              <a:rect l="l" t="t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2" y="-18466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1346200" y="995365"/>
            <a:ext cx="94997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stral" panose="03090702030407020403" pitchFamily="66" charset="0"/>
                <a:ea typeface="+mn-ea"/>
                <a:cs typeface="Arial" panose="020B0604020202020204" pitchFamily="34" charset="0"/>
              </a:rPr>
              <a:t>СПАСИБО ЗА ВНИМАНИЕ!</a:t>
            </a:r>
          </a:p>
        </p:txBody>
      </p:sp>
      <p:pic>
        <p:nvPicPr>
          <p:cNvPr id="31748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00" y="2536826"/>
            <a:ext cx="4876800" cy="409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35418"/>
      </p:ext>
    </p:extLst>
  </p:cSld>
  <p:clrMapOvr>
    <a:masterClrMapping/>
  </p:clrMapOvr>
  <p:transition spd="slow">
    <p:wheel spokes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f7fc46c19cdd516b3417f1e3d734a24e8ca2f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5001</TotalTime>
  <Words>825</Words>
  <Application>Microsoft Office PowerPoint</Application>
  <PresentationFormat>Широкоэкранный</PresentationFormat>
  <Paragraphs>104</Paragraphs>
  <Slides>23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Mistral</vt:lpstr>
      <vt:lpstr>Verdana</vt:lpstr>
      <vt:lpstr>Office Theme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Задания: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WINDOWS 10</cp:lastModifiedBy>
  <cp:revision>367</cp:revision>
  <dcterms:created xsi:type="dcterms:W3CDTF">2020-06-30T15:34:35Z</dcterms:created>
  <dcterms:modified xsi:type="dcterms:W3CDTF">2020-12-06T05:15:09Z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2020-06-30T00:00:00Z</vt:filetime>
  </property>
</Properties>
</file>