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3" r:id="rId3"/>
    <p:sldId id="256" r:id="rId4"/>
    <p:sldId id="294" r:id="rId5"/>
    <p:sldId id="257" r:id="rId6"/>
    <p:sldId id="258" r:id="rId7"/>
    <p:sldId id="271" r:id="rId8"/>
    <p:sldId id="272" r:id="rId9"/>
    <p:sldId id="259" r:id="rId10"/>
    <p:sldId id="269" r:id="rId11"/>
    <p:sldId id="295" r:id="rId12"/>
    <p:sldId id="296" r:id="rId13"/>
    <p:sldId id="297" r:id="rId14"/>
    <p:sldId id="262" r:id="rId15"/>
    <p:sldId id="260" r:id="rId16"/>
    <p:sldId id="261" r:id="rId17"/>
    <p:sldId id="267" r:id="rId18"/>
    <p:sldId id="270" r:id="rId19"/>
    <p:sldId id="263" r:id="rId20"/>
    <p:sldId id="273" r:id="rId21"/>
    <p:sldId id="264" r:id="rId22"/>
    <p:sldId id="265" r:id="rId23"/>
    <p:sldId id="268" r:id="rId24"/>
    <p:sldId id="276" r:id="rId25"/>
    <p:sldId id="1388" r:id="rId26"/>
    <p:sldId id="275" r:id="rId27"/>
  </p:sldIdLst>
  <p:sldSz cx="12192000" cy="6858000"/>
  <p:notesSz cx="6858000" cy="9144000"/>
  <p:custDataLst>
    <p:tags r:id="rId2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EBB"/>
    <a:srgbClr val="1A0199"/>
    <a:srgbClr val="E749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3" d="100"/>
          <a:sy n="53" d="100"/>
        </p:scale>
        <p:origin x="7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8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228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163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277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95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996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308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0775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945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855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243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1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20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21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636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69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366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296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30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935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4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06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02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77E24-218A-4829-A203-16AA1E594D08}" type="datetimeFigureOut">
              <a:rPr lang="ru-RU" smtClean="0"/>
              <a:t>09.11.2020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7FC75-6397-48CC-A2E2-59ECD50CD7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2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68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3856" y="-1"/>
            <a:ext cx="12205855" cy="1367041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ГЕОГРАФИЯ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" name="object 7"/>
          <p:cNvSpPr txBox="1">
            <a:spLocks/>
          </p:cNvSpPr>
          <p:nvPr/>
        </p:nvSpPr>
        <p:spPr>
          <a:xfrm>
            <a:off x="722243" y="2168653"/>
            <a:ext cx="7643260" cy="3336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e-BY" sz="6000" b="1" dirty="0">
                <a:solidFill>
                  <a:srgbClr val="0017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международных экономических связей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18051" y="2131248"/>
            <a:ext cx="808384" cy="360277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xmlns="" id="{F0FB14CC-C3F4-4B81-BA3E-29BE6B45BBFF}"/>
              </a:ext>
            </a:extLst>
          </p:cNvPr>
          <p:cNvSpPr/>
          <p:nvPr/>
        </p:nvSpPr>
        <p:spPr>
          <a:xfrm>
            <a:off x="10259625" y="90727"/>
            <a:ext cx="1276313" cy="112847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xmlns="" id="{A876E999-145C-43BF-B21A-B345DB2AEB64}"/>
              </a:ext>
            </a:extLst>
          </p:cNvPr>
          <p:cNvSpPr/>
          <p:nvPr/>
        </p:nvSpPr>
        <p:spPr>
          <a:xfrm>
            <a:off x="1126436" y="236704"/>
            <a:ext cx="821012" cy="98249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xmlns="" id="{7A28A5FF-3837-4B7D-B4AF-B86BB51480B0}"/>
              </a:ext>
            </a:extLst>
          </p:cNvPr>
          <p:cNvSpPr txBox="1"/>
          <p:nvPr/>
        </p:nvSpPr>
        <p:spPr>
          <a:xfrm>
            <a:off x="10714587" y="0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xmlns="" id="{EFC97CAD-4440-403A-ADAD-A355D4704ADA}"/>
              </a:ext>
            </a:extLst>
          </p:cNvPr>
          <p:cNvSpPr txBox="1"/>
          <p:nvPr/>
        </p:nvSpPr>
        <p:spPr>
          <a:xfrm>
            <a:off x="10437475" y="642716"/>
            <a:ext cx="920609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F37453-3935-4279-86C4-1591A4CB8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564" y="2131249"/>
            <a:ext cx="3975653" cy="333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7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МЕЖДУНАРОДНЫЙ ТУРИЗМ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1CD2CD2-922F-4EC4-ACF5-42F6B1B3B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5" y="1611382"/>
            <a:ext cx="6520069" cy="41126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9654DC9-06C9-4B23-9ED5-E463AD37DF32}"/>
              </a:ext>
            </a:extLst>
          </p:cNvPr>
          <p:cNvSpPr txBox="1"/>
          <p:nvPr/>
        </p:nvSpPr>
        <p:spPr>
          <a:xfrm>
            <a:off x="7098816" y="1569046"/>
            <a:ext cx="486354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уровню развития туризма, специализации, объёмам прибытий и доходов Всемирная туристская организация (ЮНВТО) выделяет шесть туристских макрорегионов: Европейский, Американский, Ближневосточный, Южно-Азиатский, Азиатско-Тихоокеанский, Африканский (см. рис. 197)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7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МЕЖДУНАРОДНЫЙ ТУРИЗМ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096000" y="3693664"/>
            <a:ext cx="6004938" cy="310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lang="ru-RU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стран Африки в наибольшей степени туризм развивается в странах Северной Африки</a:t>
            </a: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Множество людей отдыхают на морском побережье Марокко, Туниса и Египта, 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а </a:t>
            </a: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любителей древности привлекают египетские пирамиды и древний Карфаген</a:t>
            </a:r>
            <a:endParaRPr kumimoji="0" lang="ru-RU" sz="2200" b="0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A5AC7A-6DF0-4E0C-900B-CDF410849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29" y="1021507"/>
            <a:ext cx="3042570" cy="256484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5C7A8A3-4BDB-45FE-968F-241EF8556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30" y="3820100"/>
            <a:ext cx="3042570" cy="27794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8CDAA8C-F97A-445A-BFFD-EC57E4663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733" y="1021506"/>
            <a:ext cx="2918205" cy="25650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1560DE6-BB27-45DB-BA49-A551B96F92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548" y="1009010"/>
            <a:ext cx="2850921" cy="25775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F100AF2-D795-4D16-930E-108EDD6D1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363" y="1009010"/>
            <a:ext cx="2850921" cy="257734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6DF694F-3738-4D34-9411-D4F3F4E3E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2363" y="3820099"/>
            <a:ext cx="2783637" cy="277948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D98949B-E723-4833-B176-63CB8B583335}"/>
              </a:ext>
            </a:extLst>
          </p:cNvPr>
          <p:cNvCxnSpPr/>
          <p:nvPr/>
        </p:nvCxnSpPr>
        <p:spPr>
          <a:xfrm>
            <a:off x="233106" y="3703224"/>
            <a:ext cx="5910471" cy="0"/>
          </a:xfrm>
          <a:prstGeom prst="line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11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МЕЖДУНАРОДНЫЙ ТУРИЗМ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4157116" y="5274365"/>
            <a:ext cx="8445703" cy="313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lang="ru-RU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туризме Американского континента большую роль играют США, Канада, острова Вест-Индии</a:t>
            </a: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настоящее </a:t>
            </a:r>
            <a:r>
              <a:rPr lang="ru-RU" sz="22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 развивается  экотуризм, агротуризм, деловой, спортивный.</a:t>
            </a: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A13F01-7F5D-4A11-AA0D-E817DED7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29" y="1086507"/>
            <a:ext cx="3843132" cy="353850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EEBEE82-4500-4F54-989D-4A47AE4C1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116" y="1084747"/>
            <a:ext cx="2645316" cy="21002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CB65EB7-D95D-448A-B4F5-842316309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0887" y="1084747"/>
            <a:ext cx="2645316" cy="21002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464629B-E48F-4111-B174-EA6DBD78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4659" y="1084747"/>
            <a:ext cx="2396280" cy="21002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CB56DE1-1E7D-4CCA-903F-C79DDE271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116" y="3314699"/>
            <a:ext cx="2645316" cy="195966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EF3070B-D8C6-4606-8C03-7D81D10EB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1945" y="3314699"/>
            <a:ext cx="2694258" cy="19596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73E2450-AD0E-42B4-A6E3-9FD8860C3B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4659" y="3314699"/>
            <a:ext cx="2396280" cy="19596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76F8EC3-68BC-4EDE-9F31-6CBD4E881C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529" y="4732215"/>
            <a:ext cx="3843131" cy="207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59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НАУЧНО-ТЕХНИЧЕСКОЕ СОТРУДНИЧЕСТВО</a:t>
            </a: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400800" y="1436914"/>
            <a:ext cx="5636986" cy="5172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условиях НТР способствует внедрению новейших технических достижений, рациональному использованию природных ресурсов и т.д. </a:t>
            </a: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Особое место здесь принадлежит торговле научно-технической информацией (патентами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и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лицензиями).</a:t>
            </a: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559" y="1073569"/>
            <a:ext cx="4363590" cy="54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7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КРЕДИТНО-ФИНАНСОВЫЕ ОТНОШЕНИЯ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5891348" y="2076995"/>
            <a:ext cx="5971903" cy="4362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Выражаются в предоставлении кредитов и займов, прямых инвестиций в создание объектов производства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и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сферы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Общий объём таких инвестиций, накопленных в мире, уже превысил 3 трлн.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14" y="1574361"/>
            <a:ext cx="3734811" cy="447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1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КОМПЕНСАЦИОННЫЕ СДЕЛКИ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348550" y="1371186"/>
            <a:ext cx="5671230" cy="513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Важная форма экономических связей ряда государств в последние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годы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Иностранные фирмы предоставляют какой-либо стране кредит, и в счёт этого кредита происходит сооружение крупного хозяйственного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объекта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После ввода объекта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в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эксплуатацию эта страна погашает (компенсирует) кредит поставками готовой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продукции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45" y="1244351"/>
            <a:ext cx="4426080" cy="2383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761" y="3958045"/>
            <a:ext cx="3452722" cy="243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2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КОНВЕРТИРУЕМОСТЬ ДЕНЕГ</a:t>
            </a:r>
            <a:endParaRPr lang="ru-RU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6519182" y="1596526"/>
            <a:ext cx="5394960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развития ВЭС очень важна конвертируемость денег.</a:t>
            </a:r>
          </a:p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КОНВЕРТИРУЕМОСТЬ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это возможность обменивать отечественную валюту на иностранную и наоборот по определённому курсу.</a:t>
            </a:r>
          </a:p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Цены, которые устанавливаются при взаимном обмене валют отдельных стран, называются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ОБМЕННЫМИ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ВАЛЮТНЫМИ КУРСАМИ.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26" y="1373703"/>
            <a:ext cx="4840023" cy="2296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388" y="3856708"/>
            <a:ext cx="3635961" cy="27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0"/>
            <a:ext cx="12192000" cy="914400"/>
          </a:xfrm>
          <a:prstGeom prst="flowChartProcess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КОНВЕРТИРУЕМОСТЬ ДЕНЕГ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7063332" y="1842679"/>
            <a:ext cx="4637314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стоимости валюты на внешнем рынке путём изменения обменного курса носит название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РЕВАЛЬВАЦИИ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Понижение стоимости –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ДЕВАЛЬВАЦИИ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97" y="1723133"/>
            <a:ext cx="5568828" cy="416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ПРЕДОСТАВЛЕНИЕ УСЛУГ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361612" y="1836965"/>
            <a:ext cx="5556068" cy="370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Обслуживание иностранных судов, заходящих в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порты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Фрахт (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наём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морских 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судов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Страны, предоставляющие свои морские флоты для перевозки грузов между портами других стран, называют «морскими извозчиками</a:t>
            </a: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8" y="1045792"/>
            <a:ext cx="4682966" cy="28208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74" y="3747640"/>
            <a:ext cx="3783874" cy="283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4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969" b="10672"/>
          <a:stretch/>
        </p:blipFill>
        <p:spPr>
          <a:xfrm>
            <a:off x="1862596" y="838474"/>
            <a:ext cx="8982517" cy="5956662"/>
          </a:xfrm>
          <a:prstGeom prst="rect">
            <a:avLst/>
          </a:prstGeom>
        </p:spPr>
      </p:pic>
      <p:sp>
        <p:nvSpPr>
          <p:cNvPr id="2" name="Блок-схема: процесс 1"/>
          <p:cNvSpPr/>
          <p:nvPr/>
        </p:nvSpPr>
        <p:spPr>
          <a:xfrm>
            <a:off x="0" y="0"/>
            <a:ext cx="12192000" cy="914400"/>
          </a:xfrm>
          <a:prstGeom prst="flowChartProces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РАЗНОВИДНОСТИ ТУРИЗМА </a:t>
            </a:r>
          </a:p>
        </p:txBody>
      </p:sp>
    </p:spTree>
    <p:extLst>
      <p:ext uri="{BB962C8B-B14F-4D97-AF65-F5344CB8AC3E}">
        <p14:creationId xmlns:p14="http://schemas.microsoft.com/office/powerpoint/2010/main" val="25087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МЕЖДУНАРОДНЫЕ ЭКОНОМИЧЕСКИЕ СВЯЗИ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3B4FBF2C-82E3-46DE-989F-694BEFF794DF}"/>
              </a:ext>
            </a:extLst>
          </p:cNvPr>
          <p:cNvSpPr/>
          <p:nvPr/>
        </p:nvSpPr>
        <p:spPr>
          <a:xfrm>
            <a:off x="201640" y="1091427"/>
            <a:ext cx="11897903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Хозяйственные отношения между государствами </a:t>
            </a:r>
          </a:p>
          <a:p>
            <a:pPr algn="ctr"/>
            <a:r>
              <a:rPr lang="ru-RU" sz="2800" b="1" i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участием международных организаций и корпораций</a:t>
            </a:r>
            <a:endParaRPr lang="en-US" sz="2800" b="1" i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A412718-EAEA-457E-8776-F7D1840A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40" y="2317548"/>
            <a:ext cx="6554003" cy="42554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D94EEFD-D418-4AC6-A21A-2EA5E799787E}"/>
              </a:ext>
            </a:extLst>
          </p:cNvPr>
          <p:cNvSpPr txBox="1"/>
          <p:nvPr/>
        </p:nvSpPr>
        <p:spPr>
          <a:xfrm>
            <a:off x="7124133" y="2534861"/>
            <a:ext cx="518614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Факторы, влияющие на развитие международных экономических связей: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Научно-технический прогресс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 экономические различия между странами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Политическая ситуация в странах мира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экономическая интеграция и др.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en-US" sz="2000" b="1" dirty="0">
              <a:solidFill>
                <a:srgbClr val="1A01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3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ПО ТЕМЕ 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578783" y="1974125"/>
            <a:ext cx="5310460" cy="43021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Новый мировой финансовый центр сформировался на базе некоторых стран – членов ОПЕК. Потоки нефтедолларов из Района Персидского залива стали направляться в Западную Европу, США, многие страны Азии, Африки, Латинской Америки.</a:t>
            </a: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ВЫВОЗ КАПИТАЛА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66" y="1789612"/>
            <a:ext cx="6074058" cy="489305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106633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ОПРЕДЕЛИ ФОРМУ МЭС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06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ПО ТЕМЕ </a:t>
            </a:r>
            <a:endParaRPr lang="ru-RU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6328547" y="1962285"/>
            <a:ext cx="5488577" cy="434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Либерия занимает первое место в мире по тоннажу как наливного, так и сухогрузного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флота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Около 1600 судов разных стран ходят под этим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флагом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Пошлины за использование флага составляют существенную часть доходов казны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Либерии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ПРЕДОСТАВЛЕНИЕ УСЛУГ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78" y="1971646"/>
            <a:ext cx="4448048" cy="23586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48000" y="106633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ОПРЕДЕЛИ ФОРМУ МЭС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6F77757-56CC-433C-9FF4-21804A7A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43" y="4067333"/>
            <a:ext cx="3852951" cy="26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0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ПО ТЕМЕ </a:t>
            </a:r>
            <a:endParaRPr lang="ru-RU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106633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ОПРЕДЕЛИ ФОРМУ МЭС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703877" y="2083027"/>
            <a:ext cx="5211898" cy="407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Нидерланды – самая цветоводческая страна в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мире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городе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Алсмере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находится самый большой в мире аукцион по продаже цветов, занимающий помещение, по площади равное 30 футбольным полям, где только роз продаётся более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1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млрд. в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Цветы из Нидерландов вывозятся в 140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стран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None/>
              <a:tabLst/>
              <a:defRPr/>
            </a:pP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None/>
              <a:tabLst/>
              <a:defRPr/>
            </a:pPr>
            <a:r>
              <a:rPr kumimoji="0" lang="ru-RU" sz="24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kumimoji="0" lang="ru-RU" sz="24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ВНЕШНЯЯ ТОРГОВЛЯ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17" y="2083027"/>
            <a:ext cx="6055529" cy="45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88788" y="1425484"/>
            <a:ext cx="59174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>
              <a:spcBef>
                <a:spcPts val="1200"/>
              </a:spcBef>
              <a:spcAft>
                <a:spcPts val="0"/>
              </a:spcAft>
              <a:buAutoNum type="arabicPeriod"/>
              <a:tabLst>
                <a:tab pos="457200" algn="l"/>
              </a:tabLst>
            </a:pP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Страна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самом большом материке мира, где выра­щивают как северные, так и южные сельскохозяйственные культуры и обладаю­щая собственной религией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lvl="0" algn="ctr">
              <a:spcBef>
                <a:spcPts val="1200"/>
              </a:spcBef>
              <a:spcAft>
                <a:spcPts val="0"/>
              </a:spcAft>
              <a:tabLst>
                <a:tab pos="457200" algn="l"/>
              </a:tabLst>
            </a:pPr>
            <a:endParaRPr lang="ru-RU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spcBef>
                <a:spcPts val="1200"/>
              </a:spcBef>
              <a:spcAft>
                <a:spcPts val="0"/>
              </a:spcAft>
            </a:pP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Назовите страну-монархию, расположенную на островах, экспортирующую ав­томобили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и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электронику, импортирующую </a:t>
            </a:r>
            <a:r>
              <a:rPr lang="ru-RU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в </a:t>
            </a:r>
            <a:r>
              <a:rPr lang="ru-RU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больших количествах нефть, руды металлов и продовольствие.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ПО ТЕМЕ </a:t>
            </a:r>
            <a:endParaRPr lang="ru-RU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46" y="1435778"/>
            <a:ext cx="5726565" cy="47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1557" y="-485337"/>
            <a:ext cx="3017783" cy="159874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5080" b="1" spc="32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sz="5080" b="1" spc="1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114020" y="336824"/>
            <a:ext cx="534143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696583" y="143778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object 8"/>
          <p:cNvSpPr txBox="1"/>
          <p:nvPr/>
        </p:nvSpPr>
        <p:spPr>
          <a:xfrm>
            <a:off x="3785815" y="1490598"/>
            <a:ext cx="7834628" cy="3180267"/>
          </a:xfrm>
          <a:prstGeom prst="rect">
            <a:avLst/>
          </a:prstGeom>
        </p:spPr>
        <p:txBody>
          <a:bodyPr vert="horz" wrap="square" lIns="0" tIns="45630" rIns="0" bIns="0" rtlCol="0">
            <a:spAutoFit/>
          </a:bodyPr>
          <a:lstStyle/>
          <a:p>
            <a:pPr marL="26841" marR="10735">
              <a:spcBef>
                <a:spcPts val="600"/>
              </a:spcBef>
              <a:spcAft>
                <a:spcPts val="600"/>
              </a:spcAft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1. Прочитать:</a:t>
            </a:r>
          </a:p>
          <a:p>
            <a:pPr marL="542925" marR="10735" algn="ctr">
              <a:spcBef>
                <a:spcPts val="360"/>
              </a:spcBef>
            </a:pPr>
            <a:r>
              <a:rPr lang="ru-RU" sz="3200" b="1" dirty="0">
                <a:solidFill>
                  <a:srgbClr val="00B050"/>
                </a:solidFill>
                <a:latin typeface="Arial"/>
                <a:cs typeface="Arial"/>
              </a:rPr>
              <a:t>§ 22</a:t>
            </a:r>
            <a:r>
              <a:rPr lang="ru-RU" sz="3200" b="1" dirty="0" smtClean="0">
                <a:solidFill>
                  <a:srgbClr val="00B050"/>
                </a:solidFill>
                <a:latin typeface="Arial"/>
                <a:cs typeface="Arial"/>
              </a:rPr>
              <a:t>. География </a:t>
            </a:r>
            <a:r>
              <a:rPr lang="ru-RU" sz="3200" b="1" dirty="0">
                <a:solidFill>
                  <a:srgbClr val="00B050"/>
                </a:solidFill>
                <a:latin typeface="Arial"/>
                <a:cs typeface="Arial"/>
              </a:rPr>
              <a:t>международных экономических связей</a:t>
            </a:r>
          </a:p>
          <a:p>
            <a:pPr marL="26841" marR="10735">
              <a:spcBef>
                <a:spcPts val="240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2. Ответить письменно </a:t>
            </a:r>
          </a:p>
          <a:p>
            <a:pPr marL="542925" marR="10735">
              <a:spcBef>
                <a:spcPts val="360"/>
              </a:spcBef>
            </a:pPr>
            <a:r>
              <a:rPr lang="ru-RU" sz="3600" b="1" dirty="0">
                <a:solidFill>
                  <a:srgbClr val="00B050"/>
                </a:solidFill>
                <a:latin typeface="Arial"/>
                <a:cs typeface="Arial"/>
              </a:rPr>
              <a:t>на вопросы 2 - 3 стр. 66</a:t>
            </a:r>
          </a:p>
        </p:txBody>
      </p:sp>
      <p:sp>
        <p:nvSpPr>
          <p:cNvPr id="9" name="object 9"/>
          <p:cNvSpPr/>
          <p:nvPr/>
        </p:nvSpPr>
        <p:spPr>
          <a:xfrm>
            <a:off x="3673640" y="5200650"/>
            <a:ext cx="793166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0" name="object 10"/>
          <p:cNvSpPr/>
          <p:nvPr/>
        </p:nvSpPr>
        <p:spPr>
          <a:xfrm>
            <a:off x="3742952" y="5820851"/>
            <a:ext cx="5211275" cy="84994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pSp>
        <p:nvGrpSpPr>
          <p:cNvPr id="13" name="object 13"/>
          <p:cNvGrpSpPr/>
          <p:nvPr/>
        </p:nvGrpSpPr>
        <p:grpSpPr>
          <a:xfrm>
            <a:off x="800291" y="2535362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81363" y="5568383"/>
            <a:ext cx="2206371" cy="489858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2396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 ПО ТЕМЕ </a:t>
            </a:r>
            <a:endParaRPr lang="ru-RU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3434" y="1012810"/>
            <a:ext cx="11665131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1.Назовите 5 стран - </a:t>
            </a:r>
            <a:r>
              <a:rPr lang="ru-RU" sz="2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экспортёров </a:t>
            </a:r>
            <a:r>
              <a:rPr lang="ru-RU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нефти и следующего перечня: Япония, Великобритания, США, Венесуэла, Индонезия, Франция, ФРГ, Саудовская Аравия, Иран, Италия.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Назовите 5 </a:t>
            </a:r>
            <a:r>
              <a:rPr lang="ru-RU" sz="2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стран-импортёров </a:t>
            </a:r>
            <a:r>
              <a:rPr lang="ru-RU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нефти из следующего перечня: Япония, Великобритания, США, Венесуэла, Индонезия, Франция, ФРГ, Саудовская Аравия, Иран, Италия.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2.По масштабу морских перевозок 1-ое место принадлежит океану (назовите его). На его берегу находится самый крупный порт мира (Европа).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3.Назовите 3 страны - крупных производителей кофе из следующего перечня: Индия, Шри-Ланка, Бразилия, Китай, Колумбия, Эквадор.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26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Назовите 3 страны - крупные производители чая из следующего перечня: Индия, Шри-Ланка, Бразилия, Китай, Колумбия, </a:t>
            </a:r>
            <a:r>
              <a:rPr lang="ru-RU" sz="26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Эквадор</a:t>
            </a:r>
            <a:r>
              <a:rPr lang="ru-RU" sz="260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2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МЕЖДУНАРОДНЫЕ ЭКОНОМИЧЕСКИЕ СВЯЗИ</a:t>
            </a: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6407945" y="1038223"/>
            <a:ext cx="5472112" cy="64770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ОСНОВНЫЕ ФОРМЫ МЕЖДУНАРОДНЫХ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ЭКОНОМИЧЕСКИХ СВЯЗЕЙ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7050159" y="1803551"/>
            <a:ext cx="4319588" cy="431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ВНЕШНЯЯ ТОРГОВЛЯ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7050159" y="2323381"/>
            <a:ext cx="4319588" cy="431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ВЫВОЗ КАПИТАЛА</a:t>
            </a: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7050159" y="2843211"/>
            <a:ext cx="4319588" cy="6477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НАУЧНО-ТЕХНИЧЕСКОЕ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СОТРУДНИЧЕСТВО</a:t>
            </a: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7050159" y="3578941"/>
            <a:ext cx="4319588" cy="431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КОМПЕНСАЦИОННЫЕ СДЕЛКИ</a:t>
            </a:r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7050159" y="4098771"/>
            <a:ext cx="4319588" cy="576263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КРЕДИТНО-ФИНАНСОВЫЕ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ОТНОШЕНИЯ</a:t>
            </a: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7050159" y="5360135"/>
            <a:ext cx="4319588" cy="431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МЕЖДУНАРОДНЫЙ ТУРИЗМ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7050159" y="4801684"/>
            <a:ext cx="4319588" cy="431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ПРЕДОСТАВЛЕНИЕ УСЛУГ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D78A23A-AB7B-4957-B45D-7B2D62BF8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60" y="2843211"/>
            <a:ext cx="6414447" cy="3810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EBA1DF8-F65C-4EDB-8DA5-3BE6771D5253}"/>
              </a:ext>
            </a:extLst>
          </p:cNvPr>
          <p:cNvSpPr/>
          <p:nvPr/>
        </p:nvSpPr>
        <p:spPr>
          <a:xfrm>
            <a:off x="7050159" y="5952705"/>
            <a:ext cx="4319588" cy="5595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МИГРАЦИЯ РАБОЧЕЙ СИЛЫ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A1D4BC-6786-4546-88AD-2015B0DC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347" y="1094892"/>
            <a:ext cx="1789847" cy="156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 ТОРГОВЛЯ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6728346" y="1717278"/>
            <a:ext cx="4936785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Зародилась в глубокой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древности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Расцвет произошёл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в </a:t>
            </a: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эпоху капитализма, особенно на стадии машинной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индустрии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Одна из ведущих форм экономических связей между 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странами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8" y="1499654"/>
            <a:ext cx="6129405" cy="451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0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ГЕОГРАФИЧЕСКОЕ РАСПРЕДЕЛЕНИЕ МИРОВОЙ ТОРГОВЛИ 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00"/>
            <a:ext cx="12192000" cy="5943600"/>
          </a:xfrm>
          <a:prstGeom prst="rect">
            <a:avLst/>
          </a:prstGeom>
          <a:ln>
            <a:solidFill>
              <a:srgbClr val="E749C9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650378" y="5891349"/>
            <a:ext cx="3958046" cy="7968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ятно 2 5"/>
          <p:cNvSpPr/>
          <p:nvPr/>
        </p:nvSpPr>
        <p:spPr>
          <a:xfrm rot="19869338">
            <a:off x="7667897" y="3415867"/>
            <a:ext cx="378822" cy="209005"/>
          </a:xfrm>
          <a:prstGeom prst="irregularSeal2">
            <a:avLst/>
          </a:prstGeom>
          <a:solidFill>
            <a:srgbClr val="E749C9"/>
          </a:solidFill>
          <a:ln>
            <a:solidFill>
              <a:srgbClr val="E74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процесс 6"/>
          <p:cNvSpPr/>
          <p:nvPr/>
        </p:nvSpPr>
        <p:spPr>
          <a:xfrm>
            <a:off x="10384972" y="6518365"/>
            <a:ext cx="1384662" cy="261257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68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0"/>
            <a:ext cx="12192000" cy="914400"/>
          </a:xfrm>
          <a:prstGeom prst="flowChartProcess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ВНЕШНЕТОРГОВЫЙ ОБОРОТ</a:t>
            </a:r>
          </a:p>
        </p:txBody>
      </p:sp>
      <p:sp>
        <p:nvSpPr>
          <p:cNvPr id="3" name="Rectangle 5"/>
          <p:cNvSpPr txBox="1">
            <a:spLocks noChangeArrowheads="1"/>
          </p:cNvSpPr>
          <p:nvPr/>
        </p:nvSpPr>
        <p:spPr bwMode="auto">
          <a:xfrm>
            <a:off x="5979003" y="1226489"/>
            <a:ext cx="6212997" cy="576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Для многих стран мира внешняя торговля – основная форма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МЭС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Её объём обычно определяется </a:t>
            </a: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ВНЕШНЕТОРГОВЫМ ОБОРОТОМ</a:t>
            </a: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т.е. суммой экспорта и импорта страны в стоимостной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форме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Этот показатель отражает степень участия страны в </a:t>
            </a:r>
            <a:r>
              <a:rPr kumimoji="0" lang="ru-RU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МРТ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lang="ru-RU" sz="2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Крупнейшим внешнеторговым оборотом в мире обладают Китай, США, Германия, Япония, </a:t>
            </a:r>
            <a:r>
              <a:rPr lang="ru-RU" sz="2600" kern="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Франция </a:t>
            </a:r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8" y="4676361"/>
            <a:ext cx="5539409" cy="20769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CE0AC37-FAC2-4329-B057-ED4537510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079" y="1039467"/>
            <a:ext cx="5353878" cy="351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5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лок-схема: процесс 1"/>
          <p:cNvSpPr/>
          <p:nvPr/>
        </p:nvSpPr>
        <p:spPr>
          <a:xfrm>
            <a:off x="0" y="0"/>
            <a:ext cx="12192000" cy="914400"/>
          </a:xfrm>
          <a:prstGeom prst="flowChartProcess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ВНЕШНЕТОРГОВЫЙ БАЛАНС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067424" y="1170342"/>
            <a:ext cx="5934075" cy="561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ts val="1200"/>
              </a:spcBef>
              <a:buClr>
                <a:srgbClr val="660000"/>
              </a:buClr>
              <a:buNone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ВНЕШНЕТОРГОВЫЙ БАЛАНС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страны — соотношение стоимости товаров, экспортированных и импортированных за один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и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тот же период времени. </a:t>
            </a:r>
          </a:p>
          <a:p>
            <a:pPr marL="0" indent="0" eaLnBrk="1" hangingPunct="1">
              <a:spcBef>
                <a:spcPts val="1200"/>
              </a:spcBef>
              <a:buClr>
                <a:srgbClr val="660000"/>
              </a:buClr>
              <a:buNone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САЛЬДО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внешнеторгового баланса – это разность между стоимостью всего экспорта 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и </a:t>
            </a: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импорта.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 –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это товары и услуги, которые вывозятся за границу с целью продажи на мировом рынке.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ИМПОРТ</a:t>
            </a:r>
            <a:r>
              <a:rPr lang="ru-RU" sz="2000" i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 это товары и услуги, которые ввозятся в страну с целью их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продажи                                    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внутреннем рынке.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ts val="1200"/>
              </a:spcBef>
              <a:buClr>
                <a:srgbClr val="660000"/>
              </a:buClr>
              <a:buNone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Если экспорт больше импорта – сальдо положительное, если меньше – отрицательное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32" y="2136155"/>
            <a:ext cx="3844449" cy="296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15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ВЫВОЗ КАПИТАЛА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 bwMode="auto">
          <a:xfrm>
            <a:off x="6153150" y="1206361"/>
            <a:ext cx="5734594" cy="5465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ПРОЦЕСС ВЛОЖЕНИЯ ДЕНЕЖНЫХ СРЕДСТВ В РАЗВИТИЕ ПРОИЗВОДСТВА ЗА РУБЕЖОМ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С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ЦЕЛЬЮ ПОЛУЧЕНИЯ ДОПОЛНИТЕЛЬНЫХ ОБЪЁМОВ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ПРИБЫЛИ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lang="ru-RU" sz="20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БОЛЬШИЕ ДЕНЕЖНЫЕ СРЕДСТВА </a:t>
            </a:r>
            <a:r>
              <a:rPr lang="ru-RU" sz="2000" b="1" kern="0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ПРИ </a:t>
            </a:r>
            <a:r>
              <a:rPr lang="ru-RU" sz="20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ЭТОМ НАПРАВЛЯЮТСЯ </a:t>
            </a:r>
            <a:r>
              <a:rPr lang="ru-RU" sz="2000" b="1" kern="0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В </a:t>
            </a:r>
            <a:r>
              <a:rPr lang="ru-RU" sz="2000" b="1" kern="0" dirty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РАЗВИВАЮЩИЕСЯ </a:t>
            </a:r>
            <a:r>
              <a:rPr lang="ru-RU" sz="2000" b="1" kern="0" dirty="0" smtClean="0">
                <a:solidFill>
                  <a:srgbClr val="1A01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СТРАНЫ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ЭТОЙ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СФЕРЕ ГОСПОДСТВУЮТ КРУПНЕЙШИЕ МИРОВЫЕ БАНКИ </a:t>
            </a:r>
            <a:r>
              <a:rPr kumimoji="0" lang="ru-RU" sz="2000" b="1" i="0" u="none" strike="noStrike" kern="0" cap="none" spc="0" normalizeH="0" noProof="0" dirty="0" smtClean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И 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ТНК, МЕЖДУНАРОДНЫЙ ВАЛЮТНЫЙ ФОНД (МВФ)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КРУПНЕЙШИЕ ЭКСПОРТЕРЫ КАПИТАЛА – США, ГЕРМАНИЯ, ЯПОНИЯ,</a:t>
            </a:r>
            <a:r>
              <a:rPr kumimoji="0" lang="ru-RU" sz="2000" b="1" i="0" u="none" strike="noStrike" kern="0" cap="none" spc="0" normalizeH="0" noProof="0" dirty="0">
                <a:ln>
                  <a:noFill/>
                </a:ln>
                <a:solidFill>
                  <a:srgbClr val="1A01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ВЕЛИКОБРИТАНИЯ, КИТАЙ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1A019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07" y="1216901"/>
            <a:ext cx="4102964" cy="28044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70" y="3796381"/>
            <a:ext cx="3664014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8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50EBB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МЕЖДУНАРОДНЫЙ ТУРИЗМ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6306331" y="940525"/>
            <a:ext cx="6004938" cy="578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n"/>
              <a:defRPr sz="1800">
                <a:solidFill>
                  <a:schemeClr val="tx1"/>
                </a:solidFill>
                <a:latin typeface="+mn-lt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обеспечивает около 10% общемирового ВНП и 1/3 экспорта услуг в мире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Такие страны, как 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спания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Греция,</a:t>
            </a:r>
            <a:r>
              <a:rPr kumimoji="0" lang="ru-RU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Италия, Кипр превратили туризм </a:t>
            </a:r>
            <a:r>
              <a:rPr kumimoji="0" lang="ru-RU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в </a:t>
            </a:r>
            <a:r>
              <a:rPr kumimoji="0" lang="ru-RU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одну из главных отраслей своей международной специализации</a:t>
            </a: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lang="ru-RU" sz="2400" kern="0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регионов мира Европа</a:t>
            </a:r>
            <a:r>
              <a:rPr lang="ru-RU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выделяется тем, что концентрирует  самые крупные  потоки иностранных туристов.</a:t>
            </a:r>
          </a:p>
          <a:p>
            <a:pPr marL="469900" marR="0" lvl="0" indent="-469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60000"/>
              </a:buClr>
              <a:buSzPct val="70000"/>
              <a:buFont typeface="Wingdings" pitchFamily="2" charset="2"/>
              <a:buChar char="o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Такие</a:t>
            </a:r>
            <a:r>
              <a:rPr kumimoji="0" lang="ru-RU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страны как Франция, Испания, Италия, Германия, Великобритания входят в десятку стран с самыми большими доходами от туризма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5B2B0B2-DB3C-40E4-BC7B-B78C77799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30" y="1232453"/>
            <a:ext cx="6117601" cy="54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8357b8724722d24eceb5316bd7fac4feedbff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977</Words>
  <Application>Microsoft Office PowerPoint</Application>
  <PresentationFormat>Широкоэкранный</PresentationFormat>
  <Paragraphs>116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Закирова Ф.М</cp:lastModifiedBy>
  <cp:revision>32</cp:revision>
  <dcterms:created xsi:type="dcterms:W3CDTF">2020-07-02T15:21:11Z</dcterms:created>
  <dcterms:modified xsi:type="dcterms:W3CDTF">2020-11-09T05:38:44Z</dcterms:modified>
</cp:coreProperties>
</file>