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11" r:id="rId6"/>
    <p:sldId id="1457" r:id="rId7"/>
    <p:sldId id="1412" r:id="rId8"/>
    <p:sldId id="1458" r:id="rId9"/>
    <p:sldId id="1460" r:id="rId10"/>
    <p:sldId id="1461" r:id="rId11"/>
    <p:sldId id="1463" r:id="rId12"/>
    <p:sldId id="1462" r:id="rId13"/>
    <p:sldId id="1464" r:id="rId14"/>
    <p:sldId id="1459" r:id="rId15"/>
    <p:sldId id="1465" r:id="rId16"/>
    <p:sldId id="1407" r:id="rId17"/>
    <p:sldId id="1446" r:id="rId18"/>
    <p:sldId id="1466" r:id="rId19"/>
    <p:sldId id="1388" r:id="rId20"/>
    <p:sldId id="290" r:id="rId21"/>
  </p:sldIdLst>
  <p:sldSz cx="12192000" cy="6858000"/>
  <p:notesSz cx="12192000" cy="6858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CE0211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1" autoAdjust="0"/>
  </p:normalViewPr>
  <p:slideViewPr>
    <p:cSldViewPr>
      <p:cViewPr varScale="1">
        <p:scale>
          <a:sx n="49" d="100"/>
          <a:sy n="49" d="100"/>
        </p:scale>
        <p:origin x="77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FF4E2-E865-4DA2-BB07-FF4ADC01C9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6C1EC6A-8548-4B27-B45D-56C37220071C}">
      <dgm:prSet phldrT="[Текст]" custT="1"/>
      <dgm:spPr/>
      <dgm:t>
        <a:bodyPr/>
        <a:lstStyle/>
        <a:p>
          <a:r>
            <a:rPr lang="ru-RU" sz="28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A7A1B9F-8AA3-46D8-BA49-68BE276757CC}" type="par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54ADEEEE-F461-4347-9B0D-57D13C7FD321}" type="sib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3D95FDFF-F9DB-4BF2-8EBD-60A043F4AE53}">
      <dgm:prSet phldrT="[Текст]" custT="1"/>
      <dgm:spPr/>
      <dgm:t>
        <a:bodyPr/>
        <a:lstStyle/>
        <a:p>
          <a:r>
            <a:rPr lang="ru-RU" sz="2800" b="1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EDE4597E-F46A-4BDB-BFB9-56DEA4CC15E2}" type="par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B8304D-7BC0-42E4-9032-9FCD2FD3E259}" type="sib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86D95B9D-C8C6-45D7-90DE-851DF4B137A1}">
      <dgm:prSet custT="1"/>
      <dgm:spPr/>
      <dgm:t>
        <a:bodyPr/>
        <a:lstStyle/>
        <a:p>
          <a:r>
            <a:rPr lang="ru-RU" sz="2800" b="1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071F72B5-A5A2-469F-A6AE-A2C6CF75C8EC}" type="par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732A4E-A3CD-4981-9B07-F814D9B5C95D}" type="sib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D174C895-DE23-41C3-8A12-302D4F4D1B71}">
      <dgm:prSet custT="1"/>
      <dgm:spPr/>
      <dgm:t>
        <a:bodyPr/>
        <a:lstStyle/>
        <a:p>
          <a:r>
            <a:rPr lang="ru-RU" sz="2800" b="1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075EC6F-91CD-4DB9-B80E-25E9BDD00305}" type="par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31790E4-99FA-413F-A7FE-70F59C486885}" type="sib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9302CA7-D9A6-472D-941D-E1530BC08B98}" type="pres">
      <dgm:prSet presAssocID="{E3AFF4E2-E865-4DA2-BB07-FF4ADC01C9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4C9C053-F11D-4DE9-B7B0-6AF7BEA11C3C}" type="pres">
      <dgm:prSet presAssocID="{E3AFF4E2-E865-4DA2-BB07-FF4ADC01C911}" presName="Name1" presStyleCnt="0"/>
      <dgm:spPr/>
    </dgm:pt>
    <dgm:pt modelId="{F631F8C8-CD17-4F91-BF99-63B717757FDE}" type="pres">
      <dgm:prSet presAssocID="{E3AFF4E2-E865-4DA2-BB07-FF4ADC01C911}" presName="cycle" presStyleCnt="0"/>
      <dgm:spPr/>
    </dgm:pt>
    <dgm:pt modelId="{81817E6C-5814-46E9-A450-7F45A42A56C5}" type="pres">
      <dgm:prSet presAssocID="{E3AFF4E2-E865-4DA2-BB07-FF4ADC01C911}" presName="srcNode" presStyleLbl="node1" presStyleIdx="0" presStyleCnt="4"/>
      <dgm:spPr/>
    </dgm:pt>
    <dgm:pt modelId="{DACEBC54-63FF-4EE5-A323-59A722002A80}" type="pres">
      <dgm:prSet presAssocID="{E3AFF4E2-E865-4DA2-BB07-FF4ADC01C911}" presName="conn" presStyleLbl="parChTrans1D2" presStyleIdx="0" presStyleCnt="1"/>
      <dgm:spPr/>
      <dgm:t>
        <a:bodyPr/>
        <a:lstStyle/>
        <a:p>
          <a:endParaRPr lang="ru-RU"/>
        </a:p>
      </dgm:t>
    </dgm:pt>
    <dgm:pt modelId="{73918DB0-85FA-410A-8B98-86115FEABD98}" type="pres">
      <dgm:prSet presAssocID="{E3AFF4E2-E865-4DA2-BB07-FF4ADC01C911}" presName="extraNode" presStyleLbl="node1" presStyleIdx="0" presStyleCnt="4"/>
      <dgm:spPr/>
    </dgm:pt>
    <dgm:pt modelId="{AF956473-C59E-4450-8060-58C2E503F108}" type="pres">
      <dgm:prSet presAssocID="{E3AFF4E2-E865-4DA2-BB07-FF4ADC01C911}" presName="dstNode" presStyleLbl="node1" presStyleIdx="0" presStyleCnt="4"/>
      <dgm:spPr/>
    </dgm:pt>
    <dgm:pt modelId="{6A574F4E-6710-40A3-818B-8523E131634E}" type="pres">
      <dgm:prSet presAssocID="{96C1EC6A-8548-4B27-B45D-56C37220071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F65A4-7AFC-4665-BF70-D944195DA81E}" type="pres">
      <dgm:prSet presAssocID="{96C1EC6A-8548-4B27-B45D-56C37220071C}" presName="accent_1" presStyleCnt="0"/>
      <dgm:spPr/>
    </dgm:pt>
    <dgm:pt modelId="{9CE4835F-B3F9-41FC-B9BA-D92C4CD65C3C}" type="pres">
      <dgm:prSet presAssocID="{96C1EC6A-8548-4B27-B45D-56C37220071C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4638E2-D3FD-4E5C-BEE5-DC747FA33CF5}" type="pres">
      <dgm:prSet presAssocID="{3D95FDFF-F9DB-4BF2-8EBD-60A043F4AE5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20EA9-8A69-4E28-B507-F99CB67E9955}" type="pres">
      <dgm:prSet presAssocID="{3D95FDFF-F9DB-4BF2-8EBD-60A043F4AE53}" presName="accent_2" presStyleCnt="0"/>
      <dgm:spPr/>
    </dgm:pt>
    <dgm:pt modelId="{01523FD4-31D7-45C5-8D6D-CE1EA4291093}" type="pres">
      <dgm:prSet presAssocID="{3D95FDFF-F9DB-4BF2-8EBD-60A043F4AE5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708E90A-9DC2-469D-824E-CCB6EFE096DC}" type="pres">
      <dgm:prSet presAssocID="{86D95B9D-C8C6-45D7-90DE-851DF4B137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ABE75-A03C-4938-9944-D0006C03F1B8}" type="pres">
      <dgm:prSet presAssocID="{86D95B9D-C8C6-45D7-90DE-851DF4B137A1}" presName="accent_3" presStyleCnt="0"/>
      <dgm:spPr/>
    </dgm:pt>
    <dgm:pt modelId="{B3429A32-9775-432C-B950-96413DE9FCB2}" type="pres">
      <dgm:prSet presAssocID="{86D95B9D-C8C6-45D7-90DE-851DF4B137A1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AA6FA2-628B-4AE3-89AF-053F848427C2}" type="pres">
      <dgm:prSet presAssocID="{D174C895-DE23-41C3-8A12-302D4F4D1B7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E6737-177E-44FF-B3A8-8580C8A0DD44}" type="pres">
      <dgm:prSet presAssocID="{D174C895-DE23-41C3-8A12-302D4F4D1B71}" presName="accent_4" presStyleCnt="0"/>
      <dgm:spPr/>
    </dgm:pt>
    <dgm:pt modelId="{BB9A65D1-AC50-48D6-91E7-E9BEEE6C9CFA}" type="pres">
      <dgm:prSet presAssocID="{D174C895-DE23-41C3-8A12-302D4F4D1B71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2AAA62C-7417-4182-9AB0-CF933FC1214D}" srcId="{E3AFF4E2-E865-4DA2-BB07-FF4ADC01C911}" destId="{3D95FDFF-F9DB-4BF2-8EBD-60A043F4AE53}" srcOrd="1" destOrd="0" parTransId="{EDE4597E-F46A-4BDB-BFB9-56DEA4CC15E2}" sibTransId="{95B8304D-7BC0-42E4-9032-9FCD2FD3E259}"/>
    <dgm:cxn modelId="{EA0F1138-2D9A-4396-937F-38A80CC536E4}" type="presOf" srcId="{E3AFF4E2-E865-4DA2-BB07-FF4ADC01C911}" destId="{79302CA7-D9A6-472D-941D-E1530BC08B98}" srcOrd="0" destOrd="0" presId="urn:microsoft.com/office/officeart/2008/layout/VerticalCurvedList"/>
    <dgm:cxn modelId="{97BE87DF-A895-427A-99DF-516B33715145}" srcId="{E3AFF4E2-E865-4DA2-BB07-FF4ADC01C911}" destId="{D174C895-DE23-41C3-8A12-302D4F4D1B71}" srcOrd="3" destOrd="0" parTransId="{C075EC6F-91CD-4DB9-B80E-25E9BDD00305}" sibTransId="{731790E4-99FA-413F-A7FE-70F59C486885}"/>
    <dgm:cxn modelId="{BB1CAFA6-47E2-47E7-B6EB-2E2B215C23CB}" type="presOf" srcId="{54ADEEEE-F461-4347-9B0D-57D13C7FD321}" destId="{DACEBC54-63FF-4EE5-A323-59A722002A80}" srcOrd="0" destOrd="0" presId="urn:microsoft.com/office/officeart/2008/layout/VerticalCurvedList"/>
    <dgm:cxn modelId="{B6850B18-92AC-4038-851A-7A54D37CEA49}" type="presOf" srcId="{3D95FDFF-F9DB-4BF2-8EBD-60A043F4AE53}" destId="{854638E2-D3FD-4E5C-BEE5-DC747FA33CF5}" srcOrd="0" destOrd="0" presId="urn:microsoft.com/office/officeart/2008/layout/VerticalCurvedList"/>
    <dgm:cxn modelId="{140D904E-559B-46CD-A11D-AD8D83EA864F}" type="presOf" srcId="{D174C895-DE23-41C3-8A12-302D4F4D1B71}" destId="{22AA6FA2-628B-4AE3-89AF-053F848427C2}" srcOrd="0" destOrd="0" presId="urn:microsoft.com/office/officeart/2008/layout/VerticalCurvedList"/>
    <dgm:cxn modelId="{A3D46553-245D-4446-AC9D-0E0E29E670DF}" srcId="{E3AFF4E2-E865-4DA2-BB07-FF4ADC01C911}" destId="{96C1EC6A-8548-4B27-B45D-56C37220071C}" srcOrd="0" destOrd="0" parTransId="{CA7A1B9F-8AA3-46D8-BA49-68BE276757CC}" sibTransId="{54ADEEEE-F461-4347-9B0D-57D13C7FD321}"/>
    <dgm:cxn modelId="{093A909C-84C4-4D27-AA93-7D1BAE0B6761}" srcId="{E3AFF4E2-E865-4DA2-BB07-FF4ADC01C911}" destId="{86D95B9D-C8C6-45D7-90DE-851DF4B137A1}" srcOrd="2" destOrd="0" parTransId="{071F72B5-A5A2-469F-A6AE-A2C6CF75C8EC}" sibTransId="{95732A4E-A3CD-4981-9B07-F814D9B5C95D}"/>
    <dgm:cxn modelId="{06230B07-9AF1-4BD0-89B0-563C3396FCA1}" type="presOf" srcId="{86D95B9D-C8C6-45D7-90DE-851DF4B137A1}" destId="{C708E90A-9DC2-469D-824E-CCB6EFE096DC}" srcOrd="0" destOrd="0" presId="urn:microsoft.com/office/officeart/2008/layout/VerticalCurvedList"/>
    <dgm:cxn modelId="{63238B6B-8B7B-421B-AA78-08A96F306751}" type="presOf" srcId="{96C1EC6A-8548-4B27-B45D-56C37220071C}" destId="{6A574F4E-6710-40A3-818B-8523E131634E}" srcOrd="0" destOrd="0" presId="urn:microsoft.com/office/officeart/2008/layout/VerticalCurvedList"/>
    <dgm:cxn modelId="{A12429B0-4A13-4FAD-BE48-273FD59E6320}" type="presParOf" srcId="{79302CA7-D9A6-472D-941D-E1530BC08B98}" destId="{F4C9C053-F11D-4DE9-B7B0-6AF7BEA11C3C}" srcOrd="0" destOrd="0" presId="urn:microsoft.com/office/officeart/2008/layout/VerticalCurvedList"/>
    <dgm:cxn modelId="{CC5C727D-B25C-47A0-B31F-195D0E265301}" type="presParOf" srcId="{F4C9C053-F11D-4DE9-B7B0-6AF7BEA11C3C}" destId="{F631F8C8-CD17-4F91-BF99-63B717757FDE}" srcOrd="0" destOrd="0" presId="urn:microsoft.com/office/officeart/2008/layout/VerticalCurvedList"/>
    <dgm:cxn modelId="{5C18E921-896B-4E21-B20A-F252042E47DF}" type="presParOf" srcId="{F631F8C8-CD17-4F91-BF99-63B717757FDE}" destId="{81817E6C-5814-46E9-A450-7F45A42A56C5}" srcOrd="0" destOrd="0" presId="urn:microsoft.com/office/officeart/2008/layout/VerticalCurvedList"/>
    <dgm:cxn modelId="{C0892246-54DF-4659-A19B-F462BCBB56E1}" type="presParOf" srcId="{F631F8C8-CD17-4F91-BF99-63B717757FDE}" destId="{DACEBC54-63FF-4EE5-A323-59A722002A80}" srcOrd="1" destOrd="0" presId="urn:microsoft.com/office/officeart/2008/layout/VerticalCurvedList"/>
    <dgm:cxn modelId="{D17B7BD8-291F-4B64-A091-E5DFA71A61CB}" type="presParOf" srcId="{F631F8C8-CD17-4F91-BF99-63B717757FDE}" destId="{73918DB0-85FA-410A-8B98-86115FEABD98}" srcOrd="2" destOrd="0" presId="urn:microsoft.com/office/officeart/2008/layout/VerticalCurvedList"/>
    <dgm:cxn modelId="{8E2D7C9F-2875-48FB-89C4-E2115CD06190}" type="presParOf" srcId="{F631F8C8-CD17-4F91-BF99-63B717757FDE}" destId="{AF956473-C59E-4450-8060-58C2E503F108}" srcOrd="3" destOrd="0" presId="urn:microsoft.com/office/officeart/2008/layout/VerticalCurvedList"/>
    <dgm:cxn modelId="{AAFD8EDC-E092-4D98-8673-B8F5113E2576}" type="presParOf" srcId="{F4C9C053-F11D-4DE9-B7B0-6AF7BEA11C3C}" destId="{6A574F4E-6710-40A3-818B-8523E131634E}" srcOrd="1" destOrd="0" presId="urn:microsoft.com/office/officeart/2008/layout/VerticalCurvedList"/>
    <dgm:cxn modelId="{2B8B6F4B-272A-490D-86FB-48C90A155774}" type="presParOf" srcId="{F4C9C053-F11D-4DE9-B7B0-6AF7BEA11C3C}" destId="{185F65A4-7AFC-4665-BF70-D944195DA81E}" srcOrd="2" destOrd="0" presId="urn:microsoft.com/office/officeart/2008/layout/VerticalCurvedList"/>
    <dgm:cxn modelId="{1970D191-FDB4-4AC4-812A-2F0CF3F5EE0E}" type="presParOf" srcId="{185F65A4-7AFC-4665-BF70-D944195DA81E}" destId="{9CE4835F-B3F9-41FC-B9BA-D92C4CD65C3C}" srcOrd="0" destOrd="0" presId="urn:microsoft.com/office/officeart/2008/layout/VerticalCurvedList"/>
    <dgm:cxn modelId="{C6CB0431-9D2C-4C50-9536-B16D243AF3F2}" type="presParOf" srcId="{F4C9C053-F11D-4DE9-B7B0-6AF7BEA11C3C}" destId="{854638E2-D3FD-4E5C-BEE5-DC747FA33CF5}" srcOrd="3" destOrd="0" presId="urn:microsoft.com/office/officeart/2008/layout/VerticalCurvedList"/>
    <dgm:cxn modelId="{A910AE44-5509-4469-8189-E81B5CFD76C6}" type="presParOf" srcId="{F4C9C053-F11D-4DE9-B7B0-6AF7BEA11C3C}" destId="{FFB20EA9-8A69-4E28-B507-F99CB67E9955}" srcOrd="4" destOrd="0" presId="urn:microsoft.com/office/officeart/2008/layout/VerticalCurvedList"/>
    <dgm:cxn modelId="{1E6A3B29-872C-400A-BA26-BE70A43889F5}" type="presParOf" srcId="{FFB20EA9-8A69-4E28-B507-F99CB67E9955}" destId="{01523FD4-31D7-45C5-8D6D-CE1EA4291093}" srcOrd="0" destOrd="0" presId="urn:microsoft.com/office/officeart/2008/layout/VerticalCurvedList"/>
    <dgm:cxn modelId="{5E825DE5-6A51-4382-A588-B0BE841CED0C}" type="presParOf" srcId="{F4C9C053-F11D-4DE9-B7B0-6AF7BEA11C3C}" destId="{C708E90A-9DC2-469D-824E-CCB6EFE096DC}" srcOrd="5" destOrd="0" presId="urn:microsoft.com/office/officeart/2008/layout/VerticalCurvedList"/>
    <dgm:cxn modelId="{94FFF6C3-3345-4698-871B-20712DC66BD3}" type="presParOf" srcId="{F4C9C053-F11D-4DE9-B7B0-6AF7BEA11C3C}" destId="{6A3ABE75-A03C-4938-9944-D0006C03F1B8}" srcOrd="6" destOrd="0" presId="urn:microsoft.com/office/officeart/2008/layout/VerticalCurvedList"/>
    <dgm:cxn modelId="{24692DC5-071A-4EC1-A5ED-3127DD9B3890}" type="presParOf" srcId="{6A3ABE75-A03C-4938-9944-D0006C03F1B8}" destId="{B3429A32-9775-432C-B950-96413DE9FCB2}" srcOrd="0" destOrd="0" presId="urn:microsoft.com/office/officeart/2008/layout/VerticalCurvedList"/>
    <dgm:cxn modelId="{E46858FE-145A-4ABA-9E5D-61F8F37A9164}" type="presParOf" srcId="{F4C9C053-F11D-4DE9-B7B0-6AF7BEA11C3C}" destId="{22AA6FA2-628B-4AE3-89AF-053F848427C2}" srcOrd="7" destOrd="0" presId="urn:microsoft.com/office/officeart/2008/layout/VerticalCurvedList"/>
    <dgm:cxn modelId="{83D12697-127E-4D37-BBBA-DD1D06E900E7}" type="presParOf" srcId="{F4C9C053-F11D-4DE9-B7B0-6AF7BEA11C3C}" destId="{BAEE6737-177E-44FF-B3A8-8580C8A0DD44}" srcOrd="8" destOrd="0" presId="urn:microsoft.com/office/officeart/2008/layout/VerticalCurvedList"/>
    <dgm:cxn modelId="{D93DB165-A499-462E-BD01-6068A3FA1156}" type="presParOf" srcId="{BAEE6737-177E-44FF-B3A8-8580C8A0DD44}" destId="{BB9A65D1-AC50-48D6-91E7-E9BEEE6C9C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EBC54-63FF-4EE5-A323-59A722002A8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74F4E-6710-40A3-818B-8523E131634E}">
      <dsp:nvSpPr>
        <dsp:cNvPr id="0" name=""/>
        <dsp:cNvSpPr/>
      </dsp:nvSpPr>
      <dsp:spPr>
        <a:xfrm>
          <a:off x="610504" y="416587"/>
          <a:ext cx="876171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587"/>
        <a:ext cx="8761713" cy="833607"/>
      </dsp:txXfrm>
    </dsp:sp>
    <dsp:sp modelId="{9CE4835F-B3F9-41FC-B9BA-D92C4CD65C3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638E2-D3FD-4E5C-BEE5-DC747FA33CF5}">
      <dsp:nvSpPr>
        <dsp:cNvPr id="0" name=""/>
        <dsp:cNvSpPr/>
      </dsp:nvSpPr>
      <dsp:spPr>
        <a:xfrm>
          <a:off x="1088431" y="1667215"/>
          <a:ext cx="8283786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1667215"/>
        <a:ext cx="8283786" cy="833607"/>
      </dsp:txXfrm>
    </dsp:sp>
    <dsp:sp modelId="{01523FD4-31D7-45C5-8D6D-CE1EA4291093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E90A-9DC2-469D-824E-CCB6EFE096DC}">
      <dsp:nvSpPr>
        <dsp:cNvPr id="0" name=""/>
        <dsp:cNvSpPr/>
      </dsp:nvSpPr>
      <dsp:spPr>
        <a:xfrm>
          <a:off x="1088431" y="2917843"/>
          <a:ext cx="8283786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2917843"/>
        <a:ext cx="8283786" cy="833607"/>
      </dsp:txXfrm>
    </dsp:sp>
    <dsp:sp modelId="{B3429A32-9775-432C-B950-96413DE9FCB2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A2-628B-4AE3-89AF-053F848427C2}">
      <dsp:nvSpPr>
        <dsp:cNvPr id="0" name=""/>
        <dsp:cNvSpPr/>
      </dsp:nvSpPr>
      <dsp:spPr>
        <a:xfrm>
          <a:off x="610504" y="4168472"/>
          <a:ext cx="8761713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8472"/>
        <a:ext cx="8761713" cy="833607"/>
      </dsp:txXfrm>
    </dsp:sp>
    <dsp:sp modelId="{BB9A65D1-AC50-48D6-91E7-E9BEEE6C9CFA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22425" y="2123890"/>
            <a:ext cx="7114794" cy="3004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72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Федеративная Республика Германия</a:t>
            </a:r>
            <a:endParaRPr lang="be-BY" sz="72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=""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="" xmlns:a16="http://schemas.microsoft.com/office/drawing/2014/main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="" xmlns:a16="http://schemas.microsoft.com/office/drawing/2014/main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13" y="2123890"/>
            <a:ext cx="3932787" cy="366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0322" y="1219200"/>
            <a:ext cx="117516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Германия – вторая после США стран мира по числу иностранных мигрантов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около 12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млн человек). В составе иностранных мигрантов численно преобладают выходцы из Турции, Италии, Греции, стран бывшей Югославии, Польши и некоторых арабских стран. Иммигранты больше сосредоточены в крупных городах северных и западных федеральных земель.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0"/>
            <a:ext cx="3810000" cy="24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46316" r="17720" b="8055"/>
          <a:stretch/>
        </p:blipFill>
        <p:spPr bwMode="auto">
          <a:xfrm>
            <a:off x="4611937" y="4191000"/>
            <a:ext cx="3356811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5" r="2869" b="7830"/>
          <a:stretch/>
        </p:blipFill>
        <p:spPr bwMode="auto">
          <a:xfrm>
            <a:off x="408238" y="3810000"/>
            <a:ext cx="3935162" cy="27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3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20797"/>
            <a:ext cx="3962400" cy="452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1292986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Более 75% жителей Германии проживают в городах. 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7200" y="3018914"/>
            <a:ext cx="358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Этнический состав населения Германии однороден: более 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90 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% — это немцы.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20795"/>
            <a:ext cx="3806825" cy="452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6869" y="5625250"/>
            <a:ext cx="1196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Германия — одна из наиболее густонаселённых стран Европы. Средняя плотность населения составляет  230  чел/км². Вся территория страны плотно заселена, хотя внутренние контрасты довольно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велики.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Германии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3"/>
          <a:stretch/>
        </p:blipFill>
        <p:spPr bwMode="auto">
          <a:xfrm>
            <a:off x="457200" y="1108402"/>
            <a:ext cx="4953000" cy="536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38800" y="1223549"/>
            <a:ext cx="6019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Германия имеет очень высокий уровень экономического развития. Она выделяется производством разнообразных машин, химической продукции и товаров для населения. Во всём мире известны немецкие автомобили («Мерседес», «БМВ»,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Фольксваген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», «Ауди»), электротовары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, высококачественные продукты питания, спортивная амуниция («Адидас» и «Пума»). Ведущие позиции занимает судостроение, ведущими центрами которого являются Киль, Гамбург, Бремен, Росток. Традиционно развита авиационная промышленность.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Она 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производит авиационные и ракетные двигатели. Главными центрами являются Мюнхен и Гамбург.</a:t>
            </a:r>
          </a:p>
        </p:txBody>
      </p:sp>
    </p:spTree>
    <p:extLst>
      <p:ext uri="{BB962C8B-B14F-4D97-AF65-F5344CB8AC3E}">
        <p14:creationId xmlns:p14="http://schemas.microsoft.com/office/powerpoint/2010/main" val="44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9309"/>
            <a:ext cx="5105400" cy="501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2600" y="115930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Основную часть сельскохозяйственной продукции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(70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%) производит животноводство. Здесь разводят крупный рогатый скот преимущественно молочного направления. Развиты свиноводство и птицеводство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26768" y="46025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Германия — крупный производитель картофеля, ржи, пшеницы, сахарной свеклы, ячменя, хмеля, винограда, разнообразных овощей и фруктов.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334000" y="4038600"/>
            <a:ext cx="6324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4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572000" y="953438"/>
            <a:ext cx="7391399" cy="21598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экономике Германии также велико значение транспорта, банковско – финансового сектора, туризма и других отраслей сферы услуг. В частности, город Франкфурт-на –Майне с самым крупным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Европе аэропортом является одним из ключевых финансовых центров континента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9376"/>
            <a:ext cx="3962400" cy="269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92578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2"/>
          <a:stretch/>
        </p:blipFill>
        <p:spPr bwMode="auto">
          <a:xfrm>
            <a:off x="8343899" y="3355800"/>
            <a:ext cx="3619500" cy="28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5800"/>
            <a:ext cx="3709700" cy="28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Какими цифрами на карте обозначены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9021" y="128242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Северное море — 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река Рейн — 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горы Шварцвальд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—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Баварские Альпы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—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 bwMode="auto">
          <a:xfrm>
            <a:off x="7315200" y="1172609"/>
            <a:ext cx="4605337" cy="498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5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Какими цифрами на карте обозначены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9021" y="128242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Северное море —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река Рейн —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горы Шварцвальд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Баварские Альпы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— 2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 bwMode="auto">
          <a:xfrm>
            <a:off x="7315200" y="1172609"/>
            <a:ext cx="4605337" cy="498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7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1547030"/>
            <a:ext cx="7862348" cy="3405970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769791" marR="10735"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Прочитать:</a:t>
            </a:r>
          </a:p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§ 25.  Федеративная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Р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еспублика Германия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1,2 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стр.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77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0688" y="5170999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810000" y="5568383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3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Турц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1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Норвег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942583228"/>
              </p:ext>
            </p:extLst>
          </p:nvPr>
        </p:nvGraphicFramePr>
        <p:xfrm>
          <a:off x="2057400" y="1066800"/>
          <a:ext cx="9448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93345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Экономически мощное государство Европы – Федеративная Республика Германия расположена в центральной части континента.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4050" y="1970782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Площадь  - 357,4 тыс. км² - 6 место среди европейских стран.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2735818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Омывается Северным и Балтийским  морями.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3135928"/>
            <a:ext cx="5874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Через территорию Германии проходит один из главных международных судоходных каналов – </a:t>
            </a:r>
            <a:r>
              <a:rPr lang="ru-RU" sz="2000" b="1" dirty="0" err="1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Кильский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канал, соединяющий Северное и Балтийское моря. 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933450"/>
            <a:ext cx="5181600" cy="577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34050" y="4459367"/>
            <a:ext cx="6229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 суше соседствует с 9 государствами. Удобство экономико-географического положения страны определяется прохождением через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неё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соединяющих разные части континента крупных автомобильных, железнодорожных и водных (рек и каналов) путей сообщения.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599" y="933450"/>
            <a:ext cx="6019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Форма правления – парламентская республика.</a:t>
            </a:r>
          </a:p>
          <a:p>
            <a:pPr algn="just"/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Глава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государства – глава исполнительной власти и обладатель самых широких политических полномочий – федеральный канцлер, то есть председатель правительства.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599" y="4038600"/>
            <a:ext cx="6019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 политико-административному устройству Германия является федеративной страной, делится </a:t>
            </a:r>
          </a:p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 16 федеральных земель. </a:t>
            </a:r>
          </a:p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Столица страны – Берлин – расположен на востоке ФРГ.  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943599" y="3962400"/>
            <a:ext cx="56388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3451"/>
            <a:ext cx="5014912" cy="569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0989" y="1108402"/>
            <a:ext cx="624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Рельеф территории повышается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севера на юг.</a:t>
            </a: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Север страны занимает Северо- Германская низменность, центральные районы – низкие и средние горы,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юге расположены горы Альпы, местами достигающие около 3000 метров. 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16" y="4324538"/>
            <a:ext cx="3152274" cy="21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308496"/>
            <a:ext cx="2891589" cy="216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/>
        </p:blipFill>
        <p:spPr bwMode="auto">
          <a:xfrm>
            <a:off x="315579" y="1108401"/>
            <a:ext cx="5170821" cy="53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1002347"/>
            <a:ext cx="71596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Геологическое строение территории Германии обусловило разнообразие полезных ископаемых. Многочисленны, но небогаты рудные месторождения центральной Германии — меди, полиметаллов, железной руды. 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33564"/>
            <a:ext cx="3273425" cy="252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295400"/>
            <a:ext cx="4495800" cy="385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975" y="5153811"/>
            <a:ext cx="115030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Одно из крупнейших месторождений каменного угля в Европе — Рурский бассейн — расположено на западе страны. В межгорных котловинах центральной Германии и на Северо-Германской низменности залегают калийная и каменная соль, сера.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шельфовой зоне и на западе Северо-Германской низменности находятся месторождения природного газа и нефти.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03" y="2590799"/>
            <a:ext cx="3276600" cy="256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70" y="1219199"/>
            <a:ext cx="5641468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3" y="1219199"/>
            <a:ext cx="5419057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" y="3581400"/>
            <a:ext cx="90004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Климат Германии — умеренный, переходный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морского к умеренно континентальному.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Зима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Германии тёплая, и чаще, чем снегопады, идут дожди, вызывающие паводки на реках и наводнения.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Лето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— не жаркое, засухи бывают редко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Приморские районы отличаются частыми ветрами,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что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способствует развитию ветровой  энергетики.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304" y="3541670"/>
            <a:ext cx="297789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2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Речная сеть Германии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219200"/>
            <a:ext cx="118078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Самые крупные реки Германии — Рейн ( 1320  км), Эльба, Одер — несут свои воды в Северное и Балтийское моря. </a:t>
            </a:r>
            <a:endParaRPr lang="ru-RU" sz="2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Дунай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его притоки несут воды в Чёрное море. Реки между собой объединены многочисленными каналами и судоходны.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69" y="3276600"/>
            <a:ext cx="35052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600"/>
            <a:ext cx="39592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16" y="3289634"/>
            <a:ext cx="4027984" cy="32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6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0322" y="1219200"/>
            <a:ext cx="117000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 численности населения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(83 млн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человек) Германия </a:t>
            </a:r>
            <a:endParaRPr lang="ru-RU" sz="2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занимает 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- е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место в Европе (без России). </a:t>
            </a:r>
            <a:endParaRPr lang="ru-RU" sz="2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Из-за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низкой рождаемости естественный прирост населения </a:t>
            </a:r>
            <a:endParaRPr lang="ru-RU" sz="2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1972 года отрицательный. Источником роста численности населения является внешняя миграция.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04611"/>
            <a:ext cx="4492625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04610"/>
            <a:ext cx="5653385" cy="270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6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05565a36834d23f0e0ad6f9a9ffbcd3af323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3603</TotalTime>
  <Words>769</Words>
  <Application>Microsoft Office PowerPoint</Application>
  <PresentationFormat>Широкоэкранный</PresentationFormat>
  <Paragraphs>85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Mistral</vt:lpstr>
      <vt:lpstr>Verdana</vt:lpstr>
      <vt:lpstr>Wingdings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228</cp:revision>
  <dcterms:created xsi:type="dcterms:W3CDTF">2020-06-30T15:34:35Z</dcterms:created>
  <dcterms:modified xsi:type="dcterms:W3CDTF">2020-11-23T02:22:38Z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