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</p:sldMasterIdLst>
  <p:notesMasterIdLst>
    <p:notesMasterId r:id="rId30"/>
  </p:notesMasterIdLst>
  <p:sldIdLst>
    <p:sldId id="293" r:id="rId4"/>
    <p:sldId id="1406" r:id="rId5"/>
    <p:sldId id="1492" r:id="rId6"/>
    <p:sldId id="1493" r:id="rId7"/>
    <p:sldId id="1411" r:id="rId8"/>
    <p:sldId id="1412" r:id="rId9"/>
    <p:sldId id="1469" r:id="rId10"/>
    <p:sldId id="1458" r:id="rId11"/>
    <p:sldId id="1472" r:id="rId12"/>
    <p:sldId id="1485" r:id="rId13"/>
    <p:sldId id="1490" r:id="rId14"/>
    <p:sldId id="1501" r:id="rId15"/>
    <p:sldId id="1473" r:id="rId16"/>
    <p:sldId id="1502" r:id="rId17"/>
    <p:sldId id="1495" r:id="rId18"/>
    <p:sldId id="1491" r:id="rId19"/>
    <p:sldId id="1503" r:id="rId20"/>
    <p:sldId id="1488" r:id="rId21"/>
    <p:sldId id="1504" r:id="rId22"/>
    <p:sldId id="1505" r:id="rId23"/>
    <p:sldId id="1471" r:id="rId24"/>
    <p:sldId id="1498" r:id="rId25"/>
    <p:sldId id="1506" r:id="rId26"/>
    <p:sldId id="1499" r:id="rId27"/>
    <p:sldId id="1388" r:id="rId28"/>
    <p:sldId id="290" r:id="rId29"/>
  </p:sldIdLst>
  <p:sldSz cx="12192000" cy="6858000"/>
  <p:notesSz cx="12192000" cy="6858000"/>
  <p:custDataLst>
    <p:tags r:id="rId3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199"/>
    <a:srgbClr val="CE0211"/>
    <a:srgbClr val="2B0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9742" autoAdjust="0"/>
  </p:normalViewPr>
  <p:slideViewPr>
    <p:cSldViewPr>
      <p:cViewPr varScale="1">
        <p:scale>
          <a:sx n="42" d="100"/>
          <a:sy n="42" d="100"/>
        </p:scale>
        <p:origin x="1032" y="58"/>
      </p:cViewPr>
      <p:guideLst>
        <p:guide orient="horz" pos="2880"/>
        <p:guide pos="22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1050" y="-96"/>
      </p:cViewPr>
      <p:guideLst>
        <p:guide orient="horz" pos="2160"/>
        <p:guide pos="38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FF4E2-E865-4DA2-BB07-FF4ADC01C91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6C1EC6A-8548-4B27-B45D-56C37220071C}">
      <dgm:prSet phldrT="[Текст]"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Географическое положение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CA7A1B9F-8AA3-46D8-BA49-68BE276757CC}" type="parTrans" cxnId="{A3D46553-245D-4446-AC9D-0E0E29E670DF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54ADEEEE-F461-4347-9B0D-57D13C7FD321}" type="sibTrans" cxnId="{A3D46553-245D-4446-AC9D-0E0E29E670DF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3D95FDFF-F9DB-4BF2-8EBD-60A043F4AE53}">
      <dgm:prSet phldrT="[Текст]"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Природные условия и ресурсы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EDE4597E-F46A-4BDB-BFB9-56DEA4CC15E2}" type="parTrans" cxnId="{E2AAA62C-7417-4182-9AB0-CF933FC1214D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95B8304D-7BC0-42E4-9032-9FCD2FD3E259}" type="sibTrans" cxnId="{E2AAA62C-7417-4182-9AB0-CF933FC1214D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86D95B9D-C8C6-45D7-90DE-851DF4B137A1}">
      <dgm:prSet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Население 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071F72B5-A5A2-469F-A6AE-A2C6CF75C8EC}" type="parTrans" cxnId="{093A909C-84C4-4D27-AA93-7D1BAE0B6761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95732A4E-A3CD-4981-9B07-F814D9B5C95D}" type="sibTrans" cxnId="{093A909C-84C4-4D27-AA93-7D1BAE0B6761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D174C895-DE23-41C3-8A12-302D4F4D1B71}">
      <dgm:prSet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Экономика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C075EC6F-91CD-4DB9-B80E-25E9BDD00305}" type="parTrans" cxnId="{97BE87DF-A895-427A-99DF-516B33715145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731790E4-99FA-413F-A7FE-70F59C486885}" type="sibTrans" cxnId="{97BE87DF-A895-427A-99DF-516B33715145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79302CA7-D9A6-472D-941D-E1530BC08B98}" type="pres">
      <dgm:prSet presAssocID="{E3AFF4E2-E865-4DA2-BB07-FF4ADC01C91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4C9C053-F11D-4DE9-B7B0-6AF7BEA11C3C}" type="pres">
      <dgm:prSet presAssocID="{E3AFF4E2-E865-4DA2-BB07-FF4ADC01C911}" presName="Name1" presStyleCnt="0"/>
      <dgm:spPr/>
    </dgm:pt>
    <dgm:pt modelId="{F631F8C8-CD17-4F91-BF99-63B717757FDE}" type="pres">
      <dgm:prSet presAssocID="{E3AFF4E2-E865-4DA2-BB07-FF4ADC01C911}" presName="cycle" presStyleCnt="0"/>
      <dgm:spPr/>
    </dgm:pt>
    <dgm:pt modelId="{81817E6C-5814-46E9-A450-7F45A42A56C5}" type="pres">
      <dgm:prSet presAssocID="{E3AFF4E2-E865-4DA2-BB07-FF4ADC01C911}" presName="srcNode" presStyleLbl="node1" presStyleIdx="0" presStyleCnt="4"/>
      <dgm:spPr/>
    </dgm:pt>
    <dgm:pt modelId="{DACEBC54-63FF-4EE5-A323-59A722002A80}" type="pres">
      <dgm:prSet presAssocID="{E3AFF4E2-E865-4DA2-BB07-FF4ADC01C911}" presName="conn" presStyleLbl="parChTrans1D2" presStyleIdx="0" presStyleCnt="1"/>
      <dgm:spPr/>
      <dgm:t>
        <a:bodyPr/>
        <a:lstStyle/>
        <a:p>
          <a:endParaRPr lang="ru-RU"/>
        </a:p>
      </dgm:t>
    </dgm:pt>
    <dgm:pt modelId="{73918DB0-85FA-410A-8B98-86115FEABD98}" type="pres">
      <dgm:prSet presAssocID="{E3AFF4E2-E865-4DA2-BB07-FF4ADC01C911}" presName="extraNode" presStyleLbl="node1" presStyleIdx="0" presStyleCnt="4"/>
      <dgm:spPr/>
    </dgm:pt>
    <dgm:pt modelId="{AF956473-C59E-4450-8060-58C2E503F108}" type="pres">
      <dgm:prSet presAssocID="{E3AFF4E2-E865-4DA2-BB07-FF4ADC01C911}" presName="dstNode" presStyleLbl="node1" presStyleIdx="0" presStyleCnt="4"/>
      <dgm:spPr/>
    </dgm:pt>
    <dgm:pt modelId="{6A574F4E-6710-40A3-818B-8523E131634E}" type="pres">
      <dgm:prSet presAssocID="{96C1EC6A-8548-4B27-B45D-56C37220071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F65A4-7AFC-4665-BF70-D944195DA81E}" type="pres">
      <dgm:prSet presAssocID="{96C1EC6A-8548-4B27-B45D-56C37220071C}" presName="accent_1" presStyleCnt="0"/>
      <dgm:spPr/>
    </dgm:pt>
    <dgm:pt modelId="{9CE4835F-B3F9-41FC-B9BA-D92C4CD65C3C}" type="pres">
      <dgm:prSet presAssocID="{96C1EC6A-8548-4B27-B45D-56C37220071C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54638E2-D3FD-4E5C-BEE5-DC747FA33CF5}" type="pres">
      <dgm:prSet presAssocID="{3D95FDFF-F9DB-4BF2-8EBD-60A043F4AE5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20EA9-8A69-4E28-B507-F99CB67E9955}" type="pres">
      <dgm:prSet presAssocID="{3D95FDFF-F9DB-4BF2-8EBD-60A043F4AE53}" presName="accent_2" presStyleCnt="0"/>
      <dgm:spPr/>
    </dgm:pt>
    <dgm:pt modelId="{01523FD4-31D7-45C5-8D6D-CE1EA4291093}" type="pres">
      <dgm:prSet presAssocID="{3D95FDFF-F9DB-4BF2-8EBD-60A043F4AE53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708E90A-9DC2-469D-824E-CCB6EFE096DC}" type="pres">
      <dgm:prSet presAssocID="{86D95B9D-C8C6-45D7-90DE-851DF4B137A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3ABE75-A03C-4938-9944-D0006C03F1B8}" type="pres">
      <dgm:prSet presAssocID="{86D95B9D-C8C6-45D7-90DE-851DF4B137A1}" presName="accent_3" presStyleCnt="0"/>
      <dgm:spPr/>
    </dgm:pt>
    <dgm:pt modelId="{B3429A32-9775-432C-B950-96413DE9FCB2}" type="pres">
      <dgm:prSet presAssocID="{86D95B9D-C8C6-45D7-90DE-851DF4B137A1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2AA6FA2-628B-4AE3-89AF-053F848427C2}" type="pres">
      <dgm:prSet presAssocID="{D174C895-DE23-41C3-8A12-302D4F4D1B7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E6737-177E-44FF-B3A8-8580C8A0DD44}" type="pres">
      <dgm:prSet presAssocID="{D174C895-DE23-41C3-8A12-302D4F4D1B71}" presName="accent_4" presStyleCnt="0"/>
      <dgm:spPr/>
    </dgm:pt>
    <dgm:pt modelId="{BB9A65D1-AC50-48D6-91E7-E9BEEE6C9CFA}" type="pres">
      <dgm:prSet presAssocID="{D174C895-DE23-41C3-8A12-302D4F4D1B71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2AAA62C-7417-4182-9AB0-CF933FC1214D}" srcId="{E3AFF4E2-E865-4DA2-BB07-FF4ADC01C911}" destId="{3D95FDFF-F9DB-4BF2-8EBD-60A043F4AE53}" srcOrd="1" destOrd="0" parTransId="{EDE4597E-F46A-4BDB-BFB9-56DEA4CC15E2}" sibTransId="{95B8304D-7BC0-42E4-9032-9FCD2FD3E259}"/>
    <dgm:cxn modelId="{EA0F1138-2D9A-4396-937F-38A80CC536E4}" type="presOf" srcId="{E3AFF4E2-E865-4DA2-BB07-FF4ADC01C911}" destId="{79302CA7-D9A6-472D-941D-E1530BC08B98}" srcOrd="0" destOrd="0" presId="urn:microsoft.com/office/officeart/2008/layout/VerticalCurvedList"/>
    <dgm:cxn modelId="{97BE87DF-A895-427A-99DF-516B33715145}" srcId="{E3AFF4E2-E865-4DA2-BB07-FF4ADC01C911}" destId="{D174C895-DE23-41C3-8A12-302D4F4D1B71}" srcOrd="3" destOrd="0" parTransId="{C075EC6F-91CD-4DB9-B80E-25E9BDD00305}" sibTransId="{731790E4-99FA-413F-A7FE-70F59C486885}"/>
    <dgm:cxn modelId="{BB1CAFA6-47E2-47E7-B6EB-2E2B215C23CB}" type="presOf" srcId="{54ADEEEE-F461-4347-9B0D-57D13C7FD321}" destId="{DACEBC54-63FF-4EE5-A323-59A722002A80}" srcOrd="0" destOrd="0" presId="urn:microsoft.com/office/officeart/2008/layout/VerticalCurvedList"/>
    <dgm:cxn modelId="{B6850B18-92AC-4038-851A-7A54D37CEA49}" type="presOf" srcId="{3D95FDFF-F9DB-4BF2-8EBD-60A043F4AE53}" destId="{854638E2-D3FD-4E5C-BEE5-DC747FA33CF5}" srcOrd="0" destOrd="0" presId="urn:microsoft.com/office/officeart/2008/layout/VerticalCurvedList"/>
    <dgm:cxn modelId="{140D904E-559B-46CD-A11D-AD8D83EA864F}" type="presOf" srcId="{D174C895-DE23-41C3-8A12-302D4F4D1B71}" destId="{22AA6FA2-628B-4AE3-89AF-053F848427C2}" srcOrd="0" destOrd="0" presId="urn:microsoft.com/office/officeart/2008/layout/VerticalCurvedList"/>
    <dgm:cxn modelId="{A3D46553-245D-4446-AC9D-0E0E29E670DF}" srcId="{E3AFF4E2-E865-4DA2-BB07-FF4ADC01C911}" destId="{96C1EC6A-8548-4B27-B45D-56C37220071C}" srcOrd="0" destOrd="0" parTransId="{CA7A1B9F-8AA3-46D8-BA49-68BE276757CC}" sibTransId="{54ADEEEE-F461-4347-9B0D-57D13C7FD321}"/>
    <dgm:cxn modelId="{093A909C-84C4-4D27-AA93-7D1BAE0B6761}" srcId="{E3AFF4E2-E865-4DA2-BB07-FF4ADC01C911}" destId="{86D95B9D-C8C6-45D7-90DE-851DF4B137A1}" srcOrd="2" destOrd="0" parTransId="{071F72B5-A5A2-469F-A6AE-A2C6CF75C8EC}" sibTransId="{95732A4E-A3CD-4981-9B07-F814D9B5C95D}"/>
    <dgm:cxn modelId="{06230B07-9AF1-4BD0-89B0-563C3396FCA1}" type="presOf" srcId="{86D95B9D-C8C6-45D7-90DE-851DF4B137A1}" destId="{C708E90A-9DC2-469D-824E-CCB6EFE096DC}" srcOrd="0" destOrd="0" presId="urn:microsoft.com/office/officeart/2008/layout/VerticalCurvedList"/>
    <dgm:cxn modelId="{63238B6B-8B7B-421B-AA78-08A96F306751}" type="presOf" srcId="{96C1EC6A-8548-4B27-B45D-56C37220071C}" destId="{6A574F4E-6710-40A3-818B-8523E131634E}" srcOrd="0" destOrd="0" presId="urn:microsoft.com/office/officeart/2008/layout/VerticalCurvedList"/>
    <dgm:cxn modelId="{A12429B0-4A13-4FAD-BE48-273FD59E6320}" type="presParOf" srcId="{79302CA7-D9A6-472D-941D-E1530BC08B98}" destId="{F4C9C053-F11D-4DE9-B7B0-6AF7BEA11C3C}" srcOrd="0" destOrd="0" presId="urn:microsoft.com/office/officeart/2008/layout/VerticalCurvedList"/>
    <dgm:cxn modelId="{CC5C727D-B25C-47A0-B31F-195D0E265301}" type="presParOf" srcId="{F4C9C053-F11D-4DE9-B7B0-6AF7BEA11C3C}" destId="{F631F8C8-CD17-4F91-BF99-63B717757FDE}" srcOrd="0" destOrd="0" presId="urn:microsoft.com/office/officeart/2008/layout/VerticalCurvedList"/>
    <dgm:cxn modelId="{5C18E921-896B-4E21-B20A-F252042E47DF}" type="presParOf" srcId="{F631F8C8-CD17-4F91-BF99-63B717757FDE}" destId="{81817E6C-5814-46E9-A450-7F45A42A56C5}" srcOrd="0" destOrd="0" presId="urn:microsoft.com/office/officeart/2008/layout/VerticalCurvedList"/>
    <dgm:cxn modelId="{C0892246-54DF-4659-A19B-F462BCBB56E1}" type="presParOf" srcId="{F631F8C8-CD17-4F91-BF99-63B717757FDE}" destId="{DACEBC54-63FF-4EE5-A323-59A722002A80}" srcOrd="1" destOrd="0" presId="urn:microsoft.com/office/officeart/2008/layout/VerticalCurvedList"/>
    <dgm:cxn modelId="{D17B7BD8-291F-4B64-A091-E5DFA71A61CB}" type="presParOf" srcId="{F631F8C8-CD17-4F91-BF99-63B717757FDE}" destId="{73918DB0-85FA-410A-8B98-86115FEABD98}" srcOrd="2" destOrd="0" presId="urn:microsoft.com/office/officeart/2008/layout/VerticalCurvedList"/>
    <dgm:cxn modelId="{8E2D7C9F-2875-48FB-89C4-E2115CD06190}" type="presParOf" srcId="{F631F8C8-CD17-4F91-BF99-63B717757FDE}" destId="{AF956473-C59E-4450-8060-58C2E503F108}" srcOrd="3" destOrd="0" presId="urn:microsoft.com/office/officeart/2008/layout/VerticalCurvedList"/>
    <dgm:cxn modelId="{AAFD8EDC-E092-4D98-8673-B8F5113E2576}" type="presParOf" srcId="{F4C9C053-F11D-4DE9-B7B0-6AF7BEA11C3C}" destId="{6A574F4E-6710-40A3-818B-8523E131634E}" srcOrd="1" destOrd="0" presId="urn:microsoft.com/office/officeart/2008/layout/VerticalCurvedList"/>
    <dgm:cxn modelId="{2B8B6F4B-272A-490D-86FB-48C90A155774}" type="presParOf" srcId="{F4C9C053-F11D-4DE9-B7B0-6AF7BEA11C3C}" destId="{185F65A4-7AFC-4665-BF70-D944195DA81E}" srcOrd="2" destOrd="0" presId="urn:microsoft.com/office/officeart/2008/layout/VerticalCurvedList"/>
    <dgm:cxn modelId="{1970D191-FDB4-4AC4-812A-2F0CF3F5EE0E}" type="presParOf" srcId="{185F65A4-7AFC-4665-BF70-D944195DA81E}" destId="{9CE4835F-B3F9-41FC-B9BA-D92C4CD65C3C}" srcOrd="0" destOrd="0" presId="urn:microsoft.com/office/officeart/2008/layout/VerticalCurvedList"/>
    <dgm:cxn modelId="{C6CB0431-9D2C-4C50-9536-B16D243AF3F2}" type="presParOf" srcId="{F4C9C053-F11D-4DE9-B7B0-6AF7BEA11C3C}" destId="{854638E2-D3FD-4E5C-BEE5-DC747FA33CF5}" srcOrd="3" destOrd="0" presId="urn:microsoft.com/office/officeart/2008/layout/VerticalCurvedList"/>
    <dgm:cxn modelId="{A910AE44-5509-4469-8189-E81B5CFD76C6}" type="presParOf" srcId="{F4C9C053-F11D-4DE9-B7B0-6AF7BEA11C3C}" destId="{FFB20EA9-8A69-4E28-B507-F99CB67E9955}" srcOrd="4" destOrd="0" presId="urn:microsoft.com/office/officeart/2008/layout/VerticalCurvedList"/>
    <dgm:cxn modelId="{1E6A3B29-872C-400A-BA26-BE70A43889F5}" type="presParOf" srcId="{FFB20EA9-8A69-4E28-B507-F99CB67E9955}" destId="{01523FD4-31D7-45C5-8D6D-CE1EA4291093}" srcOrd="0" destOrd="0" presId="urn:microsoft.com/office/officeart/2008/layout/VerticalCurvedList"/>
    <dgm:cxn modelId="{5E825DE5-6A51-4382-A588-B0BE841CED0C}" type="presParOf" srcId="{F4C9C053-F11D-4DE9-B7B0-6AF7BEA11C3C}" destId="{C708E90A-9DC2-469D-824E-CCB6EFE096DC}" srcOrd="5" destOrd="0" presId="urn:microsoft.com/office/officeart/2008/layout/VerticalCurvedList"/>
    <dgm:cxn modelId="{94FFF6C3-3345-4698-871B-20712DC66BD3}" type="presParOf" srcId="{F4C9C053-F11D-4DE9-B7B0-6AF7BEA11C3C}" destId="{6A3ABE75-A03C-4938-9944-D0006C03F1B8}" srcOrd="6" destOrd="0" presId="urn:microsoft.com/office/officeart/2008/layout/VerticalCurvedList"/>
    <dgm:cxn modelId="{24692DC5-071A-4EC1-A5ED-3127DD9B3890}" type="presParOf" srcId="{6A3ABE75-A03C-4938-9944-D0006C03F1B8}" destId="{B3429A32-9775-432C-B950-96413DE9FCB2}" srcOrd="0" destOrd="0" presId="urn:microsoft.com/office/officeart/2008/layout/VerticalCurvedList"/>
    <dgm:cxn modelId="{E46858FE-145A-4ABA-9E5D-61F8F37A9164}" type="presParOf" srcId="{F4C9C053-F11D-4DE9-B7B0-6AF7BEA11C3C}" destId="{22AA6FA2-628B-4AE3-89AF-053F848427C2}" srcOrd="7" destOrd="0" presId="urn:microsoft.com/office/officeart/2008/layout/VerticalCurvedList"/>
    <dgm:cxn modelId="{83D12697-127E-4D37-BBBA-DD1D06E900E7}" type="presParOf" srcId="{F4C9C053-F11D-4DE9-B7B0-6AF7BEA11C3C}" destId="{BAEE6737-177E-44FF-B3A8-8580C8A0DD44}" srcOrd="8" destOrd="0" presId="urn:microsoft.com/office/officeart/2008/layout/VerticalCurvedList"/>
    <dgm:cxn modelId="{D93DB165-A499-462E-BD01-6068A3FA1156}" type="presParOf" srcId="{BAEE6737-177E-44FF-B3A8-8580C8A0DD44}" destId="{BB9A65D1-AC50-48D6-91E7-E9BEEE6C9CF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EBC54-63FF-4EE5-A323-59A722002A80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74F4E-6710-40A3-818B-8523E131634E}">
      <dsp:nvSpPr>
        <dsp:cNvPr id="0" name=""/>
        <dsp:cNvSpPr/>
      </dsp:nvSpPr>
      <dsp:spPr>
        <a:xfrm>
          <a:off x="610504" y="416587"/>
          <a:ext cx="6338173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Географическое положение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610504" y="416587"/>
        <a:ext cx="6338173" cy="833607"/>
      </dsp:txXfrm>
    </dsp:sp>
    <dsp:sp modelId="{9CE4835F-B3F9-41FC-B9BA-D92C4CD65C3C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638E2-D3FD-4E5C-BEE5-DC747FA33CF5}">
      <dsp:nvSpPr>
        <dsp:cNvPr id="0" name=""/>
        <dsp:cNvSpPr/>
      </dsp:nvSpPr>
      <dsp:spPr>
        <a:xfrm>
          <a:off x="1088431" y="1667215"/>
          <a:ext cx="5860246" cy="833607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Природные условия и ресурсы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1088431" y="1667215"/>
        <a:ext cx="5860246" cy="833607"/>
      </dsp:txXfrm>
    </dsp:sp>
    <dsp:sp modelId="{01523FD4-31D7-45C5-8D6D-CE1EA4291093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8E90A-9DC2-469D-824E-CCB6EFE096DC}">
      <dsp:nvSpPr>
        <dsp:cNvPr id="0" name=""/>
        <dsp:cNvSpPr/>
      </dsp:nvSpPr>
      <dsp:spPr>
        <a:xfrm>
          <a:off x="1088431" y="2917843"/>
          <a:ext cx="5860246" cy="833607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Население 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1088431" y="2917843"/>
        <a:ext cx="5860246" cy="833607"/>
      </dsp:txXfrm>
    </dsp:sp>
    <dsp:sp modelId="{B3429A32-9775-432C-B950-96413DE9FCB2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A6FA2-628B-4AE3-89AF-053F848427C2}">
      <dsp:nvSpPr>
        <dsp:cNvPr id="0" name=""/>
        <dsp:cNvSpPr/>
      </dsp:nvSpPr>
      <dsp:spPr>
        <a:xfrm>
          <a:off x="610504" y="4168472"/>
          <a:ext cx="6338173" cy="833607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Экономика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610504" y="4168472"/>
        <a:ext cx="6338173" cy="833607"/>
      </dsp:txXfrm>
    </dsp:sp>
    <dsp:sp modelId="{BB9A65D1-AC50-48D6-91E7-E9BEEE6C9CFA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87488-A123-4831-BA94-2094119C36E5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4E27C-E9B5-48F2-98D5-DB745BDE03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9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46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285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64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57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52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12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734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07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37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41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5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970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274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305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603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97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18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3387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426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29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69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624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1126436" y="2438400"/>
            <a:ext cx="7647328" cy="2450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be-BY" sz="72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</a:t>
            </a:r>
          </a:p>
          <a:p>
            <a:pPr algn="ctr">
              <a:lnSpc>
                <a:spcPct val="110000"/>
              </a:lnSpc>
            </a:pPr>
            <a:r>
              <a:rPr lang="ru-RU" sz="72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ТАДЖИКИСТАН</a:t>
            </a:r>
            <a:endParaRPr lang="be-BY" sz="7200" b="1" dirty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81000" y="2133600"/>
            <a:ext cx="762000" cy="313739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xmlns="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348315D-84BC-4C99-8E75-3540477F8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093216"/>
            <a:ext cx="3352799" cy="31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A78580-DD3E-449D-B4E5-AD9C307A7605}"/>
              </a:ext>
            </a:extLst>
          </p:cNvPr>
          <p:cNvSpPr txBox="1"/>
          <p:nvPr/>
        </p:nvSpPr>
        <p:spPr>
          <a:xfrm>
            <a:off x="318803" y="4906347"/>
            <a:ext cx="67794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Недра Таджикистана богаты полезными ископаемыми. Имеются  крупные месторождения урана, золота, серебра, полиметаллических </a:t>
            </a:r>
            <a:r>
              <a:rPr lang="ru-RU" sz="26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5EE38C-4EE3-47A8-B930-BAA5BC5AD2F1}"/>
              </a:ext>
            </a:extLst>
          </p:cNvPr>
          <p:cNvSpPr txBox="1"/>
          <p:nvPr/>
        </p:nvSpPr>
        <p:spPr>
          <a:xfrm>
            <a:off x="7367638" y="1137665"/>
            <a:ext cx="4519555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топливно-энергетическими ресурсами Таджикистан не </a:t>
            </a:r>
            <a:r>
              <a:rPr lang="ru-RU" sz="26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</a:t>
            </a:r>
            <a:endParaRPr lang="en-US" sz="26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4B84CDE2-D118-484B-BD31-26F594DF61DC}"/>
              </a:ext>
            </a:extLst>
          </p:cNvPr>
          <p:cNvCxnSpPr/>
          <p:nvPr/>
        </p:nvCxnSpPr>
        <p:spPr>
          <a:xfrm>
            <a:off x="7162800" y="1160106"/>
            <a:ext cx="0" cy="533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BAFD2D3-3ACC-4B1A-8747-02FE67927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46"/>
          <a:stretch/>
        </p:blipFill>
        <p:spPr>
          <a:xfrm>
            <a:off x="304807" y="990600"/>
            <a:ext cx="6248391" cy="3886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965DED0-8D56-47E6-8A8B-C457472DDBD3}"/>
              </a:ext>
            </a:extLst>
          </p:cNvPr>
          <p:cNvSpPr/>
          <p:nvPr/>
        </p:nvSpPr>
        <p:spPr>
          <a:xfrm>
            <a:off x="304807" y="1148336"/>
            <a:ext cx="3124193" cy="605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9C2E1EB-705A-4CB0-BA4B-F8BE63CBE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017" y="3124200"/>
            <a:ext cx="4519551" cy="336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Водные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D4DD5F-FDD0-450A-A209-FD7E2E6AF449}"/>
              </a:ext>
            </a:extLst>
          </p:cNvPr>
          <p:cNvSpPr txBox="1"/>
          <p:nvPr/>
        </p:nvSpPr>
        <p:spPr>
          <a:xfrm>
            <a:off x="6248400" y="1028700"/>
            <a:ext cx="56546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Таджикистан считается одной из наиболее обеспеченных водными и гидроэнергетическими ресурсами стран мира. По территории протекают такие крупные реки Центральной Азии, как Пяндж, Вахш, Амударья, Сырдарья, </a:t>
            </a:r>
            <a:r>
              <a:rPr lang="ru-RU" sz="26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Заравшан</a:t>
            </a:r>
            <a:endParaRPr lang="en-US" sz="26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A5F266-F20F-4E23-BCA0-42F4ADDC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66" y="985266"/>
            <a:ext cx="5842933" cy="37367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6BA9117-2099-4E8C-83D6-66A34D7F5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90"/>
          <a:stretch/>
        </p:blipFill>
        <p:spPr>
          <a:xfrm>
            <a:off x="155574" y="5024629"/>
            <a:ext cx="3806825" cy="16962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E10CA84-F2F0-4E33-BB93-784DED035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586" y="5024629"/>
            <a:ext cx="3806826" cy="16962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76550DF-D2BE-4B1D-BEF4-AD9F240FE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599" y="4966447"/>
            <a:ext cx="3806826" cy="175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Водные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D4DD5F-FDD0-450A-A209-FD7E2E6AF449}"/>
              </a:ext>
            </a:extLst>
          </p:cNvPr>
          <p:cNvSpPr txBox="1"/>
          <p:nvPr/>
        </p:nvSpPr>
        <p:spPr>
          <a:xfrm>
            <a:off x="6248400" y="917179"/>
            <a:ext cx="56546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Каракуль, </a:t>
            </a:r>
            <a:r>
              <a:rPr lang="ru-RU" sz="26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Сарезское</a:t>
            </a:r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Искандеркуль – крупнейшие </a:t>
            </a:r>
            <a:r>
              <a:rPr lang="ru-RU" sz="26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озёра </a:t>
            </a:r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Таджикистана.</a:t>
            </a:r>
          </a:p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Особо известно </a:t>
            </a:r>
            <a:r>
              <a:rPr lang="ru-RU" sz="26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Сарезское</a:t>
            </a:r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озеро – крупное завальное озеро на Памире, возникшее в долине реки Мургаб в результате разрушительного землетрясения в 1911 </a:t>
            </a:r>
            <a:r>
              <a:rPr lang="ru-RU" sz="26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endParaRPr lang="en-US" sz="26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A5F266-F20F-4E23-BCA0-42F4ADDC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66" y="985266"/>
            <a:ext cx="5842933" cy="373675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B0DE1BF-6806-4463-B9F8-1FEB8F0E4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42" y="4837710"/>
            <a:ext cx="3830358" cy="18772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C1E91B-5340-449E-BE84-50D0B4E7F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844" y="4837710"/>
            <a:ext cx="3830358" cy="18772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B0F0316-5A34-4FC6-B7C4-5B31B970C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246" y="4837710"/>
            <a:ext cx="3693828" cy="18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1FE4D5-5675-4CD0-9A34-7199A6CD401B}"/>
              </a:ext>
            </a:extLst>
          </p:cNvPr>
          <p:cNvSpPr txBox="1"/>
          <p:nvPr/>
        </p:nvSpPr>
        <p:spPr>
          <a:xfrm>
            <a:off x="231183" y="1137665"/>
            <a:ext cx="61696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 2018 года население Таджикистана составляло </a:t>
            </a: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9,1 млн.</a:t>
            </a:r>
            <a:r>
              <a:rPr lang="ru-RU" sz="28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54949B-78E6-4CAB-ABBE-0A39CD23D38F}"/>
              </a:ext>
            </a:extLst>
          </p:cNvPr>
          <p:cNvSpPr txBox="1"/>
          <p:nvPr/>
        </p:nvSpPr>
        <p:spPr>
          <a:xfrm>
            <a:off x="6674452" y="4776214"/>
            <a:ext cx="52552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стран Центральной Азии выделяется высокими темпами естественного прироста </a:t>
            </a:r>
            <a:r>
              <a:rPr lang="ru-RU" sz="28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78D86A2-6E6E-4BD5-B318-A718402C5F28}"/>
              </a:ext>
            </a:extLst>
          </p:cNvPr>
          <p:cNvCxnSpPr/>
          <p:nvPr/>
        </p:nvCxnSpPr>
        <p:spPr>
          <a:xfrm>
            <a:off x="6400800" y="1447800"/>
            <a:ext cx="0" cy="487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D5CC99A-A2A3-4D8C-9178-9D6C9A56D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41" y="2669725"/>
            <a:ext cx="5798143" cy="39223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FC47E9-52E5-46D6-8AD0-6A57AEDC0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75"/>
          <a:stretch/>
        </p:blipFill>
        <p:spPr>
          <a:xfrm>
            <a:off x="6741117" y="1137665"/>
            <a:ext cx="5199871" cy="34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1FE4D5-5675-4CD0-9A34-7199A6CD401B}"/>
              </a:ext>
            </a:extLst>
          </p:cNvPr>
          <p:cNvSpPr txBox="1"/>
          <p:nvPr/>
        </p:nvSpPr>
        <p:spPr>
          <a:xfrm>
            <a:off x="231183" y="1137665"/>
            <a:ext cx="61696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того, Таджикистан характеризуется минимальной долей городского населения в регионе ( 27</a:t>
            </a:r>
            <a:r>
              <a:rPr lang="ru-RU" sz="28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54949B-78E6-4CAB-ABBE-0A39CD23D38F}"/>
              </a:ext>
            </a:extLst>
          </p:cNvPr>
          <p:cNvSpPr txBox="1"/>
          <p:nvPr/>
        </p:nvSpPr>
        <p:spPr>
          <a:xfrm>
            <a:off x="6553200" y="4495800"/>
            <a:ext cx="54998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столицы превышает </a:t>
            </a:r>
          </a:p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тысяч человек. </a:t>
            </a:r>
          </a:p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категории больших городов относятся Худжанд, </a:t>
            </a:r>
            <a:r>
              <a:rPr lang="ru-RU" sz="26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Бохтар</a:t>
            </a:r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6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Куляб</a:t>
            </a:r>
            <a:endParaRPr lang="en-US" sz="26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78D86A2-6E6E-4BD5-B318-A718402C5F28}"/>
              </a:ext>
            </a:extLst>
          </p:cNvPr>
          <p:cNvCxnSpPr/>
          <p:nvPr/>
        </p:nvCxnSpPr>
        <p:spPr>
          <a:xfrm>
            <a:off x="6400800" y="1447800"/>
            <a:ext cx="0" cy="487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6A3256-AEA1-4EB1-B5B4-EE0F6491A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1" y="1137665"/>
            <a:ext cx="5232214" cy="3124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577B0B-BE80-4A8F-A1D2-85CA1131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85" y="3100612"/>
            <a:ext cx="5834384" cy="345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НАСЕЛЕНИЕ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1FE4D5-5675-4CD0-9A34-7199A6CD401B}"/>
              </a:ext>
            </a:extLst>
          </p:cNvPr>
          <p:cNvSpPr txBox="1"/>
          <p:nvPr/>
        </p:nvSpPr>
        <p:spPr>
          <a:xfrm>
            <a:off x="-14859" y="1137665"/>
            <a:ext cx="555840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земель, пригодных для земледелия, в условиях горного рельефа привела к сосредоточению населения республики в межгорных котловинах. Особенно выделяются плотностью населения Ферганская долина </a:t>
            </a:r>
          </a:p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севере республики и расположенные на юго-западе </a:t>
            </a:r>
            <a:r>
              <a:rPr lang="ru-RU" sz="24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Гиссарская</a:t>
            </a: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Вахшская</a:t>
            </a: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долины. </a:t>
            </a:r>
          </a:p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Памирских</a:t>
            </a: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горах население размещено рассеянно в мелких селениях в долинах рек и на склонах 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A32F45-612A-47C8-903C-7F6664C70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137665"/>
            <a:ext cx="6095999" cy="55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состав населения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D66A08-36E1-4A3E-9ED3-1E69CA018A12}"/>
              </a:ext>
            </a:extLst>
          </p:cNvPr>
          <p:cNvSpPr txBox="1"/>
          <p:nvPr/>
        </p:nvSpPr>
        <p:spPr>
          <a:xfrm>
            <a:off x="155575" y="876836"/>
            <a:ext cx="118840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85% населения составляют таджики. Второе место в национальном составе населения занимают узбеки, численность которых в республике превышает 1 млн. человек. В Горно- Бадахшанской автономной области, наряду с таджиками проживает ряд родственных им коренных небольших народностей (</a:t>
            </a:r>
            <a:r>
              <a:rPr lang="ru-RU" sz="26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ваханцы</a:t>
            </a:r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рушанцы</a:t>
            </a:r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ишкашимцы</a:t>
            </a:r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язгулемцы</a:t>
            </a:r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др., а также </a:t>
            </a:r>
            <a:r>
              <a:rPr lang="ru-RU" sz="26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киргизы</a:t>
            </a:r>
            <a:endParaRPr lang="en-US" sz="26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93B71BB-1C5D-4463-A186-797CAAC7C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66" r="62500"/>
          <a:stretch/>
        </p:blipFill>
        <p:spPr>
          <a:xfrm>
            <a:off x="325904" y="3510587"/>
            <a:ext cx="2798296" cy="27378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5EA520-2321-4183-A3D2-34DD77081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3510587"/>
            <a:ext cx="2971800" cy="27378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D98345D-279C-4585-B58F-EA44AA0C5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129" y="3510585"/>
            <a:ext cx="1828800" cy="27378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2E12301-A22B-4952-8583-7FB96D79F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378" y="3510585"/>
            <a:ext cx="3294717" cy="273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4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593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Таджикистана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54F8D2-F31A-479A-9997-F6557B549557}"/>
              </a:ext>
            </a:extLst>
          </p:cNvPr>
          <p:cNvSpPr txBox="1"/>
          <p:nvPr/>
        </p:nvSpPr>
        <p:spPr>
          <a:xfrm>
            <a:off x="155575" y="4572000"/>
            <a:ext cx="117316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Таджикистану присуще сравнительно невысокие на фоне других стран Центральной Азии показатели социально- экономического развития, а экономика республики имеет аграрно- индустриальную </a:t>
            </a:r>
            <a:r>
              <a:rPr lang="ru-RU" sz="28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направленность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E2704A-CE07-42E7-ADB2-22B5A069A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1" b="11731"/>
          <a:stretch/>
        </p:blipFill>
        <p:spPr>
          <a:xfrm>
            <a:off x="294529" y="1089212"/>
            <a:ext cx="5649072" cy="3200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C312140-E584-4BD0-B163-D66B3CC0F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1044388"/>
            <a:ext cx="5649070" cy="327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2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593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Таджикистана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54F8D2-F31A-479A-9997-F6557B549557}"/>
              </a:ext>
            </a:extLst>
          </p:cNvPr>
          <p:cNvSpPr txBox="1"/>
          <p:nvPr/>
        </p:nvSpPr>
        <p:spPr>
          <a:xfrm>
            <a:off x="155575" y="4878567"/>
            <a:ext cx="11731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Ведущие отрасли промышленности – цветная металлургия, горнодобывающая, химическая, строительных материалов и </a:t>
            </a:r>
            <a:r>
              <a:rPr lang="ru-RU" sz="28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лёгкая промышленность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7BCC8D-9971-4E68-8F27-3CC50189E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9"/>
          <a:stretch/>
        </p:blipFill>
        <p:spPr>
          <a:xfrm>
            <a:off x="577571" y="1286935"/>
            <a:ext cx="5649070" cy="27959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961434-66FF-4B85-8FDB-41894EADB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535" y="1190917"/>
            <a:ext cx="5176465" cy="29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593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Таджикистана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54F8D2-F31A-479A-9997-F6557B549557}"/>
              </a:ext>
            </a:extLst>
          </p:cNvPr>
          <p:cNvSpPr txBox="1"/>
          <p:nvPr/>
        </p:nvSpPr>
        <p:spPr>
          <a:xfrm>
            <a:off x="230187" y="3581400"/>
            <a:ext cx="117316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Крупнейшее промышленное предприятие республики – Таджикистанский алюминиевый завод в городе Турсунзаде. </a:t>
            </a:r>
            <a:r>
              <a:rPr lang="ru-RU" sz="28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Это </a:t>
            </a:r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предприятие работает на базе привозимого из России сырья, используя электроэнергию, вырабатываемую крупными ГЭС. Алюминий занимает ведущее место в товарном составе экспорта </a:t>
            </a:r>
            <a:r>
              <a:rPr lang="ru-RU" sz="28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Таджикистана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044269-0A21-4BD7-BCB3-50694721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909065"/>
            <a:ext cx="3581403" cy="30612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E86546-92A8-412B-ACB8-490A3691F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09066"/>
            <a:ext cx="3581402" cy="30612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6CA6EDC-A32F-4E63-882F-EBE17F2E9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901004"/>
            <a:ext cx="4267200" cy="30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</a:p>
        </p:txBody>
      </p:sp>
      <p:sp>
        <p:nvSpPr>
          <p:cNvPr id="4" name="AutoShape 3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Турц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7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9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1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 descr="Норвег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230145383"/>
              </p:ext>
            </p:extLst>
          </p:nvPr>
        </p:nvGraphicFramePr>
        <p:xfrm>
          <a:off x="304800" y="990600"/>
          <a:ext cx="702526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F608C1-FA1A-4B6C-9005-0B6D7C856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920875"/>
            <a:ext cx="4191000" cy="305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593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Таджикистана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54F8D2-F31A-479A-9997-F6557B549557}"/>
              </a:ext>
            </a:extLst>
          </p:cNvPr>
          <p:cNvSpPr txBox="1"/>
          <p:nvPr/>
        </p:nvSpPr>
        <p:spPr>
          <a:xfrm>
            <a:off x="-14860" y="4102451"/>
            <a:ext cx="11731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Электроэнергетика базируется на ГЭС. Среди ГЭС страны особое экономическое значение имеет Нурекская ГЭС на реке Вахш.</a:t>
            </a:r>
            <a:endParaRPr lang="en-US" sz="3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71C098-7CBE-4966-A888-312D8992E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6" y="1072557"/>
            <a:ext cx="3791839" cy="30612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D62A705-B1E5-4D14-9D8B-6A7A48FA1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1" y="1072556"/>
            <a:ext cx="3641024" cy="30612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A787A1E-7B53-45DF-8DD7-B1CEFBD7C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1069666"/>
            <a:ext cx="3960813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Таджикистана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7CFDE97-89E0-41F4-81E5-A1D6F8BBA388}"/>
              </a:ext>
            </a:extLst>
          </p:cNvPr>
          <p:cNvSpPr txBox="1"/>
          <p:nvPr/>
        </p:nvSpPr>
        <p:spPr>
          <a:xfrm>
            <a:off x="5691755" y="1243478"/>
            <a:ext cx="65002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отраслей </a:t>
            </a:r>
            <a:r>
              <a:rPr lang="ru-RU" sz="32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лёгкой </a:t>
            </a:r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 Таджикистана особую роль играет текстильное </a:t>
            </a:r>
            <a:r>
              <a:rPr lang="ru-RU" sz="32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  <a:endParaRPr lang="en-US" sz="3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EE929C-F742-4337-B5AD-5451DF39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92" y="1151112"/>
            <a:ext cx="4954307" cy="25545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2EB4E90-814B-429B-8B1B-5EA953F6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756" y="4030009"/>
            <a:ext cx="3235088" cy="25545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96890E1-F4BF-4402-9A77-E04E3697B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841" y="4030008"/>
            <a:ext cx="3064759" cy="25545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263EADB-E572-4E6F-929F-D395B4101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93" y="3964641"/>
            <a:ext cx="4954306" cy="26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Таджикистана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8E25C7-9DD8-4C7B-B2C7-E5FD8953DB13}"/>
              </a:ext>
            </a:extLst>
          </p:cNvPr>
          <p:cNvSpPr txBox="1"/>
          <p:nvPr/>
        </p:nvSpPr>
        <p:spPr>
          <a:xfrm>
            <a:off x="311085" y="1137665"/>
            <a:ext cx="532771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Основными отраслями сельского хозяйства считаются зерновое хозяйство, хлопководство, садоводство и виноградарство. Хлопчатник и фрукты являются важными экспортными товарами </a:t>
            </a:r>
            <a:r>
              <a:rPr lang="ru-RU" sz="32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</a:t>
            </a:r>
            <a:endParaRPr lang="en-US" sz="3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E06B3D4-520A-44E4-A78C-93F43F1EC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199" y="1137665"/>
            <a:ext cx="3041715" cy="2651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58DCE91-B7A7-41F4-9BD3-DE36FF6DD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137665"/>
            <a:ext cx="3209925" cy="2651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0E4963A-7794-4E0B-959F-9EF79ED37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81" b="11988"/>
          <a:stretch/>
        </p:blipFill>
        <p:spPr>
          <a:xfrm>
            <a:off x="5531784" y="3995165"/>
            <a:ext cx="3209925" cy="26517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C89F171-6F1D-4A89-98A7-7E2C04F24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523" y="3995166"/>
            <a:ext cx="3041715" cy="265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Таджикистана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8E25C7-9DD8-4C7B-B2C7-E5FD8953DB13}"/>
              </a:ext>
            </a:extLst>
          </p:cNvPr>
          <p:cNvSpPr txBox="1"/>
          <p:nvPr/>
        </p:nvSpPr>
        <p:spPr>
          <a:xfrm>
            <a:off x="433481" y="977153"/>
            <a:ext cx="45826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Орошаемое земледелие развито в межгорных котловинах, однако преобладание горного рельефа и высокая плотность населения в долинах породили острую нехватку пахотных земель в </a:t>
            </a:r>
            <a:r>
              <a:rPr lang="ru-RU" sz="32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стране</a:t>
            </a:r>
            <a:endParaRPr lang="en-US" sz="3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4272ABF-F90E-4E33-876B-56A524BE2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111" y="1146631"/>
            <a:ext cx="3196489" cy="25997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D5B2F0-80AB-49BC-8B6E-30F2A36B3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111" y="3902423"/>
            <a:ext cx="3196489" cy="25997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B49BB3-63BD-4D74-87F5-5FA8FDC52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861" y="1146630"/>
            <a:ext cx="3196489" cy="25997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CA89F19-CCA2-422F-99A7-50768C522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861" y="3902423"/>
            <a:ext cx="3196489" cy="258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Таджикистана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8E25C7-9DD8-4C7B-B2C7-E5FD8953DB13}"/>
              </a:ext>
            </a:extLst>
          </p:cNvPr>
          <p:cNvSpPr txBox="1"/>
          <p:nvPr/>
        </p:nvSpPr>
        <p:spPr>
          <a:xfrm>
            <a:off x="155575" y="47685"/>
            <a:ext cx="51784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Горно-пастбищное животноводство специализируется на скотоводстве и овцеводстве. </a:t>
            </a:r>
          </a:p>
          <a:p>
            <a:pPr algn="ctr"/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значение имеет </a:t>
            </a:r>
            <a:r>
              <a:rPr lang="ru-RU" sz="32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шелководство</a:t>
            </a:r>
            <a:endParaRPr lang="en-US" sz="3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0473CF2-2C3F-4621-AA42-08F2D1EB5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6025" y="1185350"/>
            <a:ext cx="3227294" cy="27527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224C7C-F128-4EBC-8E52-81AD2F7B3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106" y="1185350"/>
            <a:ext cx="3444688" cy="2752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85C8895-55BF-417B-8B68-CC2983E4D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572001"/>
            <a:ext cx="3886200" cy="20778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EFF08D5-0BC3-4122-94CE-AF7F65412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024" y="4222576"/>
            <a:ext cx="3227293" cy="24272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F1F0C22-CF56-4771-8AC8-39D1F6A30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106" y="4222576"/>
            <a:ext cx="3444688" cy="24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740688" y="1224579"/>
            <a:ext cx="7862348" cy="2851972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769791" marR="10735" indent="-7429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Прочитать:</a:t>
            </a:r>
          </a:p>
          <a:p>
            <a:pPr marL="26841" marR="10735"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§ 38. Республика  Таджикистан.</a:t>
            </a: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Ответить 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на вопросы 3-4   стр. 109</a:t>
            </a:r>
          </a:p>
        </p:txBody>
      </p:sp>
      <p:sp>
        <p:nvSpPr>
          <p:cNvPr id="9" name="object 9"/>
          <p:cNvSpPr/>
          <p:nvPr/>
        </p:nvSpPr>
        <p:spPr>
          <a:xfrm>
            <a:off x="3740688" y="4876800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4038600" y="5252076"/>
            <a:ext cx="5211275" cy="84994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35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00068" y="813356"/>
            <a:ext cx="4953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ТАДЖИКИСТАН  – </a:t>
            </a:r>
            <a:r>
              <a:rPr lang="ru-RU" sz="28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расположен на юго-востоке Центральной Азии, в горных системах </a:t>
            </a:r>
            <a:r>
              <a:rPr lang="ru-RU" sz="2800" b="1" i="1" dirty="0" err="1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Гиссаро</a:t>
            </a:r>
            <a:r>
              <a:rPr lang="ru-RU" sz="28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-Алая и Памира. </a:t>
            </a:r>
          </a:p>
          <a:p>
            <a:pPr algn="ctr"/>
            <a:r>
              <a:rPr lang="ru-RU" sz="28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Площадь составляет –</a:t>
            </a:r>
          </a:p>
          <a:p>
            <a:pPr algn="ctr"/>
            <a:r>
              <a:rPr lang="ru-RU" sz="28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142 тыс. км²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B115A80-2EF4-4C88-8AB6-DC7BCE9BC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32" y="813356"/>
            <a:ext cx="6553200" cy="586502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F273437-6450-4E1A-83B4-A91B976C2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068" y="3952677"/>
            <a:ext cx="4953000" cy="27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6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835457"/>
            <a:ext cx="586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Граничит на севере с Кыргызстаном, на северо-западе и западе  с Узбекистаном, на юге с Афганистаном, на востоке с </a:t>
            </a:r>
            <a:r>
              <a:rPr lang="ru-RU" sz="30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Китаем</a:t>
            </a:r>
            <a:endParaRPr lang="ru-RU" sz="3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373F18B-97EA-4E05-AFA5-78D5C155F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70" y="1360364"/>
            <a:ext cx="5867399" cy="4876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8EDEE0-67FB-4939-800E-161B93286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649" y="3801971"/>
            <a:ext cx="2944151" cy="28655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405279-A34D-4F42-BF8D-53FE8897A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297" y="3798764"/>
            <a:ext cx="2738533" cy="28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1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399" y="764744"/>
            <a:ext cx="60985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Экономико-географическое положение Таджикистана считается  неблагоприятным, ввиду отсутствия выхода к Мировому океану и сложных для развития сухопутного транспорта условий </a:t>
            </a:r>
            <a:r>
              <a:rPr lang="ru-RU" sz="28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рельефа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C718A1C-DE19-415A-AD2A-48087370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7" y="957262"/>
            <a:ext cx="5488983" cy="56721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34273A4-8299-4AEE-A023-6920FAF62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568" y="3906766"/>
            <a:ext cx="5722431" cy="27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Форма правления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EBEDEBA-C3BF-4A90-81A8-C3EC0408DE13}"/>
              </a:ext>
            </a:extLst>
          </p:cNvPr>
          <p:cNvSpPr txBox="1"/>
          <p:nvPr/>
        </p:nvSpPr>
        <p:spPr>
          <a:xfrm>
            <a:off x="6805234" y="1569259"/>
            <a:ext cx="51164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Президентская  республика </a:t>
            </a:r>
            <a:endParaRPr lang="en-US" sz="4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FDBB150-B18A-4C39-820B-D661F5C48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6" y="1134889"/>
            <a:ext cx="3387274" cy="2438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BB754D-C5C4-4D54-9A7C-F3B7CD0EA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718" y="1120061"/>
            <a:ext cx="2538034" cy="25380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13F1C3-69A3-40F4-8B63-5C06748CD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26" y="3827266"/>
            <a:ext cx="3539674" cy="28003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61A201-22CB-4C66-AC00-AAE8137B9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02" y="3827266"/>
            <a:ext cx="3539674" cy="2800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4E5E52E-2A9A-4191-8FD3-06368ED33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678" y="3827266"/>
            <a:ext cx="4170996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устройство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6646" y="1143000"/>
            <a:ext cx="46339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Административно- территориальное деление имеет несколько сложный характер </a:t>
            </a:r>
          </a:p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 включает 2 области, </a:t>
            </a:r>
          </a:p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1 автономную область </a:t>
            </a:r>
          </a:p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(Горно-Бадахшанскую), </a:t>
            </a:r>
          </a:p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1 город (Душанбе) </a:t>
            </a:r>
          </a:p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 13 районов республиканского подчинения. </a:t>
            </a:r>
          </a:p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Столица Душанбе, располагается  в </a:t>
            </a:r>
            <a:r>
              <a:rPr lang="ru-RU" sz="2400" b="1" dirty="0" err="1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Гиссарской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долине на юго-западе страны.</a:t>
            </a:r>
            <a:endParaRPr lang="ru-RU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0CAD70-8BB4-49C0-BDA2-83010530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630" y="1143000"/>
            <a:ext cx="702728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0FB4C3-71B7-42D9-95F8-96280B9EED57}"/>
              </a:ext>
            </a:extLst>
          </p:cNvPr>
          <p:cNvSpPr txBox="1"/>
          <p:nvPr/>
        </p:nvSpPr>
        <p:spPr>
          <a:xfrm>
            <a:off x="443269" y="2360037"/>
            <a:ext cx="39592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Таджикистан – это горная страна.</a:t>
            </a:r>
          </a:p>
          <a:p>
            <a:pPr algn="ctr"/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90% территории занимают горные </a:t>
            </a:r>
            <a:r>
              <a:rPr lang="ru-RU" sz="32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хребты</a:t>
            </a:r>
            <a:endParaRPr lang="en-US" sz="3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A0B40E-303A-483D-976A-CD514FF18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37664"/>
            <a:ext cx="7312025" cy="549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A78580-DD3E-449D-B4E5-AD9C307A7605}"/>
              </a:ext>
            </a:extLst>
          </p:cNvPr>
          <p:cNvSpPr txBox="1"/>
          <p:nvPr/>
        </p:nvSpPr>
        <p:spPr>
          <a:xfrm>
            <a:off x="246051" y="1148551"/>
            <a:ext cx="58425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Восточную часть Таджикистана занимает горная система Памира со средней высотой, превышающей 4 000 м над уровнем моря. Высочайшая точка республики – пик Исмаила </a:t>
            </a:r>
            <a:r>
              <a:rPr lang="ru-RU" sz="28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Самани</a:t>
            </a:r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(7 495 м). </a:t>
            </a: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силу расположения в сейсмически активном поясе </a:t>
            </a: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Таджикистане периодически случаются сильные землетрясения.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0EB3B8B-1C21-4A71-B05D-1D240B65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233" y="1148551"/>
            <a:ext cx="5885716" cy="555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6643b8fc97657117555b2da3cfda829a779a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5666</TotalTime>
  <Words>678</Words>
  <Application>Microsoft Office PowerPoint</Application>
  <PresentationFormat>Широкоэкранный</PresentationFormat>
  <Paragraphs>97</Paragraphs>
  <Slides>26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Mistral</vt:lpstr>
      <vt:lpstr>Verdana</vt:lpstr>
      <vt:lpstr>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Задания: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Закирова Ф.М</cp:lastModifiedBy>
  <cp:revision>444</cp:revision>
  <dcterms:created xsi:type="dcterms:W3CDTF">2020-06-30T15:34:35Z</dcterms:created>
  <dcterms:modified xsi:type="dcterms:W3CDTF">2021-01-25T03:49:57Z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