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notesMasterIdLst>
    <p:notesMasterId r:id="rId27"/>
  </p:notesMasterIdLst>
  <p:sldIdLst>
    <p:sldId id="293" r:id="rId4"/>
    <p:sldId id="1406" r:id="rId5"/>
    <p:sldId id="1411" r:id="rId6"/>
    <p:sldId id="1467" r:id="rId7"/>
    <p:sldId id="1457" r:id="rId8"/>
    <p:sldId id="1412" r:id="rId9"/>
    <p:sldId id="1469" r:id="rId10"/>
    <p:sldId id="1458" r:id="rId11"/>
    <p:sldId id="1472" r:id="rId12"/>
    <p:sldId id="1479" r:id="rId13"/>
    <p:sldId id="1481" r:id="rId14"/>
    <p:sldId id="1473" r:id="rId15"/>
    <p:sldId id="1482" r:id="rId16"/>
    <p:sldId id="1474" r:id="rId17"/>
    <p:sldId id="1476" r:id="rId18"/>
    <p:sldId id="1475" r:id="rId19"/>
    <p:sldId id="1471" r:id="rId20"/>
    <p:sldId id="1470" r:id="rId21"/>
    <p:sldId id="1478" r:id="rId22"/>
    <p:sldId id="1483" r:id="rId23"/>
    <p:sldId id="1484" r:id="rId24"/>
    <p:sldId id="1388" r:id="rId25"/>
    <p:sldId id="290" r:id="rId26"/>
  </p:sldIdLst>
  <p:sldSz cx="12192000" cy="6858000"/>
  <p:notesSz cx="12192000" cy="6858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2B02F8"/>
    <a:srgbClr val="CE0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698" autoAdjust="0"/>
  </p:normalViewPr>
  <p:slideViewPr>
    <p:cSldViewPr>
      <p:cViewPr varScale="1">
        <p:scale>
          <a:sx n="48" d="100"/>
          <a:sy n="48" d="100"/>
        </p:scale>
        <p:origin x="806" y="7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050" y="-96"/>
      </p:cViewPr>
      <p:guideLst>
        <p:guide orient="horz" pos="2160"/>
        <p:guide pos="38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FF4E2-E865-4DA2-BB07-FF4ADC01C9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6C1EC6A-8548-4B27-B45D-56C37220071C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A7A1B9F-8AA3-46D8-BA49-68BE276757CC}" type="par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54ADEEEE-F461-4347-9B0D-57D13C7FD321}" type="sib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3D95FDFF-F9DB-4BF2-8EBD-60A043F4AE53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EDE4597E-F46A-4BDB-BFB9-56DEA4CC15E2}" type="par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B8304D-7BC0-42E4-9032-9FCD2FD3E259}" type="sib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86D95B9D-C8C6-45D7-90DE-851DF4B137A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071F72B5-A5A2-469F-A6AE-A2C6CF75C8EC}" type="par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732A4E-A3CD-4981-9B07-F814D9B5C95D}" type="sib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D174C895-DE23-41C3-8A12-302D4F4D1B7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075EC6F-91CD-4DB9-B80E-25E9BDD00305}" type="par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31790E4-99FA-413F-A7FE-70F59C486885}" type="sib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9302CA7-D9A6-472D-941D-E1530BC08B98}" type="pres">
      <dgm:prSet presAssocID="{E3AFF4E2-E865-4DA2-BB07-FF4ADC01C9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4C9C053-F11D-4DE9-B7B0-6AF7BEA11C3C}" type="pres">
      <dgm:prSet presAssocID="{E3AFF4E2-E865-4DA2-BB07-FF4ADC01C911}" presName="Name1" presStyleCnt="0"/>
      <dgm:spPr/>
    </dgm:pt>
    <dgm:pt modelId="{F631F8C8-CD17-4F91-BF99-63B717757FDE}" type="pres">
      <dgm:prSet presAssocID="{E3AFF4E2-E865-4DA2-BB07-FF4ADC01C911}" presName="cycle" presStyleCnt="0"/>
      <dgm:spPr/>
    </dgm:pt>
    <dgm:pt modelId="{81817E6C-5814-46E9-A450-7F45A42A56C5}" type="pres">
      <dgm:prSet presAssocID="{E3AFF4E2-E865-4DA2-BB07-FF4ADC01C911}" presName="srcNode" presStyleLbl="node1" presStyleIdx="0" presStyleCnt="4"/>
      <dgm:spPr/>
    </dgm:pt>
    <dgm:pt modelId="{DACEBC54-63FF-4EE5-A323-59A722002A80}" type="pres">
      <dgm:prSet presAssocID="{E3AFF4E2-E865-4DA2-BB07-FF4ADC01C911}" presName="conn" presStyleLbl="parChTrans1D2" presStyleIdx="0" presStyleCnt="1"/>
      <dgm:spPr/>
      <dgm:t>
        <a:bodyPr/>
        <a:lstStyle/>
        <a:p>
          <a:endParaRPr lang="ru-RU"/>
        </a:p>
      </dgm:t>
    </dgm:pt>
    <dgm:pt modelId="{73918DB0-85FA-410A-8B98-86115FEABD98}" type="pres">
      <dgm:prSet presAssocID="{E3AFF4E2-E865-4DA2-BB07-FF4ADC01C911}" presName="extraNode" presStyleLbl="node1" presStyleIdx="0" presStyleCnt="4"/>
      <dgm:spPr/>
    </dgm:pt>
    <dgm:pt modelId="{AF956473-C59E-4450-8060-58C2E503F108}" type="pres">
      <dgm:prSet presAssocID="{E3AFF4E2-E865-4DA2-BB07-FF4ADC01C911}" presName="dstNode" presStyleLbl="node1" presStyleIdx="0" presStyleCnt="4"/>
      <dgm:spPr/>
    </dgm:pt>
    <dgm:pt modelId="{6A574F4E-6710-40A3-818B-8523E131634E}" type="pres">
      <dgm:prSet presAssocID="{96C1EC6A-8548-4B27-B45D-56C37220071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F65A4-7AFC-4665-BF70-D944195DA81E}" type="pres">
      <dgm:prSet presAssocID="{96C1EC6A-8548-4B27-B45D-56C37220071C}" presName="accent_1" presStyleCnt="0"/>
      <dgm:spPr/>
    </dgm:pt>
    <dgm:pt modelId="{9CE4835F-B3F9-41FC-B9BA-D92C4CD65C3C}" type="pres">
      <dgm:prSet presAssocID="{96C1EC6A-8548-4B27-B45D-56C37220071C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4638E2-D3FD-4E5C-BEE5-DC747FA33CF5}" type="pres">
      <dgm:prSet presAssocID="{3D95FDFF-F9DB-4BF2-8EBD-60A043F4AE5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20EA9-8A69-4E28-B507-F99CB67E9955}" type="pres">
      <dgm:prSet presAssocID="{3D95FDFF-F9DB-4BF2-8EBD-60A043F4AE53}" presName="accent_2" presStyleCnt="0"/>
      <dgm:spPr/>
    </dgm:pt>
    <dgm:pt modelId="{01523FD4-31D7-45C5-8D6D-CE1EA4291093}" type="pres">
      <dgm:prSet presAssocID="{3D95FDFF-F9DB-4BF2-8EBD-60A043F4AE5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708E90A-9DC2-469D-824E-CCB6EFE096DC}" type="pres">
      <dgm:prSet presAssocID="{86D95B9D-C8C6-45D7-90DE-851DF4B137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ABE75-A03C-4938-9944-D0006C03F1B8}" type="pres">
      <dgm:prSet presAssocID="{86D95B9D-C8C6-45D7-90DE-851DF4B137A1}" presName="accent_3" presStyleCnt="0"/>
      <dgm:spPr/>
    </dgm:pt>
    <dgm:pt modelId="{B3429A32-9775-432C-B950-96413DE9FCB2}" type="pres">
      <dgm:prSet presAssocID="{86D95B9D-C8C6-45D7-90DE-851DF4B137A1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AA6FA2-628B-4AE3-89AF-053F848427C2}" type="pres">
      <dgm:prSet presAssocID="{D174C895-DE23-41C3-8A12-302D4F4D1B7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E6737-177E-44FF-B3A8-8580C8A0DD44}" type="pres">
      <dgm:prSet presAssocID="{D174C895-DE23-41C3-8A12-302D4F4D1B71}" presName="accent_4" presStyleCnt="0"/>
      <dgm:spPr/>
    </dgm:pt>
    <dgm:pt modelId="{BB9A65D1-AC50-48D6-91E7-E9BEEE6C9CFA}" type="pres">
      <dgm:prSet presAssocID="{D174C895-DE23-41C3-8A12-302D4F4D1B71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2AAA62C-7417-4182-9AB0-CF933FC1214D}" srcId="{E3AFF4E2-E865-4DA2-BB07-FF4ADC01C911}" destId="{3D95FDFF-F9DB-4BF2-8EBD-60A043F4AE53}" srcOrd="1" destOrd="0" parTransId="{EDE4597E-F46A-4BDB-BFB9-56DEA4CC15E2}" sibTransId="{95B8304D-7BC0-42E4-9032-9FCD2FD3E259}"/>
    <dgm:cxn modelId="{EA0F1138-2D9A-4396-937F-38A80CC536E4}" type="presOf" srcId="{E3AFF4E2-E865-4DA2-BB07-FF4ADC01C911}" destId="{79302CA7-D9A6-472D-941D-E1530BC08B98}" srcOrd="0" destOrd="0" presId="urn:microsoft.com/office/officeart/2008/layout/VerticalCurvedList"/>
    <dgm:cxn modelId="{97BE87DF-A895-427A-99DF-516B33715145}" srcId="{E3AFF4E2-E865-4DA2-BB07-FF4ADC01C911}" destId="{D174C895-DE23-41C3-8A12-302D4F4D1B71}" srcOrd="3" destOrd="0" parTransId="{C075EC6F-91CD-4DB9-B80E-25E9BDD00305}" sibTransId="{731790E4-99FA-413F-A7FE-70F59C486885}"/>
    <dgm:cxn modelId="{BB1CAFA6-47E2-47E7-B6EB-2E2B215C23CB}" type="presOf" srcId="{54ADEEEE-F461-4347-9B0D-57D13C7FD321}" destId="{DACEBC54-63FF-4EE5-A323-59A722002A80}" srcOrd="0" destOrd="0" presId="urn:microsoft.com/office/officeart/2008/layout/VerticalCurvedList"/>
    <dgm:cxn modelId="{B6850B18-92AC-4038-851A-7A54D37CEA49}" type="presOf" srcId="{3D95FDFF-F9DB-4BF2-8EBD-60A043F4AE53}" destId="{854638E2-D3FD-4E5C-BEE5-DC747FA33CF5}" srcOrd="0" destOrd="0" presId="urn:microsoft.com/office/officeart/2008/layout/VerticalCurvedList"/>
    <dgm:cxn modelId="{140D904E-559B-46CD-A11D-AD8D83EA864F}" type="presOf" srcId="{D174C895-DE23-41C3-8A12-302D4F4D1B71}" destId="{22AA6FA2-628B-4AE3-89AF-053F848427C2}" srcOrd="0" destOrd="0" presId="urn:microsoft.com/office/officeart/2008/layout/VerticalCurvedList"/>
    <dgm:cxn modelId="{A3D46553-245D-4446-AC9D-0E0E29E670DF}" srcId="{E3AFF4E2-E865-4DA2-BB07-FF4ADC01C911}" destId="{96C1EC6A-8548-4B27-B45D-56C37220071C}" srcOrd="0" destOrd="0" parTransId="{CA7A1B9F-8AA3-46D8-BA49-68BE276757CC}" sibTransId="{54ADEEEE-F461-4347-9B0D-57D13C7FD321}"/>
    <dgm:cxn modelId="{093A909C-84C4-4D27-AA93-7D1BAE0B6761}" srcId="{E3AFF4E2-E865-4DA2-BB07-FF4ADC01C911}" destId="{86D95B9D-C8C6-45D7-90DE-851DF4B137A1}" srcOrd="2" destOrd="0" parTransId="{071F72B5-A5A2-469F-A6AE-A2C6CF75C8EC}" sibTransId="{95732A4E-A3CD-4981-9B07-F814D9B5C95D}"/>
    <dgm:cxn modelId="{06230B07-9AF1-4BD0-89B0-563C3396FCA1}" type="presOf" srcId="{86D95B9D-C8C6-45D7-90DE-851DF4B137A1}" destId="{C708E90A-9DC2-469D-824E-CCB6EFE096DC}" srcOrd="0" destOrd="0" presId="urn:microsoft.com/office/officeart/2008/layout/VerticalCurvedList"/>
    <dgm:cxn modelId="{63238B6B-8B7B-421B-AA78-08A96F306751}" type="presOf" srcId="{96C1EC6A-8548-4B27-B45D-56C37220071C}" destId="{6A574F4E-6710-40A3-818B-8523E131634E}" srcOrd="0" destOrd="0" presId="urn:microsoft.com/office/officeart/2008/layout/VerticalCurvedList"/>
    <dgm:cxn modelId="{A12429B0-4A13-4FAD-BE48-273FD59E6320}" type="presParOf" srcId="{79302CA7-D9A6-472D-941D-E1530BC08B98}" destId="{F4C9C053-F11D-4DE9-B7B0-6AF7BEA11C3C}" srcOrd="0" destOrd="0" presId="urn:microsoft.com/office/officeart/2008/layout/VerticalCurvedList"/>
    <dgm:cxn modelId="{CC5C727D-B25C-47A0-B31F-195D0E265301}" type="presParOf" srcId="{F4C9C053-F11D-4DE9-B7B0-6AF7BEA11C3C}" destId="{F631F8C8-CD17-4F91-BF99-63B717757FDE}" srcOrd="0" destOrd="0" presId="urn:microsoft.com/office/officeart/2008/layout/VerticalCurvedList"/>
    <dgm:cxn modelId="{5C18E921-896B-4E21-B20A-F252042E47DF}" type="presParOf" srcId="{F631F8C8-CD17-4F91-BF99-63B717757FDE}" destId="{81817E6C-5814-46E9-A450-7F45A42A56C5}" srcOrd="0" destOrd="0" presId="urn:microsoft.com/office/officeart/2008/layout/VerticalCurvedList"/>
    <dgm:cxn modelId="{C0892246-54DF-4659-A19B-F462BCBB56E1}" type="presParOf" srcId="{F631F8C8-CD17-4F91-BF99-63B717757FDE}" destId="{DACEBC54-63FF-4EE5-A323-59A722002A80}" srcOrd="1" destOrd="0" presId="urn:microsoft.com/office/officeart/2008/layout/VerticalCurvedList"/>
    <dgm:cxn modelId="{D17B7BD8-291F-4B64-A091-E5DFA71A61CB}" type="presParOf" srcId="{F631F8C8-CD17-4F91-BF99-63B717757FDE}" destId="{73918DB0-85FA-410A-8B98-86115FEABD98}" srcOrd="2" destOrd="0" presId="urn:microsoft.com/office/officeart/2008/layout/VerticalCurvedList"/>
    <dgm:cxn modelId="{8E2D7C9F-2875-48FB-89C4-E2115CD06190}" type="presParOf" srcId="{F631F8C8-CD17-4F91-BF99-63B717757FDE}" destId="{AF956473-C59E-4450-8060-58C2E503F108}" srcOrd="3" destOrd="0" presId="urn:microsoft.com/office/officeart/2008/layout/VerticalCurvedList"/>
    <dgm:cxn modelId="{AAFD8EDC-E092-4D98-8673-B8F5113E2576}" type="presParOf" srcId="{F4C9C053-F11D-4DE9-B7B0-6AF7BEA11C3C}" destId="{6A574F4E-6710-40A3-818B-8523E131634E}" srcOrd="1" destOrd="0" presId="urn:microsoft.com/office/officeart/2008/layout/VerticalCurvedList"/>
    <dgm:cxn modelId="{2B8B6F4B-272A-490D-86FB-48C90A155774}" type="presParOf" srcId="{F4C9C053-F11D-4DE9-B7B0-6AF7BEA11C3C}" destId="{185F65A4-7AFC-4665-BF70-D944195DA81E}" srcOrd="2" destOrd="0" presId="urn:microsoft.com/office/officeart/2008/layout/VerticalCurvedList"/>
    <dgm:cxn modelId="{1970D191-FDB4-4AC4-812A-2F0CF3F5EE0E}" type="presParOf" srcId="{185F65A4-7AFC-4665-BF70-D944195DA81E}" destId="{9CE4835F-B3F9-41FC-B9BA-D92C4CD65C3C}" srcOrd="0" destOrd="0" presId="urn:microsoft.com/office/officeart/2008/layout/VerticalCurvedList"/>
    <dgm:cxn modelId="{C6CB0431-9D2C-4C50-9536-B16D243AF3F2}" type="presParOf" srcId="{F4C9C053-F11D-4DE9-B7B0-6AF7BEA11C3C}" destId="{854638E2-D3FD-4E5C-BEE5-DC747FA33CF5}" srcOrd="3" destOrd="0" presId="urn:microsoft.com/office/officeart/2008/layout/VerticalCurvedList"/>
    <dgm:cxn modelId="{A910AE44-5509-4469-8189-E81B5CFD76C6}" type="presParOf" srcId="{F4C9C053-F11D-4DE9-B7B0-6AF7BEA11C3C}" destId="{FFB20EA9-8A69-4E28-B507-F99CB67E9955}" srcOrd="4" destOrd="0" presId="urn:microsoft.com/office/officeart/2008/layout/VerticalCurvedList"/>
    <dgm:cxn modelId="{1E6A3B29-872C-400A-BA26-BE70A43889F5}" type="presParOf" srcId="{FFB20EA9-8A69-4E28-B507-F99CB67E9955}" destId="{01523FD4-31D7-45C5-8D6D-CE1EA4291093}" srcOrd="0" destOrd="0" presId="urn:microsoft.com/office/officeart/2008/layout/VerticalCurvedList"/>
    <dgm:cxn modelId="{5E825DE5-6A51-4382-A588-B0BE841CED0C}" type="presParOf" srcId="{F4C9C053-F11D-4DE9-B7B0-6AF7BEA11C3C}" destId="{C708E90A-9DC2-469D-824E-CCB6EFE096DC}" srcOrd="5" destOrd="0" presId="urn:microsoft.com/office/officeart/2008/layout/VerticalCurvedList"/>
    <dgm:cxn modelId="{94FFF6C3-3345-4698-871B-20712DC66BD3}" type="presParOf" srcId="{F4C9C053-F11D-4DE9-B7B0-6AF7BEA11C3C}" destId="{6A3ABE75-A03C-4938-9944-D0006C03F1B8}" srcOrd="6" destOrd="0" presId="urn:microsoft.com/office/officeart/2008/layout/VerticalCurvedList"/>
    <dgm:cxn modelId="{24692DC5-071A-4EC1-A5ED-3127DD9B3890}" type="presParOf" srcId="{6A3ABE75-A03C-4938-9944-D0006C03F1B8}" destId="{B3429A32-9775-432C-B950-96413DE9FCB2}" srcOrd="0" destOrd="0" presId="urn:microsoft.com/office/officeart/2008/layout/VerticalCurvedList"/>
    <dgm:cxn modelId="{E46858FE-145A-4ABA-9E5D-61F8F37A9164}" type="presParOf" srcId="{F4C9C053-F11D-4DE9-B7B0-6AF7BEA11C3C}" destId="{22AA6FA2-628B-4AE3-89AF-053F848427C2}" srcOrd="7" destOrd="0" presId="urn:microsoft.com/office/officeart/2008/layout/VerticalCurvedList"/>
    <dgm:cxn modelId="{83D12697-127E-4D37-BBBA-DD1D06E900E7}" type="presParOf" srcId="{F4C9C053-F11D-4DE9-B7B0-6AF7BEA11C3C}" destId="{BAEE6737-177E-44FF-B3A8-8580C8A0DD44}" srcOrd="8" destOrd="0" presId="urn:microsoft.com/office/officeart/2008/layout/VerticalCurvedList"/>
    <dgm:cxn modelId="{D93DB165-A499-462E-BD01-6068A3FA1156}" type="presParOf" srcId="{BAEE6737-177E-44FF-B3A8-8580C8A0DD44}" destId="{BB9A65D1-AC50-48D6-91E7-E9BEEE6C9C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EBC54-63FF-4EE5-A323-59A722002A8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74F4E-6710-40A3-818B-8523E131634E}">
      <dsp:nvSpPr>
        <dsp:cNvPr id="0" name=""/>
        <dsp:cNvSpPr/>
      </dsp:nvSpPr>
      <dsp:spPr>
        <a:xfrm>
          <a:off x="610504" y="416587"/>
          <a:ext cx="633817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587"/>
        <a:ext cx="6338173" cy="833607"/>
      </dsp:txXfrm>
    </dsp:sp>
    <dsp:sp modelId="{9CE4835F-B3F9-41FC-B9BA-D92C4CD65C3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638E2-D3FD-4E5C-BEE5-DC747FA33CF5}">
      <dsp:nvSpPr>
        <dsp:cNvPr id="0" name=""/>
        <dsp:cNvSpPr/>
      </dsp:nvSpPr>
      <dsp:spPr>
        <a:xfrm>
          <a:off x="1088431" y="1667215"/>
          <a:ext cx="5860246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1667215"/>
        <a:ext cx="5860246" cy="833607"/>
      </dsp:txXfrm>
    </dsp:sp>
    <dsp:sp modelId="{01523FD4-31D7-45C5-8D6D-CE1EA4291093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E90A-9DC2-469D-824E-CCB6EFE096DC}">
      <dsp:nvSpPr>
        <dsp:cNvPr id="0" name=""/>
        <dsp:cNvSpPr/>
      </dsp:nvSpPr>
      <dsp:spPr>
        <a:xfrm>
          <a:off x="1088431" y="2917843"/>
          <a:ext cx="5860246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2917843"/>
        <a:ext cx="5860246" cy="833607"/>
      </dsp:txXfrm>
    </dsp:sp>
    <dsp:sp modelId="{B3429A32-9775-432C-B950-96413DE9FCB2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A2-628B-4AE3-89AF-053F848427C2}">
      <dsp:nvSpPr>
        <dsp:cNvPr id="0" name=""/>
        <dsp:cNvSpPr/>
      </dsp:nvSpPr>
      <dsp:spPr>
        <a:xfrm>
          <a:off x="610504" y="4168472"/>
          <a:ext cx="6338173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8472"/>
        <a:ext cx="6338173" cy="833607"/>
      </dsp:txXfrm>
    </dsp:sp>
    <dsp:sp modelId="{BB9A65D1-AC50-48D6-91E7-E9BEEE6C9CFA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87488-A123-4831-BA94-2094119C36E5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E27C-E9B5-48F2-98D5-DB745BDE03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9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6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85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363216" y="2591591"/>
            <a:ext cx="7647328" cy="1841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66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Французская республика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0786C0-903D-46D2-8D42-E5781CF6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057400"/>
            <a:ext cx="4272327" cy="31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8A0F8F7-1A17-4FEF-897D-EA06DD55573F}"/>
              </a:ext>
            </a:extLst>
          </p:cNvPr>
          <p:cNvSpPr txBox="1"/>
          <p:nvPr/>
        </p:nvSpPr>
        <p:spPr>
          <a:xfrm>
            <a:off x="307975" y="1141501"/>
            <a:ext cx="11576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климатических зон у Франции 4: альпийская и морская зоны на юге – средиземноморский климат, атлантическая зона на западе – умеренный морской,  умеренно - континентальный климат в центре страны и на востоке.  Лето жаркое, зима теплая и дождливая. Больше всего осадков выпадает  с января по апрель.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5FB615-07E3-4669-B6A6-FD9255096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359097"/>
            <a:ext cx="3235730" cy="24258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603CB05-E14E-402E-9180-CB3B1C70E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133" y="2895600"/>
            <a:ext cx="4492624" cy="38108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33CE164-0569-47D6-B049-E9E1E12A3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1" y="3118594"/>
            <a:ext cx="3486150" cy="17582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8BA56C5-417F-4826-8102-519436DE6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4948241"/>
            <a:ext cx="3486150" cy="17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Речная сеть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C1E49E-1B50-4854-959C-C0A8D60F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304" y="1137665"/>
            <a:ext cx="3617656" cy="23764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D6C58F-6B9D-49C7-8C33-D935876A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137665"/>
            <a:ext cx="3928803" cy="24222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2FF2AB-D3FB-4225-83B4-A0D519B6FF1E}"/>
              </a:ext>
            </a:extLst>
          </p:cNvPr>
          <p:cNvSpPr txBox="1"/>
          <p:nvPr/>
        </p:nvSpPr>
        <p:spPr>
          <a:xfrm>
            <a:off x="155575" y="3626387"/>
            <a:ext cx="3928802" cy="25545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Луара - самая длинная среди французских рек. На берегах Луары и притоков расположены сотни замков различных эпох, как в виде руин, так и вполне целых, и даже жилых, превращенных в музеи.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CDC6AC-0058-4472-8E46-776BF21E23F9}"/>
              </a:ext>
            </a:extLst>
          </p:cNvPr>
          <p:cNvSpPr txBox="1"/>
          <p:nvPr/>
        </p:nvSpPr>
        <p:spPr>
          <a:xfrm>
            <a:off x="4415013" y="3720800"/>
            <a:ext cx="3617656" cy="286232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Рона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бер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начало на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Ронском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леднике в Швейцарии. По берегам расположены несколько замков и старинных церквей, самая полноводная река. Длина реки – 812 км., во Франции – 545 км.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A804A4-5B41-4FF5-B6FE-4D0511CE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13" y="1137664"/>
            <a:ext cx="3617656" cy="25545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08ECCBD-CB3E-47AF-A745-D2D9FE1CB7BD}"/>
              </a:ext>
            </a:extLst>
          </p:cNvPr>
          <p:cNvSpPr txBox="1"/>
          <p:nvPr/>
        </p:nvSpPr>
        <p:spPr>
          <a:xfrm>
            <a:off x="8363304" y="3559953"/>
            <a:ext cx="3617656" cy="31700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Пятая по величине, однако самая знаменитая река, ведь на ней римляне основали Лютеций, позже ставший Парижем. Коварная река с обманчиво тихим характером, не раз затоплявшая столицу. Длина реки – 776 км.</a:t>
            </a:r>
          </a:p>
        </p:txBody>
      </p:sp>
    </p:spTree>
    <p:extLst>
      <p:ext uri="{BB962C8B-B14F-4D97-AF65-F5344CB8AC3E}">
        <p14:creationId xmlns:p14="http://schemas.microsoft.com/office/powerpoint/2010/main" val="34896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BB3408-60A4-4345-9195-537B53272E5F}"/>
              </a:ext>
            </a:extLst>
          </p:cNvPr>
          <p:cNvSpPr txBox="1"/>
          <p:nvPr/>
        </p:nvSpPr>
        <p:spPr>
          <a:xfrm>
            <a:off x="5916350" y="1121623"/>
            <a:ext cx="6123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2020 года население Франции составляет </a:t>
            </a:r>
            <a:r>
              <a:rPr lang="ru-RU" sz="28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65.3 млн. человек</a:t>
            </a:r>
            <a:r>
              <a:rPr lang="ru-RU" sz="24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E18D29-5A66-4039-97EA-24B4247FD5CF}"/>
              </a:ext>
            </a:extLst>
          </p:cNvPr>
          <p:cNvSpPr txBox="1"/>
          <p:nvPr/>
        </p:nvSpPr>
        <p:spPr>
          <a:xfrm>
            <a:off x="5916350" y="3261569"/>
            <a:ext cx="24616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стране наблюдается  ежегодный средний прирост в 0,2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D3D5DA1-E910-4006-8087-35E386476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1"/>
            <a:ext cx="5596690" cy="5638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BCCECC-1E5C-464D-B35C-3F7B6B31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910" y="2286000"/>
            <a:ext cx="331069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DB412B-7D49-4573-8A06-B92955803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44138" y="1121962"/>
            <a:ext cx="5980462" cy="5431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3AA434-0A64-47A7-A3CE-54A4DD23506F}"/>
              </a:ext>
            </a:extLst>
          </p:cNvPr>
          <p:cNvSpPr txBox="1"/>
          <p:nvPr/>
        </p:nvSpPr>
        <p:spPr>
          <a:xfrm>
            <a:off x="6629400" y="1097899"/>
            <a:ext cx="5410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Важным фактором прироста населения является внешняя миграция. Среди мигрантов большое количество приходится на долю выходцев из африканских стран – бывших колоний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Франции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ECEC2C-D9FA-40F9-8054-08E75E83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062" y="3924300"/>
            <a:ext cx="4876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861589" y="1569708"/>
            <a:ext cx="63304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Вокруг Парижа сложилась одна из самых крупных на континенте городских агломераций.</a:t>
            </a:r>
          </a:p>
          <a:p>
            <a:pPr algn="ctr"/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Ее население превышает </a:t>
            </a:r>
          </a:p>
          <a:p>
            <a:pPr algn="ctr"/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10 млн человек. К крупным региональным центрам страны относятся города Лион,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Марсель,</a:t>
            </a:r>
            <a:r>
              <a:rPr lang="en-US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Тулуза</a:t>
            </a:r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, Бордо.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41E237F-6D02-4EEA-B66A-2D856AC84152}"/>
              </a:ext>
            </a:extLst>
          </p:cNvPr>
          <p:cNvSpPr txBox="1"/>
          <p:nvPr/>
        </p:nvSpPr>
        <p:spPr>
          <a:xfrm>
            <a:off x="2514600" y="1021171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 превышает 80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D3812F-332E-4F07-B394-FAD929029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1569708"/>
            <a:ext cx="5543873" cy="49698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8FF13E-69DE-48A7-824E-EA33ED6B5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588" y="4267200"/>
            <a:ext cx="2987943" cy="2462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97DF91-6252-41FD-9144-A6F25CE9E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747" y="4267200"/>
            <a:ext cx="302475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Этнический состав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99EAF8-9A40-43A9-9518-B935AA0B33D4}"/>
              </a:ext>
            </a:extLst>
          </p:cNvPr>
          <p:cNvSpPr txBox="1"/>
          <p:nvPr/>
        </p:nvSpPr>
        <p:spPr>
          <a:xfrm>
            <a:off x="151699" y="1114418"/>
            <a:ext cx="120402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Коренное население Франции представлено франками, вестготами и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бургундцами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окраинах страны представлены такие этнические группы, как эльзасцы, бретонцы, фламандцы, корсиканцы, баски,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лотарингцы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окситанцы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каталонцы. Несмотря на малую численность, эти «малые народы» сохраняют свой язык, самобытность и культуру.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33EB5F-C83C-428D-B06C-297F4EFC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9" y="3177228"/>
            <a:ext cx="2820101" cy="1723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2090E2-ABDB-4669-9223-C2DEEDCF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1" y="5024262"/>
            <a:ext cx="2820101" cy="1579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FCD0C0-3002-41D0-97A9-3538A4DCC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88" y="3177227"/>
            <a:ext cx="2820101" cy="1723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E85F5DF-B7EE-4B67-BFD8-0FF87A062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141" y="5024260"/>
            <a:ext cx="2820101" cy="15575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BB56E-F152-4F93-B899-FFE453077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071" y="3214291"/>
            <a:ext cx="2201169" cy="33674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F838496-AC64-45DA-9FF1-124B87929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281" y="3214293"/>
            <a:ext cx="2201169" cy="18913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1680F26-A52A-4CC1-8183-C6C682563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5894" y="3214292"/>
            <a:ext cx="1490276" cy="18913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0300AE9-631C-4FB6-B492-315C47807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5281" y="5266567"/>
            <a:ext cx="2201169" cy="13151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B7F0276-4008-47E8-BD80-B13B6A2F9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7491" y="5236256"/>
            <a:ext cx="1468679" cy="13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914FE5-5D46-40E9-8240-AAB9CC9E6C70}"/>
              </a:ext>
            </a:extLst>
          </p:cNvPr>
          <p:cNvSpPr txBox="1"/>
          <p:nvPr/>
        </p:nvSpPr>
        <p:spPr>
          <a:xfrm>
            <a:off x="288926" y="1186878"/>
            <a:ext cx="59594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густо проживает в Парижской агломерации, в приграничных с Бельгией и Германией районах, на побережье Средиземного моря. В горных районах же плотность населения невелика. </a:t>
            </a:r>
          </a:p>
          <a:p>
            <a:endParaRPr lang="ru-RU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Франции составляет  115 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чел/км²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C6B1EA-7711-4891-91A6-80D31265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24180"/>
            <a:ext cx="5659841" cy="55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Франции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B4CC84B-3FD5-4617-AF3D-296B727B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154455"/>
            <a:ext cx="6321425" cy="5388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F36659-3958-4D25-8C94-205B8D751658}"/>
              </a:ext>
            </a:extLst>
          </p:cNvPr>
          <p:cNvSpPr txBox="1"/>
          <p:nvPr/>
        </p:nvSpPr>
        <p:spPr>
          <a:xfrm>
            <a:off x="6629400" y="1125633"/>
            <a:ext cx="541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структуре промышленности преобладает машиностроение, химическая и нефтехимическая,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рная 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цветная металлургия, а также пищевая промышленность.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 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выделяется экспортом автомобилей, судов, самолетов, станков. Минеральных удобрений, соды, полимеров, парфюмерии и косметики, вина, сыров и многих других продуктов.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47421E-9ED5-4605-B049-0380E8B8E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11"/>
          <a:stretch/>
        </p:blipFill>
        <p:spPr>
          <a:xfrm>
            <a:off x="7620000" y="4265973"/>
            <a:ext cx="2133598" cy="12564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CDE8DE9-E30C-486E-9AAB-D6CF5CFFD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5581932"/>
            <a:ext cx="2514600" cy="1175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BBF48D4-6FA0-4280-B489-627961552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226" y="4295732"/>
            <a:ext cx="2174374" cy="12564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58FECF7-03DA-43E5-BFE1-533643A8C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250" y="5618027"/>
            <a:ext cx="2247900" cy="117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401EA1-D7D0-488B-91AE-CFAFBF011C4C}"/>
              </a:ext>
            </a:extLst>
          </p:cNvPr>
          <p:cNvSpPr txBox="1"/>
          <p:nvPr/>
        </p:nvSpPr>
        <p:spPr>
          <a:xfrm>
            <a:off x="6324600" y="2605129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сельскохозяйственные культуры: пшеница, рожь, картофель, сахарная свекла, кукуруза, виноград,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E5D037-64F0-4584-9656-7BAC51F5042D}"/>
              </a:ext>
            </a:extLst>
          </p:cNvPr>
          <p:cNvSpPr txBox="1"/>
          <p:nvPr/>
        </p:nvSpPr>
        <p:spPr>
          <a:xfrm>
            <a:off x="6324600" y="1137665"/>
            <a:ext cx="5562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отрасли сельского хозяйства страны – молочно-мясное скотоводство, свиноводство.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63DB0A-95BA-4ED5-989F-CDE5ABB6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2" y="1295400"/>
            <a:ext cx="6002418" cy="52936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EA8685-D41E-4832-90A9-924F4620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684" y="4204494"/>
            <a:ext cx="3029018" cy="22672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5A4BC8-9F9F-4C57-BDF0-8BA2EDA4B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04494"/>
            <a:ext cx="2921230" cy="22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CDBA77-7051-4B29-BC3F-77FAE577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8" y="4052315"/>
            <a:ext cx="3600127" cy="26723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DAE6A1-9C36-410F-BCC8-5BB321D6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137665"/>
            <a:ext cx="3044825" cy="26723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F79201-6D19-46FF-A6E2-F66E1C726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846" y="3957065"/>
            <a:ext cx="4240287" cy="28213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35A808-4703-45D9-993A-164BFBB1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162" y="1137665"/>
            <a:ext cx="3530971" cy="2672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95634B-C371-4DA6-B196-A9999690D7CE}"/>
              </a:ext>
            </a:extLst>
          </p:cNvPr>
          <p:cNvSpPr txBox="1"/>
          <p:nvPr/>
        </p:nvSpPr>
        <p:spPr>
          <a:xfrm>
            <a:off x="3200400" y="1100078"/>
            <a:ext cx="53037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Франция является первой страной мира по числу иностранных туристов. В некоторые годы их количество превышает 75 млн человек. Развитию туризма на таком уровне способствуют природно-климатические условия, всемирно известные приморские курорты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Ницца, Сен-Тропе, Канн и другие), большое количество знаменитых культурных объектов в городах страны, особенно в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Париже</a:t>
            </a:r>
            <a:endParaRPr lang="en-US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064D78-0A26-4274-A69D-C7614C9F3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126" y="4129921"/>
            <a:ext cx="3676874" cy="25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</a:p>
        </p:txBody>
      </p:sp>
      <p:sp>
        <p:nvSpPr>
          <p:cNvPr id="4" name="AutoShape 3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Турц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1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Норвег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230145383"/>
              </p:ext>
            </p:extLst>
          </p:nvPr>
        </p:nvGraphicFramePr>
        <p:xfrm>
          <a:off x="304800" y="990600"/>
          <a:ext cx="70252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B4BA34-E8D7-4140-BF04-698135A92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371600"/>
            <a:ext cx="495300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E20BA6-6861-4BEC-9F63-446A32D2591D}"/>
              </a:ext>
            </a:extLst>
          </p:cNvPr>
          <p:cNvSpPr txBox="1"/>
          <p:nvPr/>
        </p:nvSpPr>
        <p:spPr>
          <a:xfrm>
            <a:off x="381000" y="180201"/>
            <a:ext cx="6098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какими из перечисленных стран Франция имеет сухопутную границу?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(Несколько вариантов ответа.)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Великобритания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Чехия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Монако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Швейцария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Болгария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E7ADA2-7AF5-4A39-B250-9016B7443004}"/>
              </a:ext>
            </a:extLst>
          </p:cNvPr>
          <p:cNvSpPr txBox="1"/>
          <p:nvPr/>
        </p:nvSpPr>
        <p:spPr>
          <a:xfrm>
            <a:off x="6400800" y="228600"/>
            <a:ext cx="6098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Какие крупные реки протекают по территории Франции?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(Несколько вариантов ответа.)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Тибр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Одер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Эльба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Рона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Сена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60B509-B9E5-4097-BD4E-0B672B1A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289" y="3657603"/>
            <a:ext cx="4159604" cy="2971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33996-1551-410A-8512-A7B1DBFEB599}"/>
              </a:ext>
            </a:extLst>
          </p:cNvPr>
          <p:cNvSpPr txBox="1"/>
          <p:nvPr/>
        </p:nvSpPr>
        <p:spPr>
          <a:xfrm>
            <a:off x="609600" y="3962400"/>
            <a:ext cx="62458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Определи, какими цифрами на карте обозначены: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Бискайский залив —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река Гаронна —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горы Альпы —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0DB69DD7-73E6-402B-86CC-23004B2CB51C}"/>
              </a:ext>
            </a:extLst>
          </p:cNvPr>
          <p:cNvCxnSpPr/>
          <p:nvPr/>
        </p:nvCxnSpPr>
        <p:spPr>
          <a:xfrm>
            <a:off x="6096000" y="180201"/>
            <a:ext cx="0" cy="3096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66647F84-58F1-4C3D-97A2-B08341E0CBED}"/>
              </a:ext>
            </a:extLst>
          </p:cNvPr>
          <p:cNvCxnSpPr/>
          <p:nvPr/>
        </p:nvCxnSpPr>
        <p:spPr>
          <a:xfrm>
            <a:off x="228600" y="34290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39844D2B-DE50-45AC-B695-52B89780D29E}"/>
              </a:ext>
            </a:extLst>
          </p:cNvPr>
          <p:cNvCxnSpPr/>
          <p:nvPr/>
        </p:nvCxnSpPr>
        <p:spPr>
          <a:xfrm>
            <a:off x="6629400" y="3429000"/>
            <a:ext cx="49004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9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E20BA6-6861-4BEC-9F63-446A32D2591D}"/>
              </a:ext>
            </a:extLst>
          </p:cNvPr>
          <p:cNvSpPr txBox="1"/>
          <p:nvPr/>
        </p:nvSpPr>
        <p:spPr>
          <a:xfrm>
            <a:off x="381000" y="180201"/>
            <a:ext cx="6098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какими из перечисленных стран Франция имеет сухопутную границу?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(Несколько вариантов ответа.)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Великобритания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Чехия</a:t>
            </a:r>
          </a:p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Монако</a:t>
            </a:r>
          </a:p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Швейцария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Болгария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E7ADA2-7AF5-4A39-B250-9016B7443004}"/>
              </a:ext>
            </a:extLst>
          </p:cNvPr>
          <p:cNvSpPr txBox="1"/>
          <p:nvPr/>
        </p:nvSpPr>
        <p:spPr>
          <a:xfrm>
            <a:off x="6400800" y="228600"/>
            <a:ext cx="6098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Какие крупные реки протекают по территории Франции?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(Несколько вариантов ответа.)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Тибр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Одер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Эльба</a:t>
            </a:r>
          </a:p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Рона</a:t>
            </a:r>
          </a:p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Сена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60B509-B9E5-4097-BD4E-0B672B1A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289" y="3657603"/>
            <a:ext cx="4159604" cy="2971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33996-1551-410A-8512-A7B1DBFEB599}"/>
              </a:ext>
            </a:extLst>
          </p:cNvPr>
          <p:cNvSpPr txBox="1"/>
          <p:nvPr/>
        </p:nvSpPr>
        <p:spPr>
          <a:xfrm>
            <a:off x="228600" y="3808409"/>
            <a:ext cx="67606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Определите, какими цифрами на карте обозначены: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Бискайский залив — 13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река Гаронна — 11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горы Альпы — 6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0DB69DD7-73E6-402B-86CC-23004B2CB51C}"/>
              </a:ext>
            </a:extLst>
          </p:cNvPr>
          <p:cNvCxnSpPr/>
          <p:nvPr/>
        </p:nvCxnSpPr>
        <p:spPr>
          <a:xfrm>
            <a:off x="6096000" y="180201"/>
            <a:ext cx="0" cy="3096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66647F84-58F1-4C3D-97A2-B08341E0CBED}"/>
              </a:ext>
            </a:extLst>
          </p:cNvPr>
          <p:cNvCxnSpPr/>
          <p:nvPr/>
        </p:nvCxnSpPr>
        <p:spPr>
          <a:xfrm>
            <a:off x="228600" y="34290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39844D2B-DE50-45AC-B695-52B89780D29E}"/>
              </a:ext>
            </a:extLst>
          </p:cNvPr>
          <p:cNvCxnSpPr/>
          <p:nvPr/>
        </p:nvCxnSpPr>
        <p:spPr>
          <a:xfrm>
            <a:off x="6629400" y="3429000"/>
            <a:ext cx="49004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0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86200" y="1981200"/>
            <a:ext cx="7862348" cy="2851972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769791" marR="10735"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Прочитать:</a:t>
            </a:r>
          </a:p>
          <a:p>
            <a:pPr marL="26841" marR="10735"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28.  Французская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Республика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2-3 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стр. 83</a:t>
            </a:r>
          </a:p>
        </p:txBody>
      </p:sp>
      <p:sp>
        <p:nvSpPr>
          <p:cNvPr id="9" name="object 9"/>
          <p:cNvSpPr/>
          <p:nvPr/>
        </p:nvSpPr>
        <p:spPr>
          <a:xfrm>
            <a:off x="3740688" y="5170999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810000" y="5568383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933450"/>
            <a:ext cx="617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Французская республика -  одно из крупнейших государств Европы – расположена на западе континента.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73604"/>
            <a:ext cx="5334001" cy="568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89F287-30A4-4234-A17A-13A9B45F8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857322"/>
            <a:ext cx="3124200" cy="3733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5FE44E-992D-44E7-B0D2-D94299606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809" y="2857322"/>
            <a:ext cx="3124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5C1E405-E715-4506-B440-B0C6AEB77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" t="1631" r="4110" b="1625"/>
          <a:stretch/>
        </p:blipFill>
        <p:spPr>
          <a:xfrm>
            <a:off x="457199" y="976989"/>
            <a:ext cx="5486404" cy="550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0475FE-D0E6-4E22-A0BB-9B96900EE823}"/>
              </a:ext>
            </a:extLst>
          </p:cNvPr>
          <p:cNvSpPr txBox="1"/>
          <p:nvPr/>
        </p:nvSpPr>
        <p:spPr>
          <a:xfrm>
            <a:off x="6096001" y="823477"/>
            <a:ext cx="5943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Материковая часть страны на северо-востоке граничит с Бельгией, Люксембургом и Германией, на востоке — со Швейцарией, на юго-востоке — с Монако и Италией, на юго-западе — с Испанией и Андоррой, на севере имеется морская граница с Великобританией. На западе и севере территория страны омывается Атлантическим океаном (Бискайским заливом, проливом Ла-Манш и Па-де-Кале), на юге — Средиземным морем (Лионским заливом и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Лигурийским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морем).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23E152-3004-4E6E-8961-7EEDE6EE325A}"/>
              </a:ext>
            </a:extLst>
          </p:cNvPr>
          <p:cNvSpPr txBox="1"/>
          <p:nvPr/>
        </p:nvSpPr>
        <p:spPr>
          <a:xfrm>
            <a:off x="228600" y="1295640"/>
            <a:ext cx="46482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основной материковой части в состав государства входят остров Корсика в Средиземном море и более 10 заморских департаментов, или владений. Они в основном, расположены в Океании и на островах в Карибском море.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45CD75-5E0E-4698-8190-F352F5F27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8822"/>
            <a:ext cx="7086600" cy="54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Форма 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2D21CD-4474-461C-8015-D84A81A4A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08" y="1349276"/>
            <a:ext cx="3472998" cy="2541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58F0EE-43F9-4C39-90DD-3FE2D9DAC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86" y="1349275"/>
            <a:ext cx="3014506" cy="25412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BEDEBA-C3BF-4A90-81A8-C3EC0408DE13}"/>
              </a:ext>
            </a:extLst>
          </p:cNvPr>
          <p:cNvSpPr txBox="1"/>
          <p:nvPr/>
        </p:nvSpPr>
        <p:spPr>
          <a:xfrm>
            <a:off x="8077200" y="1143000"/>
            <a:ext cx="365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Президентская </a:t>
            </a:r>
            <a:r>
              <a:rPr lang="ru-RU" sz="3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endParaRPr lang="en-US" sz="3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A365906-53D8-4681-8590-6C87F63E9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8" y="4123800"/>
            <a:ext cx="3472998" cy="2637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A52F8FD-395D-41FC-8401-6C0E916B5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4123800"/>
            <a:ext cx="3472998" cy="26377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5F7EAD1-BC87-4854-BEC4-5ECE951B5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992" y="4123800"/>
            <a:ext cx="4381500" cy="26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устройства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43700" y="1219825"/>
            <a:ext cx="51054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Франция – унитарное государство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, подразделяемое на 18 регионов, 12 из которых находятся в основной, континентальной, части страны, 1- остров Корсика в Средиземном море,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 5- состоят из заморских территорий.</a:t>
            </a:r>
            <a:endParaRPr lang="ru-RU" sz="32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2F94A6-4D44-4175-9C0A-A6F8A2B78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63" y="1244364"/>
            <a:ext cx="5954889" cy="533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206A6C-15F8-4EBF-89FF-C1B27BB8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137665"/>
            <a:ext cx="6550025" cy="5491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0FB4C3-71B7-42D9-95F8-96280B9EED57}"/>
              </a:ext>
            </a:extLst>
          </p:cNvPr>
          <p:cNvSpPr txBox="1"/>
          <p:nvPr/>
        </p:nvSpPr>
        <p:spPr>
          <a:xfrm>
            <a:off x="155575" y="1600200"/>
            <a:ext cx="47212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Равнины занимают 2/3 территории Франции.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в восточной, центральной и южной частях страны расположены такие горные системы, как Альпы, </a:t>
            </a:r>
            <a:r>
              <a:rPr lang="ru-RU" sz="28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Перинеи</a:t>
            </a: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Арденны, Вогезы, Центральный массив, Юра.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F4BD0-85B4-4855-A6CB-4377360A7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99565"/>
            <a:ext cx="6243686" cy="5612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A78580-DD3E-449D-B4E5-AD9C307A7605}"/>
              </a:ext>
            </a:extLst>
          </p:cNvPr>
          <p:cNvSpPr txBox="1"/>
          <p:nvPr/>
        </p:nvSpPr>
        <p:spPr>
          <a:xfrm>
            <a:off x="304800" y="1371600"/>
            <a:ext cx="53308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полезных ископаемых во Франции промышленное значение имеют, в основном, месторождения железных, урановых и бокситовых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3EF84A-C607-4644-B579-0E7E7D3B7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267200"/>
            <a:ext cx="2663825" cy="22435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4539EA-F393-4073-A759-6B6C7E19E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013" y="4267199"/>
            <a:ext cx="2663824" cy="22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4c5e94cbbd2ee65e9fbb7710e4c6621a5c24d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4409</TotalTime>
  <Words>879</Words>
  <Application>Microsoft Office PowerPoint</Application>
  <PresentationFormat>Широкоэкранный</PresentationFormat>
  <Paragraphs>109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Mistral</vt:lpstr>
      <vt:lpstr>Verdana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308</cp:revision>
  <dcterms:created xsi:type="dcterms:W3CDTF">2020-06-30T15:34:35Z</dcterms:created>
  <dcterms:modified xsi:type="dcterms:W3CDTF">2020-12-01T23:50:01Z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