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notesMasterIdLst>
    <p:notesMasterId r:id="rId27"/>
  </p:notesMasterIdLst>
  <p:sldIdLst>
    <p:sldId id="293" r:id="rId4"/>
    <p:sldId id="1406" r:id="rId5"/>
    <p:sldId id="1411" r:id="rId6"/>
    <p:sldId id="1467" r:id="rId7"/>
    <p:sldId id="1412" r:id="rId8"/>
    <p:sldId id="1469" r:id="rId9"/>
    <p:sldId id="1458" r:id="rId10"/>
    <p:sldId id="1472" r:id="rId11"/>
    <p:sldId id="1485" r:id="rId12"/>
    <p:sldId id="1486" r:id="rId13"/>
    <p:sldId id="1479" r:id="rId14"/>
    <p:sldId id="1473" r:id="rId15"/>
    <p:sldId id="1482" r:id="rId16"/>
    <p:sldId id="1475" r:id="rId17"/>
    <p:sldId id="1488" r:id="rId18"/>
    <p:sldId id="1471" r:id="rId19"/>
    <p:sldId id="1487" r:id="rId20"/>
    <p:sldId id="1470" r:id="rId21"/>
    <p:sldId id="1478" r:id="rId22"/>
    <p:sldId id="1489" r:id="rId23"/>
    <p:sldId id="1483" r:id="rId24"/>
    <p:sldId id="1388" r:id="rId25"/>
    <p:sldId id="290" r:id="rId26"/>
  </p:sldIdLst>
  <p:sldSz cx="12192000" cy="6858000"/>
  <p:notesSz cx="12192000" cy="6858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CE0211"/>
    <a:srgbClr val="2B0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0698" autoAdjust="0"/>
  </p:normalViewPr>
  <p:slideViewPr>
    <p:cSldViewPr>
      <p:cViewPr varScale="1">
        <p:scale>
          <a:sx n="62" d="100"/>
          <a:sy n="62" d="100"/>
        </p:scale>
        <p:origin x="954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1050" y="-96"/>
      </p:cViewPr>
      <p:guideLst>
        <p:guide orient="horz" pos="2160"/>
        <p:guide pos="38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промышленность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BE3-4764-A332-5A2657DDA9F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BE3-4764-A332-5A2657DDA9F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BE3-4764-A332-5A2657DDA9F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BE3-4764-A332-5A2657DDA9FA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BE3-4764-A332-5A2657DDA9F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BE3-4764-A332-5A2657DDA9FA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BE3-4764-A332-5A2657DDA9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топливная</c:v>
                </c:pt>
                <c:pt idx="1">
                  <c:v>машиностроение</c:v>
                </c:pt>
                <c:pt idx="2">
                  <c:v>электроэнергетика</c:v>
                </c:pt>
                <c:pt idx="3">
                  <c:v>пищевая промышленность</c:v>
                </c:pt>
                <c:pt idx="4">
                  <c:v>химия и нефтехимия</c:v>
                </c:pt>
                <c:pt idx="5">
                  <c:v>цветная металлургия</c:v>
                </c:pt>
                <c:pt idx="6">
                  <c:v>черная металлургия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11.7</c:v>
                </c:pt>
                <c:pt idx="1">
                  <c:v>28.6</c:v>
                </c:pt>
                <c:pt idx="2">
                  <c:v>8.1999999999999993</c:v>
                </c:pt>
                <c:pt idx="3">
                  <c:v>23.5</c:v>
                </c:pt>
                <c:pt idx="4">
                  <c:v>15.4</c:v>
                </c:pt>
                <c:pt idx="5">
                  <c:v>3.8</c:v>
                </c:pt>
                <c:pt idx="6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32-4D7D-BE27-5432AD306F4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промышленность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BE3-4764-A332-5A2657DDA9F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BE3-4764-A332-5A2657DDA9F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BE3-4764-A332-5A2657DDA9F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BE3-4764-A332-5A2657DDA9FA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BE3-4764-A332-5A2657DDA9F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BE3-4764-A332-5A2657DDA9FA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BE3-4764-A332-5A2657DDA9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топливная</c:v>
                </c:pt>
                <c:pt idx="1">
                  <c:v>машиностроение</c:v>
                </c:pt>
                <c:pt idx="2">
                  <c:v>электроэнергетика</c:v>
                </c:pt>
                <c:pt idx="3">
                  <c:v>пищевая промышленность</c:v>
                </c:pt>
                <c:pt idx="4">
                  <c:v>химия и нефтехимия</c:v>
                </c:pt>
                <c:pt idx="5">
                  <c:v>цветная металлургия</c:v>
                </c:pt>
                <c:pt idx="6">
                  <c:v>черная металлургия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11.7</c:v>
                </c:pt>
                <c:pt idx="1">
                  <c:v>28.6</c:v>
                </c:pt>
                <c:pt idx="2">
                  <c:v>8.1999999999999993</c:v>
                </c:pt>
                <c:pt idx="3">
                  <c:v>23.5</c:v>
                </c:pt>
                <c:pt idx="4">
                  <c:v>15.4</c:v>
                </c:pt>
                <c:pt idx="5">
                  <c:v>3.8</c:v>
                </c:pt>
                <c:pt idx="6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32-4D7D-BE27-5432AD306F4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32641620374561"/>
          <c:y val="0.70663570358410621"/>
          <c:w val="0.78313197566821513"/>
          <c:h val="0.20299408469463706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FF4E2-E865-4DA2-BB07-FF4ADC01C9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C1EC6A-8548-4B27-B45D-56C37220071C}">
      <dgm:prSet phldrT="[Текст]"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A7A1B9F-8AA3-46D8-BA49-68BE276757CC}" type="par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54ADEEEE-F461-4347-9B0D-57D13C7FD321}" type="sibTrans" cxnId="{A3D46553-245D-4446-AC9D-0E0E29E670DF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3D95FDFF-F9DB-4BF2-8EBD-60A043F4AE53}">
      <dgm:prSet phldrT="[Текст]"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EDE4597E-F46A-4BDB-BFB9-56DEA4CC15E2}" type="par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B8304D-7BC0-42E4-9032-9FCD2FD3E259}" type="sibTrans" cxnId="{E2AAA62C-7417-4182-9AB0-CF933FC1214D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86D95B9D-C8C6-45D7-90DE-851DF4B137A1}">
      <dgm:prSet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071F72B5-A5A2-469F-A6AE-A2C6CF75C8EC}" type="par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95732A4E-A3CD-4981-9B07-F814D9B5C95D}" type="sibTrans" cxnId="{093A909C-84C4-4D27-AA93-7D1BAE0B6761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D174C895-DE23-41C3-8A12-302D4F4D1B71}">
      <dgm:prSet custT="1"/>
      <dgm:spPr/>
      <dgm:t>
        <a:bodyPr/>
        <a:lstStyle/>
        <a:p>
          <a:r>
            <a:rPr lang="ru-RU" sz="2800" b="1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C075EC6F-91CD-4DB9-B80E-25E9BDD00305}" type="par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31790E4-99FA-413F-A7FE-70F59C486885}" type="sibTrans" cxnId="{97BE87DF-A895-427A-99DF-516B33715145}">
      <dgm:prSet/>
      <dgm:spPr/>
      <dgm:t>
        <a:bodyPr/>
        <a:lstStyle/>
        <a:p>
          <a:endParaRPr lang="ru-RU" sz="2800" b="1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gm:t>
    </dgm:pt>
    <dgm:pt modelId="{79302CA7-D9A6-472D-941D-E1530BC08B98}" type="pres">
      <dgm:prSet presAssocID="{E3AFF4E2-E865-4DA2-BB07-FF4ADC01C911}" presName="Name0" presStyleCnt="0">
        <dgm:presLayoutVars>
          <dgm:chMax val="7"/>
          <dgm:chPref val="7"/>
          <dgm:dir/>
        </dgm:presLayoutVars>
      </dgm:prSet>
      <dgm:spPr/>
    </dgm:pt>
    <dgm:pt modelId="{F4C9C053-F11D-4DE9-B7B0-6AF7BEA11C3C}" type="pres">
      <dgm:prSet presAssocID="{E3AFF4E2-E865-4DA2-BB07-FF4ADC01C911}" presName="Name1" presStyleCnt="0"/>
      <dgm:spPr/>
    </dgm:pt>
    <dgm:pt modelId="{F631F8C8-CD17-4F91-BF99-63B717757FDE}" type="pres">
      <dgm:prSet presAssocID="{E3AFF4E2-E865-4DA2-BB07-FF4ADC01C911}" presName="cycle" presStyleCnt="0"/>
      <dgm:spPr/>
    </dgm:pt>
    <dgm:pt modelId="{81817E6C-5814-46E9-A450-7F45A42A56C5}" type="pres">
      <dgm:prSet presAssocID="{E3AFF4E2-E865-4DA2-BB07-FF4ADC01C911}" presName="srcNode" presStyleLbl="node1" presStyleIdx="0" presStyleCnt="4"/>
      <dgm:spPr/>
    </dgm:pt>
    <dgm:pt modelId="{DACEBC54-63FF-4EE5-A323-59A722002A80}" type="pres">
      <dgm:prSet presAssocID="{E3AFF4E2-E865-4DA2-BB07-FF4ADC01C911}" presName="conn" presStyleLbl="parChTrans1D2" presStyleIdx="0" presStyleCnt="1"/>
      <dgm:spPr/>
    </dgm:pt>
    <dgm:pt modelId="{73918DB0-85FA-410A-8B98-86115FEABD98}" type="pres">
      <dgm:prSet presAssocID="{E3AFF4E2-E865-4DA2-BB07-FF4ADC01C911}" presName="extraNode" presStyleLbl="node1" presStyleIdx="0" presStyleCnt="4"/>
      <dgm:spPr/>
    </dgm:pt>
    <dgm:pt modelId="{AF956473-C59E-4450-8060-58C2E503F108}" type="pres">
      <dgm:prSet presAssocID="{E3AFF4E2-E865-4DA2-BB07-FF4ADC01C911}" presName="dstNode" presStyleLbl="node1" presStyleIdx="0" presStyleCnt="4"/>
      <dgm:spPr/>
    </dgm:pt>
    <dgm:pt modelId="{6A574F4E-6710-40A3-818B-8523E131634E}" type="pres">
      <dgm:prSet presAssocID="{96C1EC6A-8548-4B27-B45D-56C37220071C}" presName="text_1" presStyleLbl="node1" presStyleIdx="0" presStyleCnt="4">
        <dgm:presLayoutVars>
          <dgm:bulletEnabled val="1"/>
        </dgm:presLayoutVars>
      </dgm:prSet>
      <dgm:spPr/>
    </dgm:pt>
    <dgm:pt modelId="{185F65A4-7AFC-4665-BF70-D944195DA81E}" type="pres">
      <dgm:prSet presAssocID="{96C1EC6A-8548-4B27-B45D-56C37220071C}" presName="accent_1" presStyleCnt="0"/>
      <dgm:spPr/>
    </dgm:pt>
    <dgm:pt modelId="{9CE4835F-B3F9-41FC-B9BA-D92C4CD65C3C}" type="pres">
      <dgm:prSet presAssocID="{96C1EC6A-8548-4B27-B45D-56C37220071C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4638E2-D3FD-4E5C-BEE5-DC747FA33CF5}" type="pres">
      <dgm:prSet presAssocID="{3D95FDFF-F9DB-4BF2-8EBD-60A043F4AE53}" presName="text_2" presStyleLbl="node1" presStyleIdx="1" presStyleCnt="4">
        <dgm:presLayoutVars>
          <dgm:bulletEnabled val="1"/>
        </dgm:presLayoutVars>
      </dgm:prSet>
      <dgm:spPr/>
    </dgm:pt>
    <dgm:pt modelId="{FFB20EA9-8A69-4E28-B507-F99CB67E9955}" type="pres">
      <dgm:prSet presAssocID="{3D95FDFF-F9DB-4BF2-8EBD-60A043F4AE53}" presName="accent_2" presStyleCnt="0"/>
      <dgm:spPr/>
    </dgm:pt>
    <dgm:pt modelId="{01523FD4-31D7-45C5-8D6D-CE1EA4291093}" type="pres">
      <dgm:prSet presAssocID="{3D95FDFF-F9DB-4BF2-8EBD-60A043F4AE53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708E90A-9DC2-469D-824E-CCB6EFE096DC}" type="pres">
      <dgm:prSet presAssocID="{86D95B9D-C8C6-45D7-90DE-851DF4B137A1}" presName="text_3" presStyleLbl="node1" presStyleIdx="2" presStyleCnt="4">
        <dgm:presLayoutVars>
          <dgm:bulletEnabled val="1"/>
        </dgm:presLayoutVars>
      </dgm:prSet>
      <dgm:spPr/>
    </dgm:pt>
    <dgm:pt modelId="{6A3ABE75-A03C-4938-9944-D0006C03F1B8}" type="pres">
      <dgm:prSet presAssocID="{86D95B9D-C8C6-45D7-90DE-851DF4B137A1}" presName="accent_3" presStyleCnt="0"/>
      <dgm:spPr/>
    </dgm:pt>
    <dgm:pt modelId="{B3429A32-9775-432C-B950-96413DE9FCB2}" type="pres">
      <dgm:prSet presAssocID="{86D95B9D-C8C6-45D7-90DE-851DF4B137A1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2AA6FA2-628B-4AE3-89AF-053F848427C2}" type="pres">
      <dgm:prSet presAssocID="{D174C895-DE23-41C3-8A12-302D4F4D1B71}" presName="text_4" presStyleLbl="node1" presStyleIdx="3" presStyleCnt="4">
        <dgm:presLayoutVars>
          <dgm:bulletEnabled val="1"/>
        </dgm:presLayoutVars>
      </dgm:prSet>
      <dgm:spPr/>
    </dgm:pt>
    <dgm:pt modelId="{BAEE6737-177E-44FF-B3A8-8580C8A0DD44}" type="pres">
      <dgm:prSet presAssocID="{D174C895-DE23-41C3-8A12-302D4F4D1B71}" presName="accent_4" presStyleCnt="0"/>
      <dgm:spPr/>
    </dgm:pt>
    <dgm:pt modelId="{BB9A65D1-AC50-48D6-91E7-E9BEEE6C9CFA}" type="pres">
      <dgm:prSet presAssocID="{D174C895-DE23-41C3-8A12-302D4F4D1B71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06230B07-9AF1-4BD0-89B0-563C3396FCA1}" type="presOf" srcId="{86D95B9D-C8C6-45D7-90DE-851DF4B137A1}" destId="{C708E90A-9DC2-469D-824E-CCB6EFE096DC}" srcOrd="0" destOrd="0" presId="urn:microsoft.com/office/officeart/2008/layout/VerticalCurvedList"/>
    <dgm:cxn modelId="{B6850B18-92AC-4038-851A-7A54D37CEA49}" type="presOf" srcId="{3D95FDFF-F9DB-4BF2-8EBD-60A043F4AE53}" destId="{854638E2-D3FD-4E5C-BEE5-DC747FA33CF5}" srcOrd="0" destOrd="0" presId="urn:microsoft.com/office/officeart/2008/layout/VerticalCurvedList"/>
    <dgm:cxn modelId="{E2AAA62C-7417-4182-9AB0-CF933FC1214D}" srcId="{E3AFF4E2-E865-4DA2-BB07-FF4ADC01C911}" destId="{3D95FDFF-F9DB-4BF2-8EBD-60A043F4AE53}" srcOrd="1" destOrd="0" parTransId="{EDE4597E-F46A-4BDB-BFB9-56DEA4CC15E2}" sibTransId="{95B8304D-7BC0-42E4-9032-9FCD2FD3E259}"/>
    <dgm:cxn modelId="{EA0F1138-2D9A-4396-937F-38A80CC536E4}" type="presOf" srcId="{E3AFF4E2-E865-4DA2-BB07-FF4ADC01C911}" destId="{79302CA7-D9A6-472D-941D-E1530BC08B98}" srcOrd="0" destOrd="0" presId="urn:microsoft.com/office/officeart/2008/layout/VerticalCurvedList"/>
    <dgm:cxn modelId="{63238B6B-8B7B-421B-AA78-08A96F306751}" type="presOf" srcId="{96C1EC6A-8548-4B27-B45D-56C37220071C}" destId="{6A574F4E-6710-40A3-818B-8523E131634E}" srcOrd="0" destOrd="0" presId="urn:microsoft.com/office/officeart/2008/layout/VerticalCurvedList"/>
    <dgm:cxn modelId="{140D904E-559B-46CD-A11D-AD8D83EA864F}" type="presOf" srcId="{D174C895-DE23-41C3-8A12-302D4F4D1B71}" destId="{22AA6FA2-628B-4AE3-89AF-053F848427C2}" srcOrd="0" destOrd="0" presId="urn:microsoft.com/office/officeart/2008/layout/VerticalCurvedList"/>
    <dgm:cxn modelId="{A3D46553-245D-4446-AC9D-0E0E29E670DF}" srcId="{E3AFF4E2-E865-4DA2-BB07-FF4ADC01C911}" destId="{96C1EC6A-8548-4B27-B45D-56C37220071C}" srcOrd="0" destOrd="0" parTransId="{CA7A1B9F-8AA3-46D8-BA49-68BE276757CC}" sibTransId="{54ADEEEE-F461-4347-9B0D-57D13C7FD321}"/>
    <dgm:cxn modelId="{093A909C-84C4-4D27-AA93-7D1BAE0B6761}" srcId="{E3AFF4E2-E865-4DA2-BB07-FF4ADC01C911}" destId="{86D95B9D-C8C6-45D7-90DE-851DF4B137A1}" srcOrd="2" destOrd="0" parTransId="{071F72B5-A5A2-469F-A6AE-A2C6CF75C8EC}" sibTransId="{95732A4E-A3CD-4981-9B07-F814D9B5C95D}"/>
    <dgm:cxn modelId="{BB1CAFA6-47E2-47E7-B6EB-2E2B215C23CB}" type="presOf" srcId="{54ADEEEE-F461-4347-9B0D-57D13C7FD321}" destId="{DACEBC54-63FF-4EE5-A323-59A722002A80}" srcOrd="0" destOrd="0" presId="urn:microsoft.com/office/officeart/2008/layout/VerticalCurvedList"/>
    <dgm:cxn modelId="{97BE87DF-A895-427A-99DF-516B33715145}" srcId="{E3AFF4E2-E865-4DA2-BB07-FF4ADC01C911}" destId="{D174C895-DE23-41C3-8A12-302D4F4D1B71}" srcOrd="3" destOrd="0" parTransId="{C075EC6F-91CD-4DB9-B80E-25E9BDD00305}" sibTransId="{731790E4-99FA-413F-A7FE-70F59C486885}"/>
    <dgm:cxn modelId="{A12429B0-4A13-4FAD-BE48-273FD59E6320}" type="presParOf" srcId="{79302CA7-D9A6-472D-941D-E1530BC08B98}" destId="{F4C9C053-F11D-4DE9-B7B0-6AF7BEA11C3C}" srcOrd="0" destOrd="0" presId="urn:microsoft.com/office/officeart/2008/layout/VerticalCurvedList"/>
    <dgm:cxn modelId="{CC5C727D-B25C-47A0-B31F-195D0E265301}" type="presParOf" srcId="{F4C9C053-F11D-4DE9-B7B0-6AF7BEA11C3C}" destId="{F631F8C8-CD17-4F91-BF99-63B717757FDE}" srcOrd="0" destOrd="0" presId="urn:microsoft.com/office/officeart/2008/layout/VerticalCurvedList"/>
    <dgm:cxn modelId="{5C18E921-896B-4E21-B20A-F252042E47DF}" type="presParOf" srcId="{F631F8C8-CD17-4F91-BF99-63B717757FDE}" destId="{81817E6C-5814-46E9-A450-7F45A42A56C5}" srcOrd="0" destOrd="0" presId="urn:microsoft.com/office/officeart/2008/layout/VerticalCurvedList"/>
    <dgm:cxn modelId="{C0892246-54DF-4659-A19B-F462BCBB56E1}" type="presParOf" srcId="{F631F8C8-CD17-4F91-BF99-63B717757FDE}" destId="{DACEBC54-63FF-4EE5-A323-59A722002A80}" srcOrd="1" destOrd="0" presId="urn:microsoft.com/office/officeart/2008/layout/VerticalCurvedList"/>
    <dgm:cxn modelId="{D17B7BD8-291F-4B64-A091-E5DFA71A61CB}" type="presParOf" srcId="{F631F8C8-CD17-4F91-BF99-63B717757FDE}" destId="{73918DB0-85FA-410A-8B98-86115FEABD98}" srcOrd="2" destOrd="0" presId="urn:microsoft.com/office/officeart/2008/layout/VerticalCurvedList"/>
    <dgm:cxn modelId="{8E2D7C9F-2875-48FB-89C4-E2115CD06190}" type="presParOf" srcId="{F631F8C8-CD17-4F91-BF99-63B717757FDE}" destId="{AF956473-C59E-4450-8060-58C2E503F108}" srcOrd="3" destOrd="0" presId="urn:microsoft.com/office/officeart/2008/layout/VerticalCurvedList"/>
    <dgm:cxn modelId="{AAFD8EDC-E092-4D98-8673-B8F5113E2576}" type="presParOf" srcId="{F4C9C053-F11D-4DE9-B7B0-6AF7BEA11C3C}" destId="{6A574F4E-6710-40A3-818B-8523E131634E}" srcOrd="1" destOrd="0" presId="urn:microsoft.com/office/officeart/2008/layout/VerticalCurvedList"/>
    <dgm:cxn modelId="{2B8B6F4B-272A-490D-86FB-48C90A155774}" type="presParOf" srcId="{F4C9C053-F11D-4DE9-B7B0-6AF7BEA11C3C}" destId="{185F65A4-7AFC-4665-BF70-D944195DA81E}" srcOrd="2" destOrd="0" presId="urn:microsoft.com/office/officeart/2008/layout/VerticalCurvedList"/>
    <dgm:cxn modelId="{1970D191-FDB4-4AC4-812A-2F0CF3F5EE0E}" type="presParOf" srcId="{185F65A4-7AFC-4665-BF70-D944195DA81E}" destId="{9CE4835F-B3F9-41FC-B9BA-D92C4CD65C3C}" srcOrd="0" destOrd="0" presId="urn:microsoft.com/office/officeart/2008/layout/VerticalCurvedList"/>
    <dgm:cxn modelId="{C6CB0431-9D2C-4C50-9536-B16D243AF3F2}" type="presParOf" srcId="{F4C9C053-F11D-4DE9-B7B0-6AF7BEA11C3C}" destId="{854638E2-D3FD-4E5C-BEE5-DC747FA33CF5}" srcOrd="3" destOrd="0" presId="urn:microsoft.com/office/officeart/2008/layout/VerticalCurvedList"/>
    <dgm:cxn modelId="{A910AE44-5509-4469-8189-E81B5CFD76C6}" type="presParOf" srcId="{F4C9C053-F11D-4DE9-B7B0-6AF7BEA11C3C}" destId="{FFB20EA9-8A69-4E28-B507-F99CB67E9955}" srcOrd="4" destOrd="0" presId="urn:microsoft.com/office/officeart/2008/layout/VerticalCurvedList"/>
    <dgm:cxn modelId="{1E6A3B29-872C-400A-BA26-BE70A43889F5}" type="presParOf" srcId="{FFB20EA9-8A69-4E28-B507-F99CB67E9955}" destId="{01523FD4-31D7-45C5-8D6D-CE1EA4291093}" srcOrd="0" destOrd="0" presId="urn:microsoft.com/office/officeart/2008/layout/VerticalCurvedList"/>
    <dgm:cxn modelId="{5E825DE5-6A51-4382-A588-B0BE841CED0C}" type="presParOf" srcId="{F4C9C053-F11D-4DE9-B7B0-6AF7BEA11C3C}" destId="{C708E90A-9DC2-469D-824E-CCB6EFE096DC}" srcOrd="5" destOrd="0" presId="urn:microsoft.com/office/officeart/2008/layout/VerticalCurvedList"/>
    <dgm:cxn modelId="{94FFF6C3-3345-4698-871B-20712DC66BD3}" type="presParOf" srcId="{F4C9C053-F11D-4DE9-B7B0-6AF7BEA11C3C}" destId="{6A3ABE75-A03C-4938-9944-D0006C03F1B8}" srcOrd="6" destOrd="0" presId="urn:microsoft.com/office/officeart/2008/layout/VerticalCurvedList"/>
    <dgm:cxn modelId="{24692DC5-071A-4EC1-A5ED-3127DD9B3890}" type="presParOf" srcId="{6A3ABE75-A03C-4938-9944-D0006C03F1B8}" destId="{B3429A32-9775-432C-B950-96413DE9FCB2}" srcOrd="0" destOrd="0" presId="urn:microsoft.com/office/officeart/2008/layout/VerticalCurvedList"/>
    <dgm:cxn modelId="{E46858FE-145A-4ABA-9E5D-61F8F37A9164}" type="presParOf" srcId="{F4C9C053-F11D-4DE9-B7B0-6AF7BEA11C3C}" destId="{22AA6FA2-628B-4AE3-89AF-053F848427C2}" srcOrd="7" destOrd="0" presId="urn:microsoft.com/office/officeart/2008/layout/VerticalCurvedList"/>
    <dgm:cxn modelId="{83D12697-127E-4D37-BBBA-DD1D06E900E7}" type="presParOf" srcId="{F4C9C053-F11D-4DE9-B7B0-6AF7BEA11C3C}" destId="{BAEE6737-177E-44FF-B3A8-8580C8A0DD44}" srcOrd="8" destOrd="0" presId="urn:microsoft.com/office/officeart/2008/layout/VerticalCurvedList"/>
    <dgm:cxn modelId="{D93DB165-A499-462E-BD01-6068A3FA1156}" type="presParOf" srcId="{BAEE6737-177E-44FF-B3A8-8580C8A0DD44}" destId="{BB9A65D1-AC50-48D6-91E7-E9BEEE6C9C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EBC54-63FF-4EE5-A323-59A722002A80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74F4E-6710-40A3-818B-8523E131634E}">
      <dsp:nvSpPr>
        <dsp:cNvPr id="0" name=""/>
        <dsp:cNvSpPr/>
      </dsp:nvSpPr>
      <dsp:spPr>
        <a:xfrm>
          <a:off x="610504" y="416587"/>
          <a:ext cx="6338173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Географическое положение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587"/>
        <a:ext cx="6338173" cy="833607"/>
      </dsp:txXfrm>
    </dsp:sp>
    <dsp:sp modelId="{9CE4835F-B3F9-41FC-B9BA-D92C4CD65C3C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638E2-D3FD-4E5C-BEE5-DC747FA33CF5}">
      <dsp:nvSpPr>
        <dsp:cNvPr id="0" name=""/>
        <dsp:cNvSpPr/>
      </dsp:nvSpPr>
      <dsp:spPr>
        <a:xfrm>
          <a:off x="1088431" y="1667215"/>
          <a:ext cx="5860246" cy="833607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Природные условия и ресурсы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1667215"/>
        <a:ext cx="5860246" cy="833607"/>
      </dsp:txXfrm>
    </dsp:sp>
    <dsp:sp modelId="{01523FD4-31D7-45C5-8D6D-CE1EA4291093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8E90A-9DC2-469D-824E-CCB6EFE096DC}">
      <dsp:nvSpPr>
        <dsp:cNvPr id="0" name=""/>
        <dsp:cNvSpPr/>
      </dsp:nvSpPr>
      <dsp:spPr>
        <a:xfrm>
          <a:off x="1088431" y="2917843"/>
          <a:ext cx="5860246" cy="833607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Население 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1088431" y="2917843"/>
        <a:ext cx="5860246" cy="833607"/>
      </dsp:txXfrm>
    </dsp:sp>
    <dsp:sp modelId="{B3429A32-9775-432C-B950-96413DE9FCB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A6FA2-628B-4AE3-89AF-053F848427C2}">
      <dsp:nvSpPr>
        <dsp:cNvPr id="0" name=""/>
        <dsp:cNvSpPr/>
      </dsp:nvSpPr>
      <dsp:spPr>
        <a:xfrm>
          <a:off x="610504" y="4168472"/>
          <a:ext cx="6338173" cy="833607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rPr>
            <a:t>Экономика</a:t>
          </a:r>
          <a:endParaRPr lang="ru-RU" sz="2800" b="1" kern="1200" dirty="0">
            <a:solidFill>
              <a:sysClr val="windowText" lastClr="000000"/>
            </a:solidFill>
            <a:latin typeface="Arial" pitchFamily="34" charset="0"/>
            <a:cs typeface="Arial" pitchFamily="34" charset="0"/>
          </a:endParaRPr>
        </a:p>
      </dsp:txBody>
      <dsp:txXfrm>
        <a:off x="610504" y="4168472"/>
        <a:ext cx="6338173" cy="833607"/>
      </dsp:txXfrm>
    </dsp:sp>
    <dsp:sp modelId="{BB9A65D1-AC50-48D6-91E7-E9BEEE6C9CFA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87488-A123-4831-BA94-2094119C36E5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4E27C-E9B5-48F2-98D5-DB745BDE03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9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6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1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67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4E27C-E9B5-48F2-98D5-DB745BDE032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751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363216" y="2591591"/>
            <a:ext cx="7647328" cy="20072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72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Итальянская Республика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6758" y="2057400"/>
            <a:ext cx="596349" cy="31373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16BCAF-2DD1-44B2-8C83-03FA1D156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599" y="2057400"/>
            <a:ext cx="4094877" cy="313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A78580-DD3E-449D-B4E5-AD9C307A7605}"/>
              </a:ext>
            </a:extLst>
          </p:cNvPr>
          <p:cNvSpPr txBox="1"/>
          <p:nvPr/>
        </p:nvSpPr>
        <p:spPr>
          <a:xfrm>
            <a:off x="609600" y="937217"/>
            <a:ext cx="5100687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Италии имеются месторождения различных полезных ископаемых:</a:t>
            </a:r>
          </a:p>
          <a:p>
            <a:pPr algn="ctr"/>
            <a:r>
              <a:rPr lang="ru-RU" sz="2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нефти, природного газа, угля, марганца, поваренной  и калийных солей. </a:t>
            </a:r>
          </a:p>
          <a:p>
            <a:pPr algn="ctr"/>
            <a:r>
              <a:rPr lang="ru-RU" sz="29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объем добычи многих минеральных ресурсов не компенсируют потребностей национальной экономики.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52FDEB-59EB-4724-8DB1-1B7473146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138957"/>
            <a:ext cx="5635625" cy="549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95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Климатические условия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A0F8F7-1A17-4FEF-897D-EA06DD55573F}"/>
              </a:ext>
            </a:extLst>
          </p:cNvPr>
          <p:cNvSpPr txBox="1"/>
          <p:nvPr/>
        </p:nvSpPr>
        <p:spPr>
          <a:xfrm>
            <a:off x="130443" y="1019642"/>
            <a:ext cx="1206155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господствует субтропический климат средиземноморского типа. Лето жаркое, зима теплая, осадки большей частью выпадают  в зимние месяцы. Альпы защищают территорию Италии от проникновения холодного воздуха с севера и, преграждая путь влажным морским ветрам, увеличивают  количество осадков.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50CAE9-2062-4886-AF52-8B910E6D4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528" y="2514600"/>
            <a:ext cx="4652072" cy="4191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131AE5-8E53-4B33-98E3-23B6472E7A40}"/>
              </a:ext>
            </a:extLst>
          </p:cNvPr>
          <p:cNvSpPr txBox="1"/>
          <p:nvPr/>
        </p:nvSpPr>
        <p:spPr>
          <a:xfrm>
            <a:off x="130444" y="5074384"/>
            <a:ext cx="74443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Паданской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равнине летом температура поднимается до +22+24°С, а зима холодная, примерно 0°С. 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островной части Италии практически весь год теплая и мягкая погода. Летом температура может превышать +26°С, а в зиму не падает ниже +8+10°С.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19C58-3B8D-4C33-9C43-833056D2C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4" y="2511375"/>
            <a:ext cx="2286000" cy="2517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0FD035-DD26-42A1-97CD-AFDC663C1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473" y="2511375"/>
            <a:ext cx="2286000" cy="25178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CB47CC-2B51-458B-8C32-71EFF630E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502" y="2520417"/>
            <a:ext cx="2286001" cy="251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FE4D5-5675-4CD0-9A34-7199A6CD401B}"/>
              </a:ext>
            </a:extLst>
          </p:cNvPr>
          <p:cNvSpPr txBox="1"/>
          <p:nvPr/>
        </p:nvSpPr>
        <p:spPr>
          <a:xfrm>
            <a:off x="231183" y="994475"/>
            <a:ext cx="11586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2020 году численность населения Италии  - 60 461 827 человек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BD7D6C-8FE5-417C-8A92-035E1A96E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25" y="2087503"/>
            <a:ext cx="3432875" cy="41307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54949B-78E6-4CAB-ABBE-0A39CD23D38F}"/>
              </a:ext>
            </a:extLst>
          </p:cNvPr>
          <p:cNvSpPr txBox="1"/>
          <p:nvPr/>
        </p:nvSpPr>
        <p:spPr>
          <a:xfrm>
            <a:off x="3657600" y="1752600"/>
            <a:ext cx="395981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5 место в Европе по численности населения. 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Естественный прирост населения отрицательный, равен  - 0,2% в год. 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население страны растет за счет внешней миграции. 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иммигрантов много румын, албанцев, а также арабов из стран Северной Африки.</a:t>
            </a:r>
            <a:endParaRPr lang="en-US" sz="22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7C6A6C-67D6-46B0-86CF-1A6A82E63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234" y="1525995"/>
            <a:ext cx="4200041" cy="52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УРОВЕНЬ УРБАНИЗАЦИЯ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B120E9-DD11-4A33-9BE1-9D41F8CE4183}"/>
              </a:ext>
            </a:extLst>
          </p:cNvPr>
          <p:cNvSpPr txBox="1"/>
          <p:nvPr/>
        </p:nvSpPr>
        <p:spPr>
          <a:xfrm>
            <a:off x="838200" y="1110543"/>
            <a:ext cx="6742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 уровень урбанизации Италии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0FBD1F-FF23-405C-BCF5-583FC89BE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990" y="1185148"/>
            <a:ext cx="4289280" cy="5543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9D066D-E409-4B1C-A4FC-8D6504E6240C}"/>
              </a:ext>
            </a:extLst>
          </p:cNvPr>
          <p:cNvSpPr txBox="1"/>
          <p:nvPr/>
        </p:nvSpPr>
        <p:spPr>
          <a:xfrm>
            <a:off x="727880" y="1679236"/>
            <a:ext cx="67024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Крупнейшие города: Рим, Милан, Неаполь, Турин, Палермо, Бари, Катания, Флоренция, Болонья.</a:t>
            </a:r>
            <a:endParaRPr lang="en-US" sz="28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26EE73-7D15-4FAD-A3BE-D20985783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31" y="3346299"/>
            <a:ext cx="2269069" cy="16067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57F0568-3E80-4BA7-8708-2DAC5A6F3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31" y="5147548"/>
            <a:ext cx="2269070" cy="16398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3427CE5-488A-4FEC-896A-FAA0E32F8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1483" y="3346299"/>
            <a:ext cx="2269069" cy="16067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CCFF5D5-46E2-4DFE-9997-5DE678BCB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1483" y="5147548"/>
            <a:ext cx="2269069" cy="163987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9FF0196-99D5-486B-9864-60836A529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1236" y="3346299"/>
            <a:ext cx="2269069" cy="160670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3A186B2-24ED-4E1D-ADB1-F06AB18300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1235" y="5147547"/>
            <a:ext cx="2269070" cy="163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19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914FE5-5D46-40E9-8240-AAB9CC9E6C70}"/>
              </a:ext>
            </a:extLst>
          </p:cNvPr>
          <p:cNvSpPr txBox="1"/>
          <p:nvPr/>
        </p:nvSpPr>
        <p:spPr>
          <a:xfrm>
            <a:off x="685800" y="1550180"/>
            <a:ext cx="595947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в Италии размещено не равномерно. </a:t>
            </a:r>
          </a:p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Самыми густонаселенными районами являются </a:t>
            </a:r>
            <a:r>
              <a:rPr lang="ru-RU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Паданская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равнина, где протекает река По, кроме того приморские равнины юга страны также плотно населены. Горные районы и остров Сардиния же населены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сравнительно редко.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1AAC4D-2F13-4C12-9E74-4F9CBE4B3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371600"/>
            <a:ext cx="4191000" cy="5238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08FEE2-1D47-436B-8D5D-BFA7DD3AD5FB}"/>
              </a:ext>
            </a:extLst>
          </p:cNvPr>
          <p:cNvSpPr txBox="1"/>
          <p:nvPr/>
        </p:nvSpPr>
        <p:spPr>
          <a:xfrm>
            <a:off x="307975" y="990600"/>
            <a:ext cx="7293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  более 200 ч/км²</a:t>
            </a:r>
            <a:endParaRPr lang="en-US" sz="28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B8A382-C6E6-482D-8465-A1159473C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19" y="5187614"/>
            <a:ext cx="2476500" cy="15052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A9E060-85CF-4A9E-A9ED-604DDC440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9438" y="5209817"/>
            <a:ext cx="2590801" cy="14830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000406-FBB4-4ED6-86D8-0DC9E20433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0546" y="5187614"/>
            <a:ext cx="2251157" cy="150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82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 Италии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CFDE97-89E0-41F4-81E5-A1D6F8BBA388}"/>
              </a:ext>
            </a:extLst>
          </p:cNvPr>
          <p:cNvSpPr txBox="1"/>
          <p:nvPr/>
        </p:nvSpPr>
        <p:spPr>
          <a:xfrm>
            <a:off x="5029200" y="1137665"/>
            <a:ext cx="71627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весь мир известны марки автомобилей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Alfa-Romeo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Fiat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Lancia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которые производят в стране. Кроме того, выпускаются спортивные автомобили наивысшего класса марок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Ferrari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Lamborghini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Maserati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территории Италии находятся некоторые предприятия фирмы IVECO. Мотоциклы и мопеды выпускают марки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Piaggio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Ducati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Cagiva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24518A39-E5E8-4E79-8C58-7ACCECC9B0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3541169"/>
              </p:ext>
            </p:extLst>
          </p:nvPr>
        </p:nvGraphicFramePr>
        <p:xfrm>
          <a:off x="303964" y="1140248"/>
          <a:ext cx="4584702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98F04C-FF40-47D8-9F71-45DAA73B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986" y="4701050"/>
            <a:ext cx="2476500" cy="20579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9FC154C-294D-4452-9D29-0EACE62A2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270" y="4701050"/>
            <a:ext cx="4646182" cy="20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34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 Италии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CFDE97-89E0-41F4-81E5-A1D6F8BBA388}"/>
              </a:ext>
            </a:extLst>
          </p:cNvPr>
          <p:cNvSpPr txBox="1"/>
          <p:nvPr/>
        </p:nvSpPr>
        <p:spPr>
          <a:xfrm>
            <a:off x="5715000" y="1137665"/>
            <a:ext cx="647699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Кроме производства автомобилей и мототехники, машиностроительная промышленность включает такие отрасли, как производство рабочего оборудования и вычислительных приборов, станкостроение, выпуск электрической техники. Главными центрами судостроения являются такие города: </a:t>
            </a:r>
            <a:r>
              <a:rPr 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Монфальконе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Генуя, Триест, Таранто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24518A39-E5E8-4E79-8C58-7ACCECC9B0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746440"/>
              </p:ext>
            </p:extLst>
          </p:nvPr>
        </p:nvGraphicFramePr>
        <p:xfrm>
          <a:off x="303964" y="1137665"/>
          <a:ext cx="5258636" cy="5621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F33951-2475-426F-99D7-7C622A72B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644" y="4923318"/>
            <a:ext cx="3374756" cy="17502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490939-9E3E-4332-B42B-624CA99BB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4923317"/>
            <a:ext cx="2971800" cy="17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5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Экономика Италии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BF54E1-6C4C-45E3-AA11-DC6DA26BD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617" y="1129728"/>
            <a:ext cx="2800183" cy="16817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B076A8-F33C-42C0-A1F3-BCE8A4015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695" y="3055560"/>
            <a:ext cx="2263361" cy="36456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83B463-B6C2-4DA6-80BC-C3454FF4D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522" y="2858182"/>
            <a:ext cx="2800183" cy="13328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5AA5D3-5565-47C0-9190-1E98E90B6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5116" y="1129728"/>
            <a:ext cx="2830842" cy="16817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7B8A03-32BA-447A-97D3-87EFC7F64AF9}"/>
              </a:ext>
            </a:extLst>
          </p:cNvPr>
          <p:cNvSpPr txBox="1"/>
          <p:nvPr/>
        </p:nvSpPr>
        <p:spPr>
          <a:xfrm>
            <a:off x="3733800" y="4338065"/>
            <a:ext cx="6019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 является крупным поставщиком легковых автомобилей, мотоциклов, холодильников, велосипедов, шерстяных тканей, одежды, обуви, оливкового масла, сыров, вин, фруктовых и томатных консервов на мировой рынок</a:t>
            </a:r>
            <a:endParaRPr lang="en-US" sz="2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C42417-BCA7-4501-935F-77CA0D96C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0" y="1137665"/>
            <a:ext cx="2527221" cy="30533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A46A832-22E3-4FB4-9362-8510D89C6B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26" t="3602" r="5108" b="6150"/>
          <a:stretch/>
        </p:blipFill>
        <p:spPr>
          <a:xfrm>
            <a:off x="171617" y="1137665"/>
            <a:ext cx="3443859" cy="550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8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 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0D8DF4-63B7-417D-84D4-76D193313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4" y="1106905"/>
            <a:ext cx="3806825" cy="28554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789CB8-D682-47AA-9234-88A97FB57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5" y="1106905"/>
            <a:ext cx="2895601" cy="26268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B8B253-04DC-4BB5-B797-972B3EAD1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37" y="4114800"/>
            <a:ext cx="3249363" cy="26268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8DA025-1E10-42C1-9176-6C359D5AB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1" y="4114800"/>
            <a:ext cx="2895600" cy="26268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50207C-C309-45F1-86B1-04E2E1A1E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9952" y="1124952"/>
            <a:ext cx="4667248" cy="28554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E5A608-A4D6-4A69-83AD-C1613529E671}"/>
              </a:ext>
            </a:extLst>
          </p:cNvPr>
          <p:cNvSpPr txBox="1"/>
          <p:nvPr/>
        </p:nvSpPr>
        <p:spPr>
          <a:xfrm>
            <a:off x="6629402" y="4114799"/>
            <a:ext cx="53829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 в большей мере специализируется на субтропическом земледелии. Италия особо выделяется в масштабе Европы и всего мира выращиванием цитрусовых, винограда, помидоров и оливок.</a:t>
            </a:r>
            <a:endParaRPr lang="en-US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504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Туризм 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95634B-C371-4DA6-B196-A9999690D7CE}"/>
              </a:ext>
            </a:extLst>
          </p:cNvPr>
          <p:cNvSpPr txBox="1"/>
          <p:nvPr/>
        </p:nvSpPr>
        <p:spPr>
          <a:xfrm>
            <a:off x="3200400" y="1145686"/>
            <a:ext cx="5638800" cy="3477875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Италию посещают в среднем </a:t>
            </a:r>
          </a:p>
          <a:p>
            <a:pPr algn="ctr"/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миллионов иностранных туристов. Этому способствуют природно-климатические условия, красивая природа и, конечно, богатейшее культурное наследие.</a:t>
            </a:r>
          </a:p>
          <a:p>
            <a:pPr algn="ctr"/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РИМ, НЕАПОЛЬ, ВЕНЕЦИЯ, ФЛОРЕНЦИЯ, ГЕНУЯ, ПАРМА, ПИЗА, ВЕРОНА и другие города  Италии известны на весь мир как самые настоящие </a:t>
            </a:r>
          </a:p>
          <a:p>
            <a:pPr algn="ctr"/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«музеи под открытым небом».</a:t>
            </a:r>
            <a:endParaRPr lang="en-US" sz="20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08A8FB-42BA-44D0-84CF-41D9EEA5A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51" y="1091185"/>
            <a:ext cx="3055549" cy="267233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7B4BF1-4FE7-4C92-917D-F7D0F7E37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3918511"/>
            <a:ext cx="3044825" cy="278708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56DD72-AAAC-4F7E-9C9F-0580AC8B6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1094515"/>
            <a:ext cx="3207949" cy="2786993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563E8B-11C1-45F3-A83E-28D282C7E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4036594"/>
            <a:ext cx="3211960" cy="266900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3C69EE-ECFD-4CE0-9826-1E920DE4A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790" y="4648510"/>
            <a:ext cx="2666999" cy="205709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408517-B92E-4EA9-A270-B7D5358A88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8190" y="4648510"/>
            <a:ext cx="2518610" cy="205709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86067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ПЛАН:</a:t>
            </a:r>
          </a:p>
        </p:txBody>
      </p:sp>
      <p:sp>
        <p:nvSpPr>
          <p:cNvPr id="4" name="AutoShape 3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Турц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Китай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9" descr="Соединённые Штаты Америки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Швейцария"/>
          <p:cNvSpPr>
            <a:spLocks noChangeAspect="1" noChangeArrowheads="1"/>
          </p:cNvSpPr>
          <p:nvPr/>
        </p:nvSpPr>
        <p:spPr bwMode="auto">
          <a:xfrm>
            <a:off x="2803525" y="182562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1" descr="Росс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Норвегия"/>
          <p:cNvSpPr>
            <a:spLocks noChangeAspect="1" noChangeArrowheads="1"/>
          </p:cNvSpPr>
          <p:nvPr/>
        </p:nvSpPr>
        <p:spPr bwMode="auto">
          <a:xfrm>
            <a:off x="2803525" y="1825625"/>
            <a:ext cx="2095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230145383"/>
              </p:ext>
            </p:extLst>
          </p:nvPr>
        </p:nvGraphicFramePr>
        <p:xfrm>
          <a:off x="304800" y="990600"/>
          <a:ext cx="70252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ECF191-563B-4EC1-A026-32D6427A9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9892" y="1413933"/>
            <a:ext cx="4038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449820-F146-45AB-8285-01034AE6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07" y="914400"/>
            <a:ext cx="3993394" cy="50137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59C1A9-7DB8-4A24-9F00-BC8462DFA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238" y="929896"/>
            <a:ext cx="3199754" cy="21716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EAD1A-DFBD-4ABD-A44E-7607E3C7949B}"/>
              </a:ext>
            </a:extLst>
          </p:cNvPr>
          <p:cNvSpPr txBox="1"/>
          <p:nvPr/>
        </p:nvSpPr>
        <p:spPr>
          <a:xfrm>
            <a:off x="312555" y="121561"/>
            <a:ext cx="1136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Назовите достопримечательности и города в которых они расположены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6157BE-10CE-4C47-81F7-8F5032226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238" y="3794935"/>
            <a:ext cx="3199754" cy="21331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C676C5-B102-4E4B-A13E-AE8E1D02C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199" y="914400"/>
            <a:ext cx="3459993" cy="21717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45B653-DA25-413E-87F7-F426EE021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199" y="3794934"/>
            <a:ext cx="3459993" cy="213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91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449820-F146-45AB-8285-01034AE6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07" y="914399"/>
            <a:ext cx="3993394" cy="55244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59C1A9-7DB8-4A24-9F00-BC8462DFA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238" y="929896"/>
            <a:ext cx="3199754" cy="21716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EAD1A-DFBD-4ABD-A44E-7607E3C7949B}"/>
              </a:ext>
            </a:extLst>
          </p:cNvPr>
          <p:cNvSpPr txBox="1"/>
          <p:nvPr/>
        </p:nvSpPr>
        <p:spPr>
          <a:xfrm>
            <a:off x="552022" y="179161"/>
            <a:ext cx="1136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Назовите достопримечательности и города в которых они расположены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5CB2E-4C48-4489-9C8B-80BB32E2CFFB}"/>
              </a:ext>
            </a:extLst>
          </p:cNvPr>
          <p:cNvSpPr txBox="1"/>
          <p:nvPr/>
        </p:nvSpPr>
        <p:spPr>
          <a:xfrm>
            <a:off x="4411275" y="3101595"/>
            <a:ext cx="3199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Пизанская башня (г. Пиза)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6157BE-10CE-4C47-81F7-8F5032226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238" y="3794935"/>
            <a:ext cx="3199754" cy="21331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F97EE6-33A7-49DD-B3D9-8CE8F7733295}"/>
              </a:ext>
            </a:extLst>
          </p:cNvPr>
          <p:cNvSpPr txBox="1"/>
          <p:nvPr/>
        </p:nvSpPr>
        <p:spPr>
          <a:xfrm>
            <a:off x="4496123" y="5920072"/>
            <a:ext cx="3199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Римский форум (г. Рим)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C676C5-B102-4E4B-A13E-AE8E1D02C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199" y="914400"/>
            <a:ext cx="3459993" cy="2171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3D1C1F-86D6-4667-8EFE-0CA7146105F0}"/>
              </a:ext>
            </a:extLst>
          </p:cNvPr>
          <p:cNvSpPr txBox="1"/>
          <p:nvPr/>
        </p:nvSpPr>
        <p:spPr>
          <a:xfrm>
            <a:off x="8458199" y="3086099"/>
            <a:ext cx="34599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Вулкан Везувий (г. Неаполь)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45B653-DA25-413E-87F7-F426EE021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199" y="3794934"/>
            <a:ext cx="3459993" cy="21331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95BFD2-ACE2-4924-8946-A3662F4BFEBB}"/>
              </a:ext>
            </a:extLst>
          </p:cNvPr>
          <p:cNvSpPr txBox="1"/>
          <p:nvPr/>
        </p:nvSpPr>
        <p:spPr>
          <a:xfrm>
            <a:off x="8638331" y="5943600"/>
            <a:ext cx="3279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Гранд Канал (г. Венеция)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978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740688" y="1224579"/>
            <a:ext cx="7862348" cy="2851972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769791" marR="10735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Прочитать:</a:t>
            </a:r>
          </a:p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§ 29.  Итальянская Республика.</a:t>
            </a: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1-3  стр. 86</a:t>
            </a:r>
          </a:p>
        </p:txBody>
      </p:sp>
      <p:sp>
        <p:nvSpPr>
          <p:cNvPr id="9" name="object 9"/>
          <p:cNvSpPr/>
          <p:nvPr/>
        </p:nvSpPr>
        <p:spPr>
          <a:xfrm>
            <a:off x="3740688" y="4876800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038600" y="5252076"/>
            <a:ext cx="5211275" cy="84994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933450"/>
            <a:ext cx="6172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Итальянская Республика – государство, расположенное на юге Европы, </a:t>
            </a:r>
          </a:p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в Средиземноморском регионе </a:t>
            </a:r>
          </a:p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 считающееся одной </a:t>
            </a:r>
          </a:p>
          <a:p>
            <a:pPr algn="ctr"/>
            <a:r>
              <a:rPr lang="ru-RU" sz="28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из колыбелей европейской цивилизации.</a:t>
            </a:r>
            <a:endParaRPr lang="ru-RU" sz="24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973604"/>
            <a:ext cx="5334001" cy="568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E9ACA-F76D-4AE4-AF4B-8973DD788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115" y="4041993"/>
            <a:ext cx="3228304" cy="26128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442032-CEE0-450F-A3AA-F910F0470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3195" y="4041993"/>
            <a:ext cx="2942605" cy="261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1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0475FE-D0E6-4E22-A0BB-9B96900EE823}"/>
              </a:ext>
            </a:extLst>
          </p:cNvPr>
          <p:cNvSpPr txBox="1"/>
          <p:nvPr/>
        </p:nvSpPr>
        <p:spPr>
          <a:xfrm>
            <a:off x="144969" y="823993"/>
            <a:ext cx="5943600" cy="60016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Большую часть территории страны занимает </a:t>
            </a:r>
            <a:r>
              <a:rPr lang="ru-RU" sz="2400" b="1" dirty="0">
                <a:solidFill>
                  <a:srgbClr val="CE0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Апеннинский полуостров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Италии принадлежат два крупнейших острова в Средиземном море – </a:t>
            </a:r>
            <a:r>
              <a:rPr lang="ru-RU" sz="2400" b="1" dirty="0">
                <a:solidFill>
                  <a:srgbClr val="CE0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Сицилия и Сардиния.</a:t>
            </a:r>
          </a:p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Италия граничит  с </a:t>
            </a:r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Францией, Австрией, Швейцарией 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Словенией.</a:t>
            </a:r>
          </a:p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Особое место среди соседей Италии занимают карликовые государства </a:t>
            </a:r>
            <a:r>
              <a:rPr lang="ru-RU" sz="2400" b="1" dirty="0">
                <a:solidFill>
                  <a:srgbClr val="CE0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Сан- Марино и Ватикан, 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т.к они со всех сторон окружены Италией, не имея границ с другими странами или выхода к морю. Государства с подобным географическим положением называются </a:t>
            </a:r>
            <a:r>
              <a:rPr lang="ru-RU" sz="2400" b="1" dirty="0">
                <a:solidFill>
                  <a:srgbClr val="CE0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анклавами.</a:t>
            </a:r>
            <a:endParaRPr lang="en-US" sz="2400" b="1" dirty="0">
              <a:solidFill>
                <a:srgbClr val="CE02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93155E-A49B-41D4-B3F4-8B3C8C713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399" y="823993"/>
            <a:ext cx="5798631" cy="60016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AF09B1-496F-45CA-BDDB-A56CA3C94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398" y="823992"/>
            <a:ext cx="5798631" cy="600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3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Форма правления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BEDEBA-C3BF-4A90-81A8-C3EC0408DE13}"/>
              </a:ext>
            </a:extLst>
          </p:cNvPr>
          <p:cNvSpPr txBox="1"/>
          <p:nvPr/>
        </p:nvSpPr>
        <p:spPr>
          <a:xfrm>
            <a:off x="7260322" y="1569259"/>
            <a:ext cx="46613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Парламентская республика </a:t>
            </a:r>
            <a:endParaRPr lang="en-US" sz="4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620BD9-7BD0-4A25-8518-09EB5633A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962400"/>
            <a:ext cx="4114800" cy="27048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483CC6-3011-4A49-AAD4-AA80B0F30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962399"/>
            <a:ext cx="3810000" cy="27048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C099A4-D4E7-4DC7-9CB4-92D4D4148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3962399"/>
            <a:ext cx="3505200" cy="27048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D286BC-A1AF-41EE-90CE-FA9141A04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143001"/>
            <a:ext cx="3581400" cy="25019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40D419-44A4-4636-AE21-25236131EE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1288649"/>
            <a:ext cx="2764522" cy="235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2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Государственное устройства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6700" y="1600200"/>
            <a:ext cx="63245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Италия – унитарное государство</a:t>
            </a:r>
            <a:r>
              <a:rPr lang="ru-RU" sz="3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endParaRPr lang="ru-RU" sz="32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состоящее из 20 провинций, </a:t>
            </a:r>
          </a:p>
          <a:p>
            <a:pPr algn="ctr"/>
            <a:r>
              <a:rPr lang="ru-RU" sz="3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   5 из которых, включая </a:t>
            </a:r>
            <a:r>
              <a:rPr lang="ru-RU" sz="3600" b="1" i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Сардинию и Сицилию</a:t>
            </a:r>
            <a:r>
              <a:rPr lang="ru-RU" sz="3200" b="1" dirty="0">
                <a:solidFill>
                  <a:srgbClr val="1A0199"/>
                </a:solidFill>
                <a:latin typeface="Arial" pitchFamily="34" charset="0"/>
                <a:cs typeface="Arial" pitchFamily="34" charset="0"/>
              </a:rPr>
              <a:t>, имеют особый статус</a:t>
            </a:r>
            <a:endParaRPr lang="ru-RU" sz="3600" b="1" dirty="0">
              <a:solidFill>
                <a:srgbClr val="1A01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C41383-FA5E-4025-A7F2-BC6C6BF161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57"/>
          <a:stretch/>
        </p:blipFill>
        <p:spPr>
          <a:xfrm>
            <a:off x="6400800" y="1143000"/>
            <a:ext cx="5638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0FB4C3-71B7-42D9-95F8-96280B9EED57}"/>
              </a:ext>
            </a:extLst>
          </p:cNvPr>
          <p:cNvSpPr txBox="1"/>
          <p:nvPr/>
        </p:nvSpPr>
        <p:spPr>
          <a:xfrm>
            <a:off x="307975" y="1295400"/>
            <a:ext cx="4721225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Италии преимущественно горный. На севере расположены горы </a:t>
            </a:r>
            <a:r>
              <a:rPr lang="ru-RU" sz="3200" b="1" i="1" u="sng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Альпы.</a:t>
            </a:r>
          </a:p>
          <a:p>
            <a:pPr algn="ctr"/>
            <a:r>
              <a:rPr lang="ru-RU" sz="29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Апеннинский полуостров с севера на юг пересекают средние горы –</a:t>
            </a:r>
            <a:r>
              <a:rPr lang="ru-RU" sz="32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u="sng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Апеннины</a:t>
            </a:r>
            <a:r>
              <a:rPr lang="ru-RU" sz="29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(наивысшая точка – пик Корне- Гранде, 2914 м)</a:t>
            </a:r>
            <a:endParaRPr lang="en-US" sz="29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3E2823-B7C2-4856-968C-E9DB58B1F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137665"/>
            <a:ext cx="6858000" cy="55679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6D10BE-E749-4559-8C44-278585E9D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1" y="5105399"/>
            <a:ext cx="2438400" cy="15674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88617D-5B9D-4F5C-B80E-523AAF84C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883" y="1158329"/>
            <a:ext cx="2511425" cy="17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1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A78580-DD3E-449D-B4E5-AD9C307A7605}"/>
              </a:ext>
            </a:extLst>
          </p:cNvPr>
          <p:cNvSpPr txBox="1"/>
          <p:nvPr/>
        </p:nvSpPr>
        <p:spPr>
          <a:xfrm>
            <a:off x="307975" y="1137665"/>
            <a:ext cx="51006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Альпами и Апеннинами расположена </a:t>
            </a:r>
            <a:r>
              <a:rPr lang="ru-RU" sz="28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Паданская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равнина, которую с запада на восток пересекает крупнейшая река Италии – река ПО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0EBC23-FB12-4AAA-8D9D-B146684DA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137665"/>
            <a:ext cx="6477000" cy="55679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412370-9B53-48E1-83FE-380C3E4B6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36" y="4017941"/>
            <a:ext cx="2586925" cy="25773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66FA4E-3B5B-4724-AB92-5441E1DAC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318" y="4017941"/>
            <a:ext cx="2586925" cy="25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02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 и ресурсы</a:t>
            </a:r>
          </a:p>
        </p:txBody>
      </p:sp>
      <p:sp>
        <p:nvSpPr>
          <p:cNvPr id="3" name="AutoShape 5" descr="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A78580-DD3E-449D-B4E5-AD9C307A7605}"/>
              </a:ext>
            </a:extLst>
          </p:cNvPr>
          <p:cNvSpPr txBox="1"/>
          <p:nvPr/>
        </p:nvSpPr>
        <p:spPr>
          <a:xfrm>
            <a:off x="307975" y="1137665"/>
            <a:ext cx="510068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 относится к числу сейсмически и вулканически активных территорий. Только в ХХ</a:t>
            </a:r>
            <a:r>
              <a:rPr lang="en-US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веке в стране произошли 4 мощных землетрясения. В стране имеются несколько действующих вулканов, в частности,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Этна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самый высокий в Европе действующий вулкан),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Везувий и Стромболи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7F8C08-80D9-4C49-AB77-082FBEEB9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219200"/>
            <a:ext cx="6172200" cy="2743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DE38F8-AB02-4EEC-B12F-AFB5B8B2C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4127213"/>
            <a:ext cx="3048000" cy="25783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853D18-16FB-4BE9-9BC1-1CE220465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9649" y="4127213"/>
            <a:ext cx="3013751" cy="257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571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f7fc46c19cdd516b3417f1e3d734a24e8ca2f4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4825</TotalTime>
  <Words>822</Words>
  <Application>Microsoft Office PowerPoint</Application>
  <PresentationFormat>Широкоэкранный</PresentationFormat>
  <Paragraphs>85</Paragraphs>
  <Slides>23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Mistral</vt:lpstr>
      <vt:lpstr>Verdana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WINDOWS 10</cp:lastModifiedBy>
  <cp:revision>349</cp:revision>
  <dcterms:created xsi:type="dcterms:W3CDTF">2020-06-30T15:34:35Z</dcterms:created>
  <dcterms:modified xsi:type="dcterms:W3CDTF">2020-12-06T13:18:57Z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