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11" r:id="rId6"/>
    <p:sldId id="1412" r:id="rId7"/>
    <p:sldId id="1407" r:id="rId8"/>
    <p:sldId id="1420" r:id="rId9"/>
    <p:sldId id="1425" r:id="rId10"/>
    <p:sldId id="1435" r:id="rId11"/>
    <p:sldId id="1436" r:id="rId12"/>
    <p:sldId id="1438" r:id="rId13"/>
    <p:sldId id="1439" r:id="rId14"/>
    <p:sldId id="1440" r:id="rId15"/>
    <p:sldId id="1441" r:id="rId16"/>
    <p:sldId id="1442" r:id="rId17"/>
    <p:sldId id="1437" r:id="rId18"/>
    <p:sldId id="1443" r:id="rId19"/>
    <p:sldId id="1444" r:id="rId20"/>
    <p:sldId id="1445" r:id="rId21"/>
    <p:sldId id="1388" r:id="rId22"/>
    <p:sldId id="290" r:id="rId23"/>
  </p:sldIdLst>
  <p:sldSz cx="12192000" cy="6858000"/>
  <p:notesSz cx="12192000" cy="6858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211"/>
    <a:srgbClr val="1A0199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86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62531" y="2057400"/>
            <a:ext cx="7114794" cy="30044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положение, границы и политическая карта Европы</a:t>
            </a:r>
            <a:endParaRPr lang="be-BY" sz="54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=""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="" xmlns:a16="http://schemas.microsoft.com/office/drawing/2014/main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="" xmlns:a16="http://schemas.microsoft.com/office/drawing/2014/main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25" y="2057400"/>
            <a:ext cx="3686075" cy="31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Островные и полуостровные государства Европы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6629400" cy="590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6884" y="762603"/>
            <a:ext cx="507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Список островных стран Европы: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Великобритания</a:t>
            </a:r>
            <a:endParaRPr lang="ru-RU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Ирландия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Исландия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Мальта</a:t>
            </a:r>
            <a:endParaRPr lang="ru-RU" sz="2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597" y="3070927"/>
            <a:ext cx="507732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i="1" dirty="0" err="1">
                <a:latin typeface="Arial" pitchFamily="34" charset="0"/>
                <a:cs typeface="Arial" pitchFamily="34" charset="0"/>
              </a:rPr>
              <a:t>Апеннинский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полуостров: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Италия, Ватикан, Сан-Марино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Балканский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полуостров: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Болгария, Греция, Албания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Пиренейский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полуостров: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Испания, Португалия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Скандинавский полуостров: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Норвегия, Швеция, Финляндия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осударства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Европы, не имеющие выхода к морю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6629400" cy="590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" y="1524000"/>
            <a:ext cx="518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itchFamily="34" charset="0"/>
                <a:cs typeface="Arial" pitchFamily="34" charset="0"/>
              </a:rPr>
              <a:t>Морских границ не имеют 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следующие европейские государства: </a:t>
            </a:r>
          </a:p>
          <a:p>
            <a:pPr algn="ctr"/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Австрия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Андорра, Беларусь, Ватикан, Венгрия, Лихтенштейн, Люксембург, Северная Македония, Молдавия, Сан-Марино, Сербия, Словакия, Чехия, Швейцария.</a:t>
            </a:r>
          </a:p>
        </p:txBody>
      </p:sp>
    </p:spTree>
    <p:extLst>
      <p:ext uri="{BB962C8B-B14F-4D97-AF65-F5344CB8AC3E}">
        <p14:creationId xmlns:p14="http://schemas.microsoft.com/office/powerpoint/2010/main" val="4350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форма правления и устройство стран мира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990600"/>
            <a:ext cx="502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Arial" pitchFamily="34" charset="0"/>
                <a:cs typeface="Arial" pitchFamily="34" charset="0"/>
              </a:rPr>
              <a:t>В Европе широко распространены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республики – 32. </a:t>
            </a:r>
          </a:p>
          <a:p>
            <a:pPr algn="ctr"/>
            <a:endParaRPr lang="ru-RU" sz="32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Большая часть  республик Европы – парламентские:</a:t>
            </a:r>
          </a:p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Германия </a:t>
            </a:r>
          </a:p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Италия</a:t>
            </a:r>
          </a:p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Греция </a:t>
            </a:r>
          </a:p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/>
          <a:stretch/>
        </p:blipFill>
        <p:spPr bwMode="auto">
          <a:xfrm>
            <a:off x="5410200" y="990600"/>
            <a:ext cx="6324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10200" y="4495800"/>
            <a:ext cx="21336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7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форма правления и устройство стран мира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111508"/>
            <a:ext cx="66294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Насчитывается 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12  монархий,  </a:t>
            </a:r>
            <a:endParaRPr lang="ru-RU" sz="2800" b="1" i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600"/>
              </a:spcBef>
              <a:buAutoNum type="arabicPlain" startAt="11"/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которых конституционные: </a:t>
            </a:r>
            <a:endParaRPr lang="ru-RU" sz="2800" b="1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ru-RU" sz="28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Норвегия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Швеция, Дания, Великобритания, Бельгия, Нидерланды, Люксембург, Лихтенштейн, Испания, Андорра, Монако.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Ватикан — абсолютная 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теократическая монархия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520517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76800"/>
            <a:ext cx="2602588" cy="18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8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7872"/>
          </a:xfrm>
          <a:solidFill>
            <a:srgbClr val="2B02F8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форма правления и устройство стран Европы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143000"/>
            <a:ext cx="43148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733800"/>
            <a:ext cx="4038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3733800"/>
            <a:ext cx="4076700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6" y="3733799"/>
            <a:ext cx="3581400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" y="1331148"/>
            <a:ext cx="7105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Австрия, Бельгия, Босния 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Герцеговина, Германия, Россия, Швейцария – являются федеративными государствами 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субрегионы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838200"/>
            <a:ext cx="5410199" cy="572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1"/>
            <a:ext cx="6172200" cy="572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453" y="5645259"/>
            <a:ext cx="421493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Северная Европа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1040413"/>
            <a:ext cx="418255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Западная Европа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субрегионы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76550"/>
            <a:ext cx="6019800" cy="5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76550"/>
            <a:ext cx="5638800" cy="5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1003012"/>
            <a:ext cx="323537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Южная Европа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1005715"/>
            <a:ext cx="395800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Восточная Европа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субрегионы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94767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Какое государство Европы является островным?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Мальта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Сан-Марино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Дания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Монако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8863" y="388218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Какие страны Европы являются </a:t>
            </a:r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монархиями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(Несколько вариантов ответа.)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Испания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Ирландия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Норвегия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Португалия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Швейцария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1200" y="94767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Какие страны Европы являются федерациями?</a:t>
            </a:r>
          </a:p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(Несколько вариантов ответа.)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Швейцария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Польша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Нидерланды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Швеция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Бельгия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71147" y="393833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Какие страны Европы не имеют выхода к морю?</a:t>
            </a:r>
          </a:p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(Несколько вариантов ответа.)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Ватикан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Венгрия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Украина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Греция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Бельгия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562600" y="947678"/>
            <a:ext cx="0" cy="5724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81000" y="34290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71147" y="3882189"/>
            <a:ext cx="57350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5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субрегионы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Европы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94767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Какое государство Европы является островным?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Мальта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Сан-Марино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Дания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Монако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8863" y="388218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Какие страны Европы являются </a:t>
            </a:r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монархиями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(Несколько вариантов ответа.)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Испания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Ирландия</a:t>
            </a:r>
          </a:p>
          <a:p>
            <a:r>
              <a:rPr lang="ru-RU" sz="2000" b="1" dirty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Норвегия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Португалия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Швейцария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1200" y="94767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Какие страны Европы являются федерациями?</a:t>
            </a:r>
          </a:p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(Несколько вариантов ответа.)</a:t>
            </a:r>
          </a:p>
          <a:p>
            <a:r>
              <a:rPr lang="ru-RU" sz="2000" b="1" dirty="0" smtClean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Швейцария</a:t>
            </a:r>
            <a:endParaRPr lang="ru-RU" sz="2000" b="1" dirty="0">
              <a:solidFill>
                <a:srgbClr val="CE021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Польша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Нидерланды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Швеция</a:t>
            </a:r>
          </a:p>
          <a:p>
            <a:r>
              <a:rPr lang="ru-RU" sz="2000" b="1" dirty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Бельгия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71147" y="393833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Какие страны Европы не имеют выхода к морю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Ватикан</a:t>
            </a:r>
          </a:p>
          <a:p>
            <a:r>
              <a:rPr lang="ru-RU" sz="2000" b="1" dirty="0">
                <a:solidFill>
                  <a:srgbClr val="CE0211"/>
                </a:solidFill>
                <a:latin typeface="Arial" pitchFamily="34" charset="0"/>
                <a:cs typeface="Arial" pitchFamily="34" charset="0"/>
              </a:rPr>
              <a:t>Венгрия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Украина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Греция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Бельгия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562600" y="947678"/>
            <a:ext cx="0" cy="5724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81000" y="3429000"/>
            <a:ext cx="48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71147" y="3882189"/>
            <a:ext cx="57350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871890"/>
            <a:ext cx="8329986" cy="3857375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Прочитать:</a:t>
            </a:r>
          </a:p>
          <a:p>
            <a:pPr marL="542925" marR="10735" algn="ctr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23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.</a:t>
            </a:r>
            <a:r>
              <a:rPr lang="en-US" sz="36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Географическое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положение,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границы</a:t>
            </a:r>
            <a:r>
              <a:rPr lang="en-US" sz="3600" b="1" dirty="0" smtClean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и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политическая карта Европы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2 - 3 стр.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69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0688" y="5170999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810000" y="5568383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248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162800" y="914400"/>
            <a:ext cx="4800600" cy="487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Европа занимает западную часть Евразии.</a:t>
            </a:r>
          </a:p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Слово «Европа» происходит из древнеассирийского языка и означает </a:t>
            </a:r>
            <a:r>
              <a:rPr lang="en-US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переводе «закат Солнца» то есть «запад»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5105400" cy="556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34000" y="990600"/>
            <a:ext cx="6629400" cy="76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Площадь  составляет – 10 млн км²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34000" y="1981200"/>
            <a:ext cx="6629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4,1 млн км² - приходится на европейскую часть России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34000" y="3124200"/>
            <a:ext cx="6629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Население 746 млн человек – около 10% населения мира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6629399" cy="22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199" y="1215661"/>
            <a:ext cx="296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Северный Ледовитый океан</a:t>
            </a: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295099" y="2590800"/>
            <a:ext cx="45720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7467600" y="5334000"/>
            <a:ext cx="1219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581400" y="6096000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5819001"/>
            <a:ext cx="18011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Гибралтарский пролив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Граница между Европой и Азией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51300"/>
            <a:ext cx="2819399" cy="21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7000" y="1134980"/>
            <a:ext cx="525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Уральские горы (восточная часть) </a:t>
            </a:r>
            <a:r>
              <a:rPr lang="en-US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хребет </a:t>
            </a:r>
            <a:r>
              <a:rPr lang="ru-RU" b="1" dirty="0" err="1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Мугоджар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разделяют</a:t>
            </a:r>
            <a:r>
              <a:rPr lang="en-US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территорию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России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Река Эмба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Казахстане 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err="1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Северо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b="1" dirty="0" err="1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западн</a:t>
            </a:r>
            <a:r>
              <a:rPr lang="uz-Cyrl-UZ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ое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побережье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Каспийского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моря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err="1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Кумо-Манычская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впадина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 юге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России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Азовское и Черное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моря 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Пролив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Босфор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Мраморное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море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Пролив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Дарданеллы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Эгейское море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2" y="1101998"/>
            <a:ext cx="6206768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551300"/>
            <a:ext cx="2362199" cy="21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Политическая карта Европы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2499"/>
          <a:stretch/>
        </p:blipFill>
        <p:spPr bwMode="auto">
          <a:xfrm>
            <a:off x="361950" y="895350"/>
            <a:ext cx="862965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61142" y="2133600"/>
            <a:ext cx="277845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 современной политической карте Европы, с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учётом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частично расположенной </a:t>
            </a:r>
          </a:p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Азии Российской Федерации, расположено  </a:t>
            </a:r>
          </a:p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44  независимых государства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Политическая карта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867400" cy="259080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5562600" cy="25908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 b="7917"/>
          <a:stretch/>
        </p:blipFill>
        <p:spPr bwMode="auto">
          <a:xfrm>
            <a:off x="244642" y="3581400"/>
            <a:ext cx="3870158" cy="3048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581401"/>
            <a:ext cx="3733800" cy="304800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101012" y="3467101"/>
            <a:ext cx="4014787" cy="3276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Политическая карта Европы за её многовековую историю не однократно менялась. </a:t>
            </a:r>
          </a:p>
          <a:p>
            <a:pPr algn="just"/>
            <a:r>
              <a:rPr lang="ru-RU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Её современная политическая карта сложилась в течении ХХ века, в основном, в результате Первой (1914</a:t>
            </a:r>
            <a:r>
              <a:rPr lang="en-US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1918) и Второй (1939</a:t>
            </a:r>
            <a:r>
              <a:rPr lang="en-US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7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1945) мировых войн, а также распада мировой социалистической  системы в начале 1990 –х годов.</a:t>
            </a:r>
            <a:endParaRPr lang="ru-RU" sz="17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 – континент малых стран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62800" y="1447800"/>
            <a:ext cx="48531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i="1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арликовыми государствами 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Европы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является: 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Люксембург- герцогство(2586 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Андорра – княжество(468 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Лихтенштейн – княжество (160км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Сан-Марино - республика (61км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endParaRPr lang="ru-RU" sz="20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Монако – княжество(2км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Мальта – республика (316км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spcBef>
                <a:spcPts val="1200"/>
              </a:spcBef>
            </a:pP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Ватикан – теократическая монархия (0,4км</a:t>
            </a:r>
            <a:r>
              <a:rPr lang="ru-RU" sz="2000" b="1" i="1" dirty="0" smtClean="0">
                <a:solidFill>
                  <a:srgbClr val="7030A0"/>
                </a:solidFill>
                <a:latin typeface="Calibri"/>
                <a:cs typeface="Calibri"/>
              </a:rPr>
              <a:t>²)</a:t>
            </a:r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55"/>
            <a:ext cx="7218224" cy="594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1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 – континент малых стран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Площадь 11 государств не достигает  50 000 км² 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5562600" cy="590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" y="13995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	 Нидерланды	41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526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Швейцария</a:t>
            </a:r>
            <a:r>
              <a:rPr lang="ru-RU" dirty="0">
                <a:latin typeface="Arial" pitchFamily="34" charset="0"/>
                <a:cs typeface="Arial" pitchFamily="34" charset="0"/>
              </a:rPr>
              <a:t>	41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290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         Молдавия	33 843 км²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      Бельгия	32 528 км²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482" y="2599845"/>
            <a:ext cx="648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Площадь 10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государств составляет от 50 000 до 100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000км²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500" y="33281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	 Венгрия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93 030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Португалия         92 082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 Сербия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      88 361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 Австрия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83 858 км²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528445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Площадь 12 государств находится на интервале от 100 000 до 500 000 км²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500" y="51747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         Испания</a:t>
            </a:r>
            <a:r>
              <a:rPr lang="ru-RU" dirty="0">
                <a:latin typeface="Arial" pitchFamily="34" charset="0"/>
                <a:cs typeface="Arial" pitchFamily="34" charset="0"/>
              </a:rPr>
              <a:t>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498 508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 Швеция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449 964 км²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Норвегия               385 186 км²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1efabf6cb3c18d68963d91aa7e10301d8838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1543</TotalTime>
  <Words>646</Words>
  <Application>Microsoft Office PowerPoint</Application>
  <PresentationFormat>Широкоэкранный</PresentationFormat>
  <Paragraphs>160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Mistral</vt:lpstr>
      <vt:lpstr>Verdana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Политическая карта</vt:lpstr>
      <vt:lpstr>Европа – континент малых стран</vt:lpstr>
      <vt:lpstr>Европа – континент малых стран</vt:lpstr>
      <vt:lpstr>Островные и полуостровные государства Европы</vt:lpstr>
      <vt:lpstr>Государства Европы, не имеющие выхода к морю</vt:lpstr>
      <vt:lpstr>Государственная форма правления и устройство стран мира</vt:lpstr>
      <vt:lpstr>Государственная форма правления и устройство стран мира</vt:lpstr>
      <vt:lpstr>Государственная форма правления и устройство стран Европы</vt:lpstr>
      <vt:lpstr>Определите субрегионы Европы</vt:lpstr>
      <vt:lpstr>Определите субрегионы Европы</vt:lpstr>
      <vt:lpstr>Определите субрегионы Европы</vt:lpstr>
      <vt:lpstr>Определите субрегионы Европы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157</cp:revision>
  <dcterms:created xsi:type="dcterms:W3CDTF">2020-06-30T15:34:35Z</dcterms:created>
  <dcterms:modified xsi:type="dcterms:W3CDTF">2020-11-16T02:08:37Z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