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679" r:id="rId3"/>
  </p:sldMasterIdLst>
  <p:sldIdLst>
    <p:sldId id="293" r:id="rId4"/>
    <p:sldId id="1406" r:id="rId5"/>
    <p:sldId id="1411" r:id="rId6"/>
    <p:sldId id="1412" r:id="rId7"/>
    <p:sldId id="1407" r:id="rId8"/>
    <p:sldId id="1420" r:id="rId9"/>
    <p:sldId id="1425" r:id="rId10"/>
    <p:sldId id="1435" r:id="rId11"/>
    <p:sldId id="1436" r:id="rId12"/>
    <p:sldId id="1438" r:id="rId13"/>
    <p:sldId id="1439" r:id="rId14"/>
    <p:sldId id="1440" r:id="rId15"/>
    <p:sldId id="1441" r:id="rId16"/>
    <p:sldId id="1442" r:id="rId17"/>
    <p:sldId id="1437" r:id="rId18"/>
    <p:sldId id="1443" r:id="rId19"/>
    <p:sldId id="1444" r:id="rId20"/>
    <p:sldId id="1445" r:id="rId21"/>
    <p:sldId id="1388" r:id="rId22"/>
    <p:sldId id="290" r:id="rId23"/>
  </p:sldIdLst>
  <p:sldSz cx="12192000" cy="6858000"/>
  <p:notesSz cx="12192000" cy="6858000"/>
  <p:custDataLst>
    <p:tags r:id="rId2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0211"/>
    <a:srgbClr val="1A0199"/>
    <a:srgbClr val="2B0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586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gs" Target="tags/tag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2230"/>
            <a:ext cx="12192000" cy="919480"/>
          </a:xfrm>
          <a:custGeom>
            <a:avLst/>
            <a:gdLst/>
            <a:ahLst/>
            <a:cxnLst/>
            <a:rect l="l" t="t" r="r" b="b"/>
            <a:pathLst>
              <a:path w="12192000" h="919480">
                <a:moveTo>
                  <a:pt x="0" y="0"/>
                </a:moveTo>
                <a:lnTo>
                  <a:pt x="0" y="919480"/>
                </a:lnTo>
                <a:lnTo>
                  <a:pt x="12191999" y="91948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5879"/>
            <a:ext cx="12192000" cy="932180"/>
          </a:xfrm>
          <a:custGeom>
            <a:avLst/>
            <a:gdLst/>
            <a:ahLst/>
            <a:cxnLst/>
            <a:rect l="l" t="t" r="r" b="b"/>
            <a:pathLst>
              <a:path w="12192000" h="932180">
                <a:moveTo>
                  <a:pt x="12191987" y="919480"/>
                </a:moveTo>
                <a:lnTo>
                  <a:pt x="0" y="919480"/>
                </a:lnTo>
                <a:lnTo>
                  <a:pt x="0" y="932180"/>
                </a:lnTo>
                <a:lnTo>
                  <a:pt x="12191987" y="932180"/>
                </a:lnTo>
                <a:lnTo>
                  <a:pt x="12191987" y="919480"/>
                </a:lnTo>
                <a:close/>
              </a:path>
              <a:path w="12192000" h="932180">
                <a:moveTo>
                  <a:pt x="12191987" y="0"/>
                </a:moveTo>
                <a:lnTo>
                  <a:pt x="0" y="0"/>
                </a:lnTo>
                <a:lnTo>
                  <a:pt x="0" y="12700"/>
                </a:lnTo>
                <a:lnTo>
                  <a:pt x="12191987" y="12700"/>
                </a:lnTo>
                <a:lnTo>
                  <a:pt x="121919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39444" y="1627504"/>
            <a:ext cx="5217795" cy="4416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4595" y="1447800"/>
            <a:ext cx="5439409" cy="4782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877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386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993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3770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8912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252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685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4113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0249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816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316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88538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E86FC-F8C7-4CB9-B405-A7FA244B276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E187095-8A48-4579-9F0D-A92C9A1099E2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842417"/>
      </p:ext>
    </p:extLst>
  </p:cSld>
  <p:clrMapOvr>
    <a:masterClrMapping/>
  </p:clrMapOvr>
  <p:transition spd="slow">
    <p:wheel spokes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82E800-909C-4848-9373-66946CC9AFD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61B07E-943F-421E-9E3E-9B973A00D050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49700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46168B-F94E-4A80-AF5E-88B7FB66B38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E9A940-861B-43AE-BC7E-88CD3B778F81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652740"/>
      </p:ext>
    </p:extLst>
  </p:cSld>
  <p:clrMapOvr>
    <a:masterClrMapping/>
  </p:clrMapOvr>
  <p:transition spd="slow">
    <p:wheel spokes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1196C6-1FEE-411E-A5DA-E2E73F029BB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BA8715-5F2E-4C8C-B7E7-8F545D1BF045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53059"/>
      </p:ext>
    </p:extLst>
  </p:cSld>
  <p:clrMapOvr>
    <a:masterClrMapping/>
  </p:clrMapOvr>
  <p:transition spd="slow">
    <p:wheel spokes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0D9C65-97C0-4859-812E-73EDF69BEDF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D09AAE-27F0-433B-96AE-6BDAA5127DE6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536030"/>
      </p:ext>
    </p:extLst>
  </p:cSld>
  <p:clrMapOvr>
    <a:masterClrMapping/>
  </p:clrMapOvr>
  <p:transition spd="slow">
    <p:wheel spokes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F57C1-896A-48A0-908B-020F35B7E5E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322036-A301-4CB1-9BE1-B76243C9DDBA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899709"/>
      </p:ext>
    </p:extLst>
  </p:cSld>
  <p:clrMapOvr>
    <a:masterClrMapping/>
  </p:clrMapOvr>
  <p:transition spd="slow">
    <p:wheel spokes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142B8D-D186-4FE4-A3EC-505DF3DA28D3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81C954-12E6-489F-9C20-221B31752D21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013184"/>
      </p:ext>
    </p:extLst>
  </p:cSld>
  <p:clrMapOvr>
    <a:masterClrMapping/>
  </p:clrMapOvr>
  <p:transition spd="slow">
    <p:wheel spokes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F614BC-4A8E-4E05-9815-8A220A2517A4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34D2C5-958C-4EB8-91A9-FA6D57EC9B0C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533875"/>
      </p:ext>
    </p:extLst>
  </p:cSld>
  <p:clrMapOvr>
    <a:masterClrMapping/>
  </p:clrMapOvr>
  <p:transition spd="slow">
    <p:wheel spokes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A588CA-E073-4B6C-ABB3-EB5431BCC676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E86740D-A1EB-4C58-ADB4-AEF8407D590C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614266"/>
      </p:ext>
    </p:extLst>
  </p:cSld>
  <p:clrMapOvr>
    <a:masterClrMapping/>
  </p:clrMapOvr>
  <p:transition spd="slow">
    <p:wheel spokes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52D6F-14F6-4CE9-A7FE-FACD4F8E6DF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C4220A-2073-4EF2-89F7-62BF54615739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912029"/>
      </p:ext>
    </p:extLst>
  </p:cSld>
  <p:clrMapOvr>
    <a:masterClrMapping/>
  </p:clrMapOvr>
  <p:transition spd="slow">
    <p:wheel spokes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1C82C6-58AB-4B19-9751-49F2E99DE3CB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7704D3-3069-46F2-A0A2-0C7179C2733A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526690"/>
      </p:ext>
    </p:extLst>
  </p:cSld>
  <p:clrMapOvr>
    <a:masterClrMapping/>
  </p:clrMapOvr>
  <p:transition spd="slow">
    <p:wheel spokes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7362435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6773" y="167322"/>
            <a:ext cx="6918452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80819" y="3055937"/>
            <a:ext cx="9230360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9855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8A372E-5122-41F3-BCFC-A9C84C996D0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15BFEC-F88B-4333-A232-19459BCD3BB6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826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 spd="slow">
    <p:wheel spokes="1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18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377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594" indent="-228594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3856" y="-1"/>
            <a:ext cx="12205855" cy="1367041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ГЕОГРАФИЯ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5" name="object 7"/>
          <p:cNvSpPr txBox="1">
            <a:spLocks/>
          </p:cNvSpPr>
          <p:nvPr/>
        </p:nvSpPr>
        <p:spPr>
          <a:xfrm>
            <a:off x="1162531" y="2057400"/>
            <a:ext cx="7114794" cy="30044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e-BY" sz="5400" b="1" dirty="0" smtClean="0">
                <a:solidFill>
                  <a:srgbClr val="0017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Географическое положение, границы и политическая карта Европы</a:t>
            </a:r>
            <a:endParaRPr lang="be-BY" sz="5400" b="1" dirty="0">
              <a:solidFill>
                <a:srgbClr val="0017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=""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356758" y="2057400"/>
            <a:ext cx="596349" cy="313739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="" xmlns:a16="http://schemas.microsoft.com/office/drawing/2014/main" id="{F0FB14CC-C3F4-4B81-BA3E-29BE6B45BBFF}"/>
              </a:ext>
            </a:extLst>
          </p:cNvPr>
          <p:cNvSpPr/>
          <p:nvPr/>
        </p:nvSpPr>
        <p:spPr>
          <a:xfrm>
            <a:off x="10259625" y="90727"/>
            <a:ext cx="1276313" cy="112847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2" name="object 11">
            <a:extLst>
              <a:ext uri="{FF2B5EF4-FFF2-40B4-BE49-F238E27FC236}">
                <a16:creationId xmlns="" xmlns:a16="http://schemas.microsoft.com/office/drawing/2014/main" id="{A876E999-145C-43BF-B21A-B345DB2AEB64}"/>
              </a:ext>
            </a:extLst>
          </p:cNvPr>
          <p:cNvSpPr/>
          <p:nvPr/>
        </p:nvSpPr>
        <p:spPr>
          <a:xfrm>
            <a:off x="1126436" y="236704"/>
            <a:ext cx="821012" cy="982496"/>
          </a:xfrm>
          <a:custGeom>
            <a:avLst/>
            <a:gdLst/>
            <a:ahLst/>
            <a:cxnLst/>
            <a:rect l="l" t="t" r="r" b="b"/>
            <a:pathLst>
              <a:path w="335280" h="464184">
                <a:moveTo>
                  <a:pt x="311425" y="417294"/>
                </a:moveTo>
                <a:lnTo>
                  <a:pt x="71097" y="417294"/>
                </a:lnTo>
                <a:lnTo>
                  <a:pt x="67618" y="420771"/>
                </a:lnTo>
                <a:lnTo>
                  <a:pt x="67618" y="460180"/>
                </a:lnTo>
                <a:lnTo>
                  <a:pt x="71097" y="463657"/>
                </a:lnTo>
                <a:lnTo>
                  <a:pt x="311425" y="463657"/>
                </a:lnTo>
                <a:lnTo>
                  <a:pt x="314902" y="460180"/>
                </a:lnTo>
                <a:lnTo>
                  <a:pt x="314902" y="448203"/>
                </a:lnTo>
                <a:lnTo>
                  <a:pt x="83073" y="448203"/>
                </a:lnTo>
                <a:lnTo>
                  <a:pt x="83073" y="432748"/>
                </a:lnTo>
                <a:lnTo>
                  <a:pt x="314902" y="432748"/>
                </a:lnTo>
                <a:lnTo>
                  <a:pt x="314902" y="420771"/>
                </a:lnTo>
                <a:lnTo>
                  <a:pt x="311425" y="417294"/>
                </a:lnTo>
                <a:close/>
              </a:path>
              <a:path w="335280" h="464184">
                <a:moveTo>
                  <a:pt x="314902" y="432748"/>
                </a:moveTo>
                <a:lnTo>
                  <a:pt x="299448" y="432748"/>
                </a:lnTo>
                <a:lnTo>
                  <a:pt x="299448" y="448203"/>
                </a:lnTo>
                <a:lnTo>
                  <a:pt x="314902" y="448203"/>
                </a:lnTo>
                <a:lnTo>
                  <a:pt x="314902" y="432748"/>
                </a:lnTo>
                <a:close/>
              </a:path>
              <a:path w="335280" h="464184">
                <a:moveTo>
                  <a:pt x="195508" y="0"/>
                </a:moveTo>
                <a:lnTo>
                  <a:pt x="187008" y="0"/>
                </a:lnTo>
                <a:lnTo>
                  <a:pt x="183531" y="3477"/>
                </a:lnTo>
                <a:lnTo>
                  <a:pt x="183531" y="7725"/>
                </a:lnTo>
                <a:lnTo>
                  <a:pt x="135417" y="15996"/>
                </a:lnTo>
                <a:lnTo>
                  <a:pt x="91752" y="35545"/>
                </a:lnTo>
                <a:lnTo>
                  <a:pt x="54456" y="64705"/>
                </a:lnTo>
                <a:lnTo>
                  <a:pt x="25451" y="101810"/>
                </a:lnTo>
                <a:lnTo>
                  <a:pt x="6658" y="145194"/>
                </a:lnTo>
                <a:lnTo>
                  <a:pt x="0" y="193191"/>
                </a:lnTo>
                <a:lnTo>
                  <a:pt x="6658" y="241186"/>
                </a:lnTo>
                <a:lnTo>
                  <a:pt x="25451" y="284570"/>
                </a:lnTo>
                <a:lnTo>
                  <a:pt x="54456" y="321675"/>
                </a:lnTo>
                <a:lnTo>
                  <a:pt x="91752" y="350835"/>
                </a:lnTo>
                <a:lnTo>
                  <a:pt x="135417" y="370384"/>
                </a:lnTo>
                <a:lnTo>
                  <a:pt x="183531" y="378655"/>
                </a:lnTo>
                <a:lnTo>
                  <a:pt x="183531" y="417294"/>
                </a:lnTo>
                <a:lnTo>
                  <a:pt x="198986" y="417294"/>
                </a:lnTo>
                <a:lnTo>
                  <a:pt x="198986" y="363200"/>
                </a:lnTo>
                <a:lnTo>
                  <a:pt x="183531" y="363200"/>
                </a:lnTo>
                <a:lnTo>
                  <a:pt x="138337" y="357127"/>
                </a:lnTo>
                <a:lnTo>
                  <a:pt x="97726" y="339989"/>
                </a:lnTo>
                <a:lnTo>
                  <a:pt x="63319" y="313405"/>
                </a:lnTo>
                <a:lnTo>
                  <a:pt x="36736" y="278997"/>
                </a:lnTo>
                <a:lnTo>
                  <a:pt x="19598" y="238385"/>
                </a:lnTo>
                <a:lnTo>
                  <a:pt x="13525" y="193191"/>
                </a:lnTo>
                <a:lnTo>
                  <a:pt x="19598" y="147996"/>
                </a:lnTo>
                <a:lnTo>
                  <a:pt x="36724" y="107412"/>
                </a:lnTo>
                <a:lnTo>
                  <a:pt x="63319" y="72977"/>
                </a:lnTo>
                <a:lnTo>
                  <a:pt x="97726" y="46394"/>
                </a:lnTo>
                <a:lnTo>
                  <a:pt x="138337" y="29256"/>
                </a:lnTo>
                <a:lnTo>
                  <a:pt x="183531" y="23183"/>
                </a:lnTo>
                <a:lnTo>
                  <a:pt x="198986" y="23183"/>
                </a:lnTo>
                <a:lnTo>
                  <a:pt x="198986" y="3477"/>
                </a:lnTo>
                <a:lnTo>
                  <a:pt x="195508" y="0"/>
                </a:lnTo>
                <a:close/>
              </a:path>
              <a:path w="335280" h="464184">
                <a:moveTo>
                  <a:pt x="198986" y="23183"/>
                </a:moveTo>
                <a:lnTo>
                  <a:pt x="183531" y="23183"/>
                </a:lnTo>
                <a:lnTo>
                  <a:pt x="183531" y="46365"/>
                </a:lnTo>
                <a:lnTo>
                  <a:pt x="141817" y="54226"/>
                </a:lnTo>
                <a:lnTo>
                  <a:pt x="104370" y="75125"/>
                </a:lnTo>
                <a:lnTo>
                  <a:pt x="74062" y="106776"/>
                </a:lnTo>
                <a:lnTo>
                  <a:pt x="53770" y="146893"/>
                </a:lnTo>
                <a:lnTo>
                  <a:pt x="46367" y="193191"/>
                </a:lnTo>
                <a:lnTo>
                  <a:pt x="53028" y="239117"/>
                </a:lnTo>
                <a:lnTo>
                  <a:pt x="71837" y="278493"/>
                </a:lnTo>
                <a:lnTo>
                  <a:pt x="101032" y="309588"/>
                </a:lnTo>
                <a:lnTo>
                  <a:pt x="138850" y="330673"/>
                </a:lnTo>
                <a:lnTo>
                  <a:pt x="183531" y="340017"/>
                </a:lnTo>
                <a:lnTo>
                  <a:pt x="183531" y="363200"/>
                </a:lnTo>
                <a:lnTo>
                  <a:pt x="198986" y="363200"/>
                </a:lnTo>
                <a:lnTo>
                  <a:pt x="199104" y="339989"/>
                </a:lnTo>
                <a:lnTo>
                  <a:pt x="244724" y="329180"/>
                </a:lnTo>
                <a:lnTo>
                  <a:pt x="252263" y="324561"/>
                </a:lnTo>
                <a:lnTo>
                  <a:pt x="191260" y="324561"/>
                </a:lnTo>
                <a:lnTo>
                  <a:pt x="156991" y="319945"/>
                </a:lnTo>
                <a:lnTo>
                  <a:pt x="125611" y="306835"/>
                </a:lnTo>
                <a:lnTo>
                  <a:pt x="98632" y="286118"/>
                </a:lnTo>
                <a:lnTo>
                  <a:pt x="77565" y="258681"/>
                </a:lnTo>
                <a:lnTo>
                  <a:pt x="96984" y="248926"/>
                </a:lnTo>
                <a:lnTo>
                  <a:pt x="118873" y="248926"/>
                </a:lnTo>
                <a:lnTo>
                  <a:pt x="114829" y="244872"/>
                </a:lnTo>
                <a:lnTo>
                  <a:pt x="70516" y="244872"/>
                </a:lnTo>
                <a:lnTo>
                  <a:pt x="65867" y="232409"/>
                </a:lnTo>
                <a:lnTo>
                  <a:pt x="62522" y="219574"/>
                </a:lnTo>
                <a:lnTo>
                  <a:pt x="60517" y="206468"/>
                </a:lnTo>
                <a:lnTo>
                  <a:pt x="59889" y="193191"/>
                </a:lnTo>
                <a:lnTo>
                  <a:pt x="59987" y="185464"/>
                </a:lnTo>
                <a:lnTo>
                  <a:pt x="60664" y="177638"/>
                </a:lnTo>
                <a:lnTo>
                  <a:pt x="62014" y="170009"/>
                </a:lnTo>
                <a:lnTo>
                  <a:pt x="148081" y="170009"/>
                </a:lnTo>
                <a:lnTo>
                  <a:pt x="133398" y="155326"/>
                </a:lnTo>
                <a:lnTo>
                  <a:pt x="131371" y="154551"/>
                </a:lnTo>
                <a:lnTo>
                  <a:pt x="65589" y="154551"/>
                </a:lnTo>
                <a:lnTo>
                  <a:pt x="82571" y="119302"/>
                </a:lnTo>
                <a:lnTo>
                  <a:pt x="108573" y="91125"/>
                </a:lnTo>
                <a:lnTo>
                  <a:pt x="141603" y="71624"/>
                </a:lnTo>
                <a:lnTo>
                  <a:pt x="179669" y="62402"/>
                </a:lnTo>
                <a:lnTo>
                  <a:pt x="253050" y="62402"/>
                </a:lnTo>
                <a:lnTo>
                  <a:pt x="250146" y="60372"/>
                </a:lnTo>
                <a:lnTo>
                  <a:pt x="198986" y="47138"/>
                </a:lnTo>
                <a:lnTo>
                  <a:pt x="198986" y="23183"/>
                </a:lnTo>
                <a:close/>
              </a:path>
              <a:path w="335280" h="464184">
                <a:moveTo>
                  <a:pt x="312558" y="118907"/>
                </a:moveTo>
                <a:lnTo>
                  <a:pt x="299156" y="118907"/>
                </a:lnTo>
                <a:lnTo>
                  <a:pt x="319500" y="166940"/>
                </a:lnTo>
                <a:lnTo>
                  <a:pt x="319841" y="217291"/>
                </a:lnTo>
                <a:lnTo>
                  <a:pt x="301291" y="264092"/>
                </a:lnTo>
                <a:lnTo>
                  <a:pt x="264963" y="301475"/>
                </a:lnTo>
                <a:lnTo>
                  <a:pt x="229922" y="318669"/>
                </a:lnTo>
                <a:lnTo>
                  <a:pt x="191260" y="324561"/>
                </a:lnTo>
                <a:lnTo>
                  <a:pt x="252263" y="324561"/>
                </a:lnTo>
                <a:lnTo>
                  <a:pt x="283418" y="305469"/>
                </a:lnTo>
                <a:lnTo>
                  <a:pt x="312825" y="271469"/>
                </a:lnTo>
                <a:lnTo>
                  <a:pt x="330700" y="229768"/>
                </a:lnTo>
                <a:lnTo>
                  <a:pt x="334799" y="182952"/>
                </a:lnTo>
                <a:lnTo>
                  <a:pt x="321567" y="131792"/>
                </a:lnTo>
                <a:lnTo>
                  <a:pt x="312558" y="118907"/>
                </a:lnTo>
                <a:close/>
              </a:path>
              <a:path w="335280" h="464184">
                <a:moveTo>
                  <a:pt x="118873" y="248926"/>
                </a:moveTo>
                <a:lnTo>
                  <a:pt x="96984" y="248926"/>
                </a:lnTo>
                <a:lnTo>
                  <a:pt x="142383" y="294328"/>
                </a:lnTo>
                <a:lnTo>
                  <a:pt x="147308" y="294422"/>
                </a:lnTo>
                <a:lnTo>
                  <a:pt x="150303" y="291334"/>
                </a:lnTo>
                <a:lnTo>
                  <a:pt x="166629" y="275008"/>
                </a:lnTo>
                <a:lnTo>
                  <a:pt x="144893" y="275008"/>
                </a:lnTo>
                <a:lnTo>
                  <a:pt x="118873" y="248926"/>
                </a:lnTo>
                <a:close/>
              </a:path>
              <a:path w="335280" h="464184">
                <a:moveTo>
                  <a:pt x="148081" y="170009"/>
                </a:moveTo>
                <a:lnTo>
                  <a:pt x="126251" y="170009"/>
                </a:lnTo>
                <a:lnTo>
                  <a:pt x="188071" y="231829"/>
                </a:lnTo>
                <a:lnTo>
                  <a:pt x="144893" y="275008"/>
                </a:lnTo>
                <a:lnTo>
                  <a:pt x="166629" y="275008"/>
                </a:lnTo>
                <a:lnTo>
                  <a:pt x="207392" y="234245"/>
                </a:lnTo>
                <a:lnTo>
                  <a:pt x="207490" y="229320"/>
                </a:lnTo>
                <a:lnTo>
                  <a:pt x="204397" y="226325"/>
                </a:lnTo>
                <a:lnTo>
                  <a:pt x="148081" y="170009"/>
                </a:lnTo>
                <a:close/>
              </a:path>
              <a:path w="335280" h="464184">
                <a:moveTo>
                  <a:pt x="98046" y="231152"/>
                </a:moveTo>
                <a:lnTo>
                  <a:pt x="95050" y="232700"/>
                </a:lnTo>
                <a:lnTo>
                  <a:pt x="70516" y="244872"/>
                </a:lnTo>
                <a:lnTo>
                  <a:pt x="114829" y="244872"/>
                </a:lnTo>
                <a:lnTo>
                  <a:pt x="104033" y="234050"/>
                </a:lnTo>
                <a:lnTo>
                  <a:pt x="101621" y="231731"/>
                </a:lnTo>
                <a:lnTo>
                  <a:pt x="98046" y="231152"/>
                </a:lnTo>
                <a:close/>
              </a:path>
              <a:path w="335280" h="464184">
                <a:moveTo>
                  <a:pt x="201693" y="62402"/>
                </a:moveTo>
                <a:lnTo>
                  <a:pt x="179669" y="62402"/>
                </a:lnTo>
                <a:lnTo>
                  <a:pt x="128570" y="113403"/>
                </a:lnTo>
                <a:lnTo>
                  <a:pt x="128473" y="118328"/>
                </a:lnTo>
                <a:lnTo>
                  <a:pt x="131565" y="121324"/>
                </a:lnTo>
                <a:lnTo>
                  <a:pt x="188650" y="178412"/>
                </a:lnTo>
                <a:lnTo>
                  <a:pt x="193579" y="178509"/>
                </a:lnTo>
                <a:lnTo>
                  <a:pt x="196574" y="175417"/>
                </a:lnTo>
                <a:lnTo>
                  <a:pt x="212867" y="159091"/>
                </a:lnTo>
                <a:lnTo>
                  <a:pt x="191260" y="159091"/>
                </a:lnTo>
                <a:lnTo>
                  <a:pt x="148082" y="115912"/>
                </a:lnTo>
                <a:lnTo>
                  <a:pt x="201693" y="62402"/>
                </a:lnTo>
                <a:close/>
              </a:path>
              <a:path w="335280" h="464184">
                <a:moveTo>
                  <a:pt x="242939" y="107316"/>
                </a:moveTo>
                <a:lnTo>
                  <a:pt x="239943" y="110408"/>
                </a:lnTo>
                <a:lnTo>
                  <a:pt x="191260" y="159091"/>
                </a:lnTo>
                <a:lnTo>
                  <a:pt x="212867" y="159091"/>
                </a:lnTo>
                <a:lnTo>
                  <a:pt x="245160" y="126734"/>
                </a:lnTo>
                <a:lnTo>
                  <a:pt x="267097" y="126734"/>
                </a:lnTo>
                <a:lnTo>
                  <a:pt x="247863" y="107412"/>
                </a:lnTo>
                <a:lnTo>
                  <a:pt x="242939" y="107316"/>
                </a:lnTo>
                <a:close/>
              </a:path>
              <a:path w="335280" h="464184">
                <a:moveTo>
                  <a:pt x="267097" y="126734"/>
                </a:moveTo>
                <a:lnTo>
                  <a:pt x="245160" y="126734"/>
                </a:lnTo>
                <a:lnTo>
                  <a:pt x="265831" y="147502"/>
                </a:lnTo>
                <a:lnTo>
                  <a:pt x="270760" y="147600"/>
                </a:lnTo>
                <a:lnTo>
                  <a:pt x="273754" y="144508"/>
                </a:lnTo>
                <a:lnTo>
                  <a:pt x="289953" y="128182"/>
                </a:lnTo>
                <a:lnTo>
                  <a:pt x="268538" y="128182"/>
                </a:lnTo>
                <a:lnTo>
                  <a:pt x="267097" y="126734"/>
                </a:lnTo>
                <a:close/>
              </a:path>
              <a:path w="335280" h="464184">
                <a:moveTo>
                  <a:pt x="253050" y="62402"/>
                </a:moveTo>
                <a:lnTo>
                  <a:pt x="201693" y="62402"/>
                </a:lnTo>
                <a:lnTo>
                  <a:pt x="226707" y="66859"/>
                </a:lnTo>
                <a:lnTo>
                  <a:pt x="250182" y="75960"/>
                </a:lnTo>
                <a:lnTo>
                  <a:pt x="271485" y="89391"/>
                </a:lnTo>
                <a:lnTo>
                  <a:pt x="289980" y="106833"/>
                </a:lnTo>
                <a:lnTo>
                  <a:pt x="268538" y="128182"/>
                </a:lnTo>
                <a:lnTo>
                  <a:pt x="289953" y="128182"/>
                </a:lnTo>
                <a:lnTo>
                  <a:pt x="299156" y="118907"/>
                </a:lnTo>
                <a:lnTo>
                  <a:pt x="312558" y="118907"/>
                </a:lnTo>
                <a:lnTo>
                  <a:pt x="292178" y="89761"/>
                </a:lnTo>
                <a:lnTo>
                  <a:pt x="253050" y="62402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935419"/>
            <a:endParaRPr sz="381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2">
            <a:extLst>
              <a:ext uri="{FF2B5EF4-FFF2-40B4-BE49-F238E27FC236}">
                <a16:creationId xmlns="" xmlns:a16="http://schemas.microsoft.com/office/drawing/2014/main" id="{7A28A5FF-3837-4B7D-B4AF-B86BB51480B0}"/>
              </a:ext>
            </a:extLst>
          </p:cNvPr>
          <p:cNvSpPr txBox="1"/>
          <p:nvPr/>
        </p:nvSpPr>
        <p:spPr>
          <a:xfrm>
            <a:off x="10714587" y="0"/>
            <a:ext cx="366387" cy="765747"/>
          </a:xfrm>
          <a:prstGeom prst="rect">
            <a:avLst/>
          </a:prstGeom>
        </p:spPr>
        <p:txBody>
          <a:bodyPr vert="horz" wrap="square" lIns="0" tIns="33552" rIns="0" bIns="0" rtlCol="0">
            <a:spAutoFit/>
          </a:bodyPr>
          <a:lstStyle/>
          <a:p>
            <a:pPr>
              <a:spcBef>
                <a:spcPts val="265"/>
              </a:spcBef>
            </a:pPr>
            <a:r>
              <a:rPr lang="ru-RU" sz="4756" b="1" spc="21" dirty="0">
                <a:solidFill>
                  <a:srgbClr val="FEFEFE"/>
                </a:solidFill>
                <a:latin typeface="Arial"/>
                <a:cs typeface="Arial"/>
              </a:rPr>
              <a:t>9</a:t>
            </a:r>
            <a:endParaRPr sz="4756" dirty="0">
              <a:latin typeface="Arial"/>
              <a:cs typeface="Arial"/>
            </a:endParaRPr>
          </a:p>
        </p:txBody>
      </p:sp>
      <p:sp>
        <p:nvSpPr>
          <p:cNvPr id="16" name="object 13">
            <a:extLst>
              <a:ext uri="{FF2B5EF4-FFF2-40B4-BE49-F238E27FC236}">
                <a16:creationId xmlns="" xmlns:a16="http://schemas.microsoft.com/office/drawing/2014/main" id="{EFC97CAD-4440-403A-ADAD-A355D4704ADA}"/>
              </a:ext>
            </a:extLst>
          </p:cNvPr>
          <p:cNvSpPr txBox="1"/>
          <p:nvPr/>
        </p:nvSpPr>
        <p:spPr>
          <a:xfrm>
            <a:off x="10437475" y="642716"/>
            <a:ext cx="920609" cy="448492"/>
          </a:xfrm>
          <a:prstGeom prst="rect">
            <a:avLst/>
          </a:prstGeom>
        </p:spPr>
        <p:txBody>
          <a:bodyPr vert="horz" wrap="square" lIns="0" tIns="25499" rIns="0" bIns="0" rtlCol="0">
            <a:spAutoFit/>
          </a:bodyPr>
          <a:lstStyle/>
          <a:p>
            <a:pPr>
              <a:spcBef>
                <a:spcPts val="201"/>
              </a:spcBef>
            </a:pPr>
            <a:r>
              <a:rPr lang="ru-RU" sz="2747" spc="-11" dirty="0">
                <a:solidFill>
                  <a:srgbClr val="FEFEFE"/>
                </a:solidFill>
                <a:latin typeface="Arial"/>
                <a:cs typeface="Arial"/>
              </a:rPr>
              <a:t>класс</a:t>
            </a:r>
            <a:endParaRPr sz="2747" dirty="0">
              <a:latin typeface="Arial"/>
              <a:cs typeface="Arial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325" y="2057400"/>
            <a:ext cx="3686075" cy="313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247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Географическое положение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62484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7162800" y="914400"/>
            <a:ext cx="4800600" cy="4876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Европа занимает западную часть Евразии.</a:t>
            </a:r>
          </a:p>
          <a:p>
            <a:pPr algn="ctr"/>
            <a:r>
              <a:rPr lang="ru-RU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Слово «Европа» происходит из древнеассирийского языка и означает </a:t>
            </a:r>
            <a:r>
              <a:rPr lang="en-US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                </a:t>
            </a:r>
            <a:r>
              <a:rPr lang="ru-RU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переводе «закат Солнца» то есть «запад»</a:t>
            </a:r>
            <a:endParaRPr lang="ru-RU" sz="2800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04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Географическое положение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5105400" cy="5564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5334000" y="990600"/>
            <a:ext cx="6629400" cy="76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Площадь  составляет – 10 млн км²</a:t>
            </a:r>
            <a:endParaRPr lang="ru-RU" sz="2800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34000" y="1981200"/>
            <a:ext cx="6629400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4,1 млн км² - приходится на европейскую часть России</a:t>
            </a:r>
            <a:endParaRPr lang="ru-RU" sz="2800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34000" y="3124200"/>
            <a:ext cx="6629400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Население 746 млн человек – около 10% населения мира</a:t>
            </a:r>
            <a:endParaRPr lang="ru-RU" sz="2800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267200"/>
            <a:ext cx="6629399" cy="2287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681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Географическое положение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43000"/>
            <a:ext cx="91440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86199" y="1215661"/>
            <a:ext cx="2961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 smtClean="0">
                <a:solidFill>
                  <a:schemeClr val="accent1">
                    <a:lumMod val="75000"/>
                  </a:schemeClr>
                </a:solidFill>
              </a:rPr>
              <a:t>Северный Ледовитый океан</a:t>
            </a:r>
            <a:endParaRPr lang="ru-RU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295099" y="2590800"/>
            <a:ext cx="457200" cy="1752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7467600" y="5334000"/>
            <a:ext cx="1219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3581400" y="6096000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676400" y="5819001"/>
            <a:ext cx="180113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Гибралтарский пролив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52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8355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Граница между Европой и Азией 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551300"/>
            <a:ext cx="2819399" cy="21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477000" y="1134980"/>
            <a:ext cx="5257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ourier New" pitchFamily="49" charset="0"/>
              <a:buChar char="o"/>
            </a:pPr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Уральские горы (восточная часть) </a:t>
            </a:r>
            <a:r>
              <a:rPr lang="en-US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                 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хребет </a:t>
            </a:r>
            <a:r>
              <a:rPr lang="ru-RU" b="1" dirty="0" err="1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Мугоджар</a:t>
            </a:r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разделяют</a:t>
            </a:r>
            <a:r>
              <a:rPr lang="en-US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                      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и территорию 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России</a:t>
            </a:r>
            <a:endParaRPr lang="ru-RU" b="1" dirty="0" smtClean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Река Эмба</a:t>
            </a:r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Казахстане </a:t>
            </a:r>
            <a:endParaRPr lang="ru-RU" b="1" dirty="0" smtClean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ru-RU" b="1" dirty="0" err="1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Северо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b="1" dirty="0" err="1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западн</a:t>
            </a:r>
            <a:r>
              <a:rPr lang="uz-Cyrl-UZ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ое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побережье </a:t>
            </a:r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Каспийского 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моря</a:t>
            </a:r>
            <a:endParaRPr lang="ru-RU" b="1" dirty="0" smtClean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ru-RU" b="1" dirty="0" err="1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Кумо-Манычская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впадина 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на юге 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России</a:t>
            </a:r>
            <a:endParaRPr lang="ru-RU" b="1" dirty="0" smtClean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Азовское и Черное 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моря </a:t>
            </a:r>
            <a:endParaRPr lang="ru-RU" b="1" dirty="0" smtClean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Пролив 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Босфор</a:t>
            </a:r>
            <a:endParaRPr lang="ru-RU" b="1" dirty="0" smtClean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Мраморное 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море</a:t>
            </a:r>
            <a:endParaRPr lang="ru-RU" b="1" dirty="0" smtClean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Пролив 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Дарданеллы 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Эгейское море</a:t>
            </a:r>
            <a:endParaRPr lang="ru-RU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32" y="1101998"/>
            <a:ext cx="6206768" cy="543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200" y="4551300"/>
            <a:ext cx="2362199" cy="21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840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Политическая карта Европы</a:t>
            </a:r>
            <a:endParaRPr lang="ru-RU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" t="2499"/>
          <a:stretch/>
        </p:blipFill>
        <p:spPr bwMode="auto">
          <a:xfrm>
            <a:off x="361950" y="895350"/>
            <a:ext cx="8629650" cy="565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261142" y="2133600"/>
            <a:ext cx="2778458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На современной политической карте Европы, с 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учётом 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частично расположенной </a:t>
            </a:r>
          </a:p>
          <a:p>
            <a:pPr algn="ctr"/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в Азии Российской Федерации, расположено  </a:t>
            </a:r>
          </a:p>
          <a:p>
            <a:pPr algn="ctr"/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44  независимых государства</a:t>
            </a:r>
            <a:endParaRPr lang="ru-RU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50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E8ACA2-0B6B-4848-AEF4-1C93F82F9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5773"/>
          </a:xfrm>
          <a:solidFill>
            <a:srgbClr val="2B02F8"/>
          </a:solidFill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Политическая карта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5867400" cy="2590800"/>
          </a:xfrm>
          <a:prstGeom prst="rect">
            <a:avLst/>
          </a:prstGeom>
          <a:noFill/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838200"/>
            <a:ext cx="5562600" cy="2590800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37" b="7917"/>
          <a:stretch/>
        </p:blipFill>
        <p:spPr bwMode="auto">
          <a:xfrm>
            <a:off x="244642" y="3581400"/>
            <a:ext cx="3870158" cy="3048000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0" y="3581401"/>
            <a:ext cx="3733800" cy="3048000"/>
          </a:xfrm>
          <a:prstGeom prst="rect">
            <a:avLst/>
          </a:prstGeom>
          <a:noFill/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8101012" y="3467101"/>
            <a:ext cx="4014787" cy="3276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7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Политическая карта Европы за её многовековую историю не однократно менялась. </a:t>
            </a:r>
          </a:p>
          <a:p>
            <a:pPr algn="just"/>
            <a:r>
              <a:rPr lang="ru-RU" sz="17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Её современная политическая карта сложилась в течении ХХ века, в основном, в результате Первой (1914</a:t>
            </a:r>
            <a:r>
              <a:rPr lang="en-US" sz="17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17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1918) и Второй (1939</a:t>
            </a:r>
            <a:r>
              <a:rPr lang="en-US" sz="17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7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1945) мировых войн, а также распада мировой социалистической  системы в начале 1990 –х годов.</a:t>
            </a:r>
            <a:endParaRPr lang="ru-RU" sz="1700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91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E8ACA2-0B6B-4848-AEF4-1C93F82F9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5773"/>
          </a:xfrm>
          <a:solidFill>
            <a:srgbClr val="2B02F8"/>
          </a:solidFill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Европа – континент малых стран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62800" y="1447800"/>
            <a:ext cx="4853152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sz="2400" b="1" i="1" dirty="0">
                <a:latin typeface="Arial" pitchFamily="34" charset="0"/>
                <a:cs typeface="Arial" pitchFamily="34" charset="0"/>
              </a:rPr>
              <a:t>К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арликовыми государствами 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Европы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является: </a:t>
            </a:r>
          </a:p>
          <a:p>
            <a:pPr>
              <a:spcBef>
                <a:spcPts val="1200"/>
              </a:spcBef>
            </a:pPr>
            <a:r>
              <a:rPr lang="ru-RU" sz="20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Люксембург- герцогство(2586 км</a:t>
            </a:r>
            <a:r>
              <a:rPr lang="ru-RU" sz="2000" b="1" i="1" dirty="0" smtClean="0">
                <a:solidFill>
                  <a:srgbClr val="7030A0"/>
                </a:solidFill>
                <a:latin typeface="Calibri"/>
                <a:cs typeface="Calibri"/>
              </a:rPr>
              <a:t>²)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>
              <a:spcBef>
                <a:spcPts val="1200"/>
              </a:spcBef>
            </a:pPr>
            <a:r>
              <a:rPr lang="ru-RU" sz="20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Андорра – княжество(468 км</a:t>
            </a:r>
            <a:r>
              <a:rPr lang="ru-RU" sz="2000" b="1" i="1" dirty="0" smtClean="0">
                <a:solidFill>
                  <a:srgbClr val="7030A0"/>
                </a:solidFill>
                <a:latin typeface="Calibri"/>
                <a:cs typeface="Calibri"/>
              </a:rPr>
              <a:t>²)</a:t>
            </a:r>
            <a:r>
              <a:rPr lang="ru-RU" sz="20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>
              <a:spcBef>
                <a:spcPts val="1200"/>
              </a:spcBef>
            </a:pPr>
            <a:r>
              <a:rPr lang="ru-RU" sz="20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Лихтенштейн – княжество (160км</a:t>
            </a:r>
            <a:r>
              <a:rPr lang="ru-RU" sz="2000" b="1" i="1" dirty="0" smtClean="0">
                <a:solidFill>
                  <a:srgbClr val="7030A0"/>
                </a:solidFill>
                <a:latin typeface="Calibri"/>
                <a:cs typeface="Calibri"/>
              </a:rPr>
              <a:t>²)</a:t>
            </a:r>
            <a:r>
              <a:rPr lang="ru-RU" sz="20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>
              <a:spcBef>
                <a:spcPts val="1200"/>
              </a:spcBef>
            </a:pPr>
            <a:r>
              <a:rPr lang="ru-RU" sz="20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Сан-Марино - республика (61км</a:t>
            </a:r>
            <a:r>
              <a:rPr lang="ru-RU" sz="2000" b="1" i="1" dirty="0" smtClean="0">
                <a:solidFill>
                  <a:srgbClr val="7030A0"/>
                </a:solidFill>
                <a:latin typeface="Calibri"/>
                <a:cs typeface="Calibri"/>
              </a:rPr>
              <a:t>²)</a:t>
            </a:r>
            <a:endParaRPr lang="ru-RU" sz="2000" b="1" i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1200"/>
              </a:spcBef>
            </a:pPr>
            <a:r>
              <a:rPr lang="ru-RU" sz="20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Монако – княжество(2км</a:t>
            </a:r>
            <a:r>
              <a:rPr lang="ru-RU" sz="2000" b="1" i="1" dirty="0" smtClean="0">
                <a:solidFill>
                  <a:srgbClr val="7030A0"/>
                </a:solidFill>
                <a:latin typeface="Calibri"/>
                <a:cs typeface="Calibri"/>
              </a:rPr>
              <a:t>²)</a:t>
            </a:r>
            <a:r>
              <a:rPr lang="ru-RU" sz="20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>
              <a:spcBef>
                <a:spcPts val="1200"/>
              </a:spcBef>
            </a:pPr>
            <a:r>
              <a:rPr lang="ru-RU" sz="20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Мальта – республика (316км</a:t>
            </a:r>
            <a:r>
              <a:rPr lang="ru-RU" sz="2000" b="1" i="1" dirty="0" smtClean="0">
                <a:solidFill>
                  <a:srgbClr val="7030A0"/>
                </a:solidFill>
                <a:latin typeface="Calibri"/>
                <a:cs typeface="Calibri"/>
              </a:rPr>
              <a:t>²)</a:t>
            </a:r>
            <a:r>
              <a:rPr lang="ru-RU" sz="20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>
              <a:spcBef>
                <a:spcPts val="1200"/>
              </a:spcBef>
            </a:pPr>
            <a:r>
              <a:rPr lang="ru-RU" sz="20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Ватикан – теократическая монархия (0,4км</a:t>
            </a:r>
            <a:r>
              <a:rPr lang="ru-RU" sz="2000" b="1" i="1" dirty="0" smtClean="0">
                <a:solidFill>
                  <a:srgbClr val="7030A0"/>
                </a:solidFill>
                <a:latin typeface="Calibri"/>
                <a:cs typeface="Calibri"/>
              </a:rPr>
              <a:t>²)</a:t>
            </a:r>
            <a:r>
              <a:rPr lang="ru-RU" sz="20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1355"/>
            <a:ext cx="7218224" cy="5940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610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E8ACA2-0B6B-4848-AEF4-1C93F82F9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5773"/>
          </a:xfrm>
          <a:solidFill>
            <a:srgbClr val="2B02F8"/>
          </a:solidFill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Европа – континент малых стран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9906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Arial" pitchFamily="34" charset="0"/>
                <a:cs typeface="Arial" pitchFamily="34" charset="0"/>
              </a:rPr>
              <a:t>Площадь 11 государств не достигает  50 000 км² </a:t>
            </a:r>
            <a:endParaRPr lang="ru-RU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762000"/>
            <a:ext cx="5562600" cy="5907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2400" y="139951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	 Нидерланды	41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526 км²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Швейцария</a:t>
            </a:r>
            <a:r>
              <a:rPr lang="ru-RU" dirty="0">
                <a:latin typeface="Arial" pitchFamily="34" charset="0"/>
                <a:cs typeface="Arial" pitchFamily="34" charset="0"/>
              </a:rPr>
              <a:t>	41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290 км²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               Молдавия	33 843 км²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             Бельгия	32 528 км²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482" y="2599845"/>
            <a:ext cx="64849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Arial" pitchFamily="34" charset="0"/>
                <a:cs typeface="Arial" pitchFamily="34" charset="0"/>
              </a:rPr>
              <a:t>Площадь 10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государств составляет от 50 000 до 100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000км²</a:t>
            </a:r>
            <a:endParaRPr lang="ru-RU" b="1" i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ru-RU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0500" y="332811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	 Венгрия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93 030 км²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	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Португалия         92 082 км²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	 Сербия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             88 361 км²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	 Австрия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83 858 км²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4528445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Arial" pitchFamily="34" charset="0"/>
                <a:cs typeface="Arial" pitchFamily="34" charset="0"/>
              </a:rPr>
              <a:t>Площадь 12 государств находится на интервале от 100 000 до 500 000 км²</a:t>
            </a:r>
            <a:endParaRPr lang="ru-RU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0500" y="517477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               Испания</a:t>
            </a:r>
            <a:r>
              <a:rPr lang="ru-RU" dirty="0">
                <a:latin typeface="Arial" pitchFamily="34" charset="0"/>
                <a:cs typeface="Arial" pitchFamily="34" charset="0"/>
              </a:rPr>
              <a:t>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 498 508 км²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	 Швеция	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               449 964 км²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	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Норвегия               385 186 км²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E8ACA2-0B6B-4848-AEF4-1C93F82F9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5773"/>
          </a:xfrm>
          <a:solidFill>
            <a:srgbClr val="2B02F8"/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Островные и полуостровные государства Европы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762000"/>
            <a:ext cx="6629400" cy="5907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6884" y="762603"/>
            <a:ext cx="50733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Список островных стран Европы:</a:t>
            </a:r>
          </a:p>
          <a:p>
            <a:pPr algn="ctr"/>
            <a:r>
              <a:rPr lang="ru-RU" sz="24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Великобритания</a:t>
            </a:r>
            <a:endParaRPr lang="ru-RU" sz="2400" b="1" i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i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Ирландия</a:t>
            </a:r>
          </a:p>
          <a:p>
            <a:pPr algn="ctr"/>
            <a:r>
              <a:rPr lang="ru-RU" sz="2400" b="1" i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Исландия</a:t>
            </a:r>
          </a:p>
          <a:p>
            <a:pPr algn="ctr"/>
            <a:r>
              <a:rPr lang="ru-RU" sz="24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Мальта</a:t>
            </a:r>
            <a:endParaRPr lang="ru-RU" sz="2400" b="1" i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6597" y="3070927"/>
            <a:ext cx="5077327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400" b="1" i="1" dirty="0" err="1">
                <a:latin typeface="Arial" pitchFamily="34" charset="0"/>
                <a:cs typeface="Arial" pitchFamily="34" charset="0"/>
              </a:rPr>
              <a:t>Апеннинский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полуостров: 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Италия, Ватикан, Сан-Марино</a:t>
            </a:r>
            <a:endParaRPr lang="ru-RU" sz="24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2400" b="1" i="1" dirty="0">
                <a:latin typeface="Arial" pitchFamily="34" charset="0"/>
                <a:cs typeface="Arial" pitchFamily="34" charset="0"/>
              </a:rPr>
              <a:t>Балканский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полуостров: 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Болгария, Греция, Албания</a:t>
            </a:r>
            <a:endParaRPr lang="ru-RU" sz="24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2400" b="1" i="1" dirty="0">
                <a:latin typeface="Arial" pitchFamily="34" charset="0"/>
                <a:cs typeface="Arial" pitchFamily="34" charset="0"/>
              </a:rPr>
              <a:t>Пиренейский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полуостров: 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Испания, Португалия</a:t>
            </a:r>
            <a:endParaRPr lang="ru-RU" sz="24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Скандинавский полуостров: </a:t>
            </a:r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Норвегия, Швеция, Финляндия</a:t>
            </a:r>
            <a:endParaRPr lang="ru-RU" sz="24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08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E8ACA2-0B6B-4848-AEF4-1C93F82F9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5773"/>
          </a:xfrm>
          <a:solidFill>
            <a:srgbClr val="2B02F8"/>
          </a:solidFill>
        </p:spPr>
        <p:txBody>
          <a:bodyPr>
            <a:normAutofit/>
          </a:bodyPr>
          <a:lstStyle/>
          <a:p>
            <a:pPr algn="ctr"/>
            <a:r>
              <a:rPr lang="ru-RU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осударства 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Европы, не имеющие выхода к морю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762000"/>
            <a:ext cx="6629400" cy="5907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" y="1524000"/>
            <a:ext cx="5181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latin typeface="Arial" pitchFamily="34" charset="0"/>
                <a:cs typeface="Arial" pitchFamily="34" charset="0"/>
              </a:rPr>
              <a:t>Морских границ не имеют 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следующие европейские государства: </a:t>
            </a:r>
          </a:p>
          <a:p>
            <a:pPr algn="ctr"/>
            <a:endParaRPr lang="ru-RU" sz="2400" b="1" i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Австрия</a:t>
            </a:r>
            <a:r>
              <a:rPr lang="ru-RU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Андорра, Беларусь, Ватикан, Венгрия, Лихтенштейн, Люксембург, Северная Македония, Молдавия, Сан-Марино, Сербия, Словакия, Чехия, Швейцария.</a:t>
            </a:r>
          </a:p>
        </p:txBody>
      </p:sp>
    </p:spTree>
    <p:extLst>
      <p:ext uri="{BB962C8B-B14F-4D97-AF65-F5344CB8AC3E}">
        <p14:creationId xmlns:p14="http://schemas.microsoft.com/office/powerpoint/2010/main" val="43508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E8ACA2-0B6B-4848-AEF4-1C93F82F9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62000"/>
          </a:xfrm>
          <a:solidFill>
            <a:srgbClr val="2B02F8"/>
          </a:solidFill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Государственная форма правления и устройство стран мира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2400" y="990600"/>
            <a:ext cx="50292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latin typeface="Arial" pitchFamily="34" charset="0"/>
                <a:cs typeface="Arial" pitchFamily="34" charset="0"/>
              </a:rPr>
              <a:t>В Европе широко распространены </a:t>
            </a:r>
            <a:r>
              <a:rPr lang="ru-RU" sz="3200" b="1" i="1" dirty="0" smtClean="0">
                <a:latin typeface="Arial" pitchFamily="34" charset="0"/>
                <a:cs typeface="Arial" pitchFamily="34" charset="0"/>
              </a:rPr>
              <a:t>республики – 32. </a:t>
            </a:r>
          </a:p>
          <a:p>
            <a:pPr algn="ctr"/>
            <a:endParaRPr lang="ru-RU" sz="3200" b="1" i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3200" b="1" i="1" dirty="0" smtClean="0">
                <a:latin typeface="Arial" pitchFamily="34" charset="0"/>
                <a:cs typeface="Arial" pitchFamily="34" charset="0"/>
              </a:rPr>
              <a:t>Большая часть  республик Европы – парламентские:</a:t>
            </a:r>
          </a:p>
          <a:p>
            <a:pPr algn="ctr"/>
            <a:r>
              <a:rPr lang="ru-RU" sz="3200" b="1" i="1" dirty="0" smtClean="0">
                <a:latin typeface="Arial" pitchFamily="34" charset="0"/>
                <a:cs typeface="Arial" pitchFamily="34" charset="0"/>
              </a:rPr>
              <a:t>Германия </a:t>
            </a:r>
          </a:p>
          <a:p>
            <a:pPr algn="ctr"/>
            <a:r>
              <a:rPr lang="ru-RU" sz="3200" b="1" i="1" dirty="0" smtClean="0">
                <a:latin typeface="Arial" pitchFamily="34" charset="0"/>
                <a:cs typeface="Arial" pitchFamily="34" charset="0"/>
              </a:rPr>
              <a:t>Италия</a:t>
            </a:r>
          </a:p>
          <a:p>
            <a:pPr algn="ctr"/>
            <a:r>
              <a:rPr lang="ru-RU" sz="3200" b="1" i="1" dirty="0" smtClean="0">
                <a:latin typeface="Arial" pitchFamily="34" charset="0"/>
                <a:cs typeface="Arial" pitchFamily="34" charset="0"/>
              </a:rPr>
              <a:t>Греция </a:t>
            </a:r>
          </a:p>
          <a:p>
            <a:r>
              <a:rPr lang="ru-RU" sz="3200" b="1" i="1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8"/>
          <a:stretch/>
        </p:blipFill>
        <p:spPr bwMode="auto">
          <a:xfrm>
            <a:off x="5410200" y="990600"/>
            <a:ext cx="63246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410200" y="4495800"/>
            <a:ext cx="2133600" cy="685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72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E8ACA2-0B6B-4848-AEF4-1C93F82F9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62000"/>
          </a:xfrm>
          <a:solidFill>
            <a:srgbClr val="2B02F8"/>
          </a:solidFill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Государственная форма правления и устройство стран мира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2400" y="1111508"/>
            <a:ext cx="6629400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spcBef>
                <a:spcPts val="600"/>
              </a:spcBef>
            </a:pPr>
            <a:r>
              <a:rPr lang="ru-RU" sz="2800" b="1" i="1" dirty="0" smtClean="0">
                <a:latin typeface="Arial" pitchFamily="34" charset="0"/>
                <a:cs typeface="Arial" pitchFamily="34" charset="0"/>
              </a:rPr>
              <a:t>Насчитывается  </a:t>
            </a:r>
            <a:r>
              <a:rPr lang="ru-RU" sz="2800" b="1" i="1" dirty="0">
                <a:latin typeface="Arial" pitchFamily="34" charset="0"/>
                <a:cs typeface="Arial" pitchFamily="34" charset="0"/>
              </a:rPr>
              <a:t>12  монархий,  </a:t>
            </a:r>
            <a:endParaRPr lang="ru-RU" sz="2800" b="1" i="1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spcBef>
                <a:spcPts val="600"/>
              </a:spcBef>
              <a:buAutoNum type="arabicPlain" startAt="11"/>
            </a:pPr>
            <a:r>
              <a:rPr lang="ru-RU" sz="2800" b="1" i="1" dirty="0" smtClean="0">
                <a:latin typeface="Arial" pitchFamily="34" charset="0"/>
                <a:cs typeface="Arial" pitchFamily="34" charset="0"/>
              </a:rPr>
              <a:t>из </a:t>
            </a:r>
            <a:r>
              <a:rPr lang="ru-RU" sz="2800" b="1" i="1" dirty="0">
                <a:latin typeface="Arial" pitchFamily="34" charset="0"/>
                <a:cs typeface="Arial" pitchFamily="34" charset="0"/>
              </a:rPr>
              <a:t>которых конституционные: </a:t>
            </a:r>
            <a:endParaRPr lang="ru-RU" sz="2800" b="1" i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endParaRPr lang="ru-RU" sz="2800" b="1" i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Норвегия</a:t>
            </a:r>
            <a:r>
              <a:rPr lang="ru-RU" sz="2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, Швеция, Дания, Великобритания, Бельгия, Нидерланды, Люксембург, Лихтенштейн, Испания, Андорра, Монако.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 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Ватикан — абсолютная </a:t>
            </a:r>
            <a:r>
              <a:rPr lang="ru-RU" sz="2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теократическая монархия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914400"/>
            <a:ext cx="5205176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876800"/>
            <a:ext cx="2602588" cy="18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084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E8ACA2-0B6B-4848-AEF4-1C93F82F9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67872"/>
          </a:xfrm>
          <a:solidFill>
            <a:srgbClr val="2B02F8"/>
          </a:solidFill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Государственная форма правления и устройство стран Европы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143000"/>
            <a:ext cx="4314825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733800"/>
            <a:ext cx="40386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950" y="3733800"/>
            <a:ext cx="4076700" cy="298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76" y="3733799"/>
            <a:ext cx="3581400" cy="298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9550" y="1331148"/>
            <a:ext cx="71056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latin typeface="Arial" pitchFamily="34" charset="0"/>
                <a:cs typeface="Arial" pitchFamily="34" charset="0"/>
              </a:rPr>
              <a:t>Австрия, Бельгия, Босния </a:t>
            </a:r>
            <a:r>
              <a:rPr lang="en-US" sz="3200" b="1" i="1" dirty="0" smtClean="0">
                <a:latin typeface="Arial" pitchFamily="34" charset="0"/>
                <a:cs typeface="Arial" pitchFamily="34" charset="0"/>
              </a:rPr>
              <a:t>                </a:t>
            </a:r>
            <a:r>
              <a:rPr lang="ru-RU" sz="3200" b="1" i="1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ru-RU" sz="3200" b="1" i="1" dirty="0" smtClean="0">
                <a:latin typeface="Arial" pitchFamily="34" charset="0"/>
                <a:cs typeface="Arial" pitchFamily="34" charset="0"/>
              </a:rPr>
              <a:t>Герцеговина, Германия, Россия, Швейцария – являются федеративными государствами </a:t>
            </a:r>
            <a:endParaRPr lang="ru-RU" sz="3200" b="1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64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E8ACA2-0B6B-4848-AEF4-1C93F82F9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5773"/>
          </a:xfrm>
          <a:solidFill>
            <a:srgbClr val="2B02F8"/>
          </a:solidFill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Определите </a:t>
            </a:r>
            <a:r>
              <a:rPr lang="ru-RU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субрегионы</a:t>
            </a: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Европы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838200"/>
            <a:ext cx="5410199" cy="572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838201"/>
            <a:ext cx="6172200" cy="5723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34453" y="5645259"/>
            <a:ext cx="421493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Северная Европа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7400" y="1040413"/>
            <a:ext cx="4182555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Западная Европа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509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E8ACA2-0B6B-4848-AEF4-1C93F82F9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5773"/>
          </a:xfrm>
          <a:solidFill>
            <a:srgbClr val="2B02F8"/>
          </a:solidFill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Определите </a:t>
            </a:r>
            <a:r>
              <a:rPr lang="ru-RU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субрегионы</a:t>
            </a: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Европы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76550"/>
            <a:ext cx="6019800" cy="5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876550"/>
            <a:ext cx="5638800" cy="5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33600" y="1003012"/>
            <a:ext cx="3235373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Южная Европа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00800" y="1005715"/>
            <a:ext cx="3958007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Восточная Европа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93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E8ACA2-0B6B-4848-AEF4-1C93F82F9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5773"/>
          </a:xfrm>
          <a:solidFill>
            <a:srgbClr val="2B02F8"/>
          </a:solidFill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Определите </a:t>
            </a:r>
            <a:r>
              <a:rPr lang="ru-RU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субрегионы</a:t>
            </a: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Европы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1000" y="947678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>
                <a:latin typeface="Arial" pitchFamily="34" charset="0"/>
                <a:cs typeface="Arial" pitchFamily="34" charset="0"/>
              </a:rPr>
              <a:t>Какое государство Европы является островным?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Мальта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Сан-Марино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Дания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Монако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8863" y="3882189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>
                <a:latin typeface="Arial" pitchFamily="34" charset="0"/>
                <a:cs typeface="Arial" pitchFamily="34" charset="0"/>
              </a:rPr>
              <a:t>Какие страны Европы являются </a:t>
            </a:r>
            <a:endParaRPr lang="ru-RU" sz="20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монархиями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?</a:t>
            </a:r>
          </a:p>
          <a:p>
            <a:r>
              <a:rPr lang="ru-RU" sz="2000" b="1" i="1" dirty="0">
                <a:latin typeface="Arial" pitchFamily="34" charset="0"/>
                <a:cs typeface="Arial" pitchFamily="34" charset="0"/>
              </a:rPr>
              <a:t>(Несколько вариантов ответа.)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Испания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Ирландия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Норвегия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Португалия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Швейцария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91200" y="947678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>
                <a:latin typeface="Arial" pitchFamily="34" charset="0"/>
                <a:cs typeface="Arial" pitchFamily="34" charset="0"/>
              </a:rPr>
              <a:t>Какие страны Европы являются федерациями?</a:t>
            </a:r>
          </a:p>
          <a:p>
            <a:r>
              <a:rPr lang="ru-RU" sz="2000" b="1" i="1" dirty="0">
                <a:latin typeface="Arial" pitchFamily="34" charset="0"/>
                <a:cs typeface="Arial" pitchFamily="34" charset="0"/>
              </a:rPr>
              <a:t>(Несколько вариантов ответа.)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Швейцария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Польша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Нидерланды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Швеция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Бельгия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71147" y="3938336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>
                <a:latin typeface="Arial" pitchFamily="34" charset="0"/>
                <a:cs typeface="Arial" pitchFamily="34" charset="0"/>
              </a:rPr>
              <a:t>Какие страны Европы не имеют выхода к морю?</a:t>
            </a:r>
          </a:p>
          <a:p>
            <a:r>
              <a:rPr lang="ru-RU" sz="2000" b="1" i="1" dirty="0">
                <a:latin typeface="Arial" pitchFamily="34" charset="0"/>
                <a:cs typeface="Arial" pitchFamily="34" charset="0"/>
              </a:rPr>
              <a:t>(Несколько вариантов ответа.)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Ватикан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Венгрия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Украина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Греция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Бельгия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562600" y="947678"/>
            <a:ext cx="0" cy="5724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381000" y="3429000"/>
            <a:ext cx="480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5771147" y="3882189"/>
            <a:ext cx="57350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355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E8ACA2-0B6B-4848-AEF4-1C93F82F9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5773"/>
          </a:xfrm>
          <a:solidFill>
            <a:srgbClr val="2B02F8"/>
          </a:solidFill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Определите </a:t>
            </a:r>
            <a:r>
              <a:rPr lang="ru-RU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субрегионы</a:t>
            </a: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Европы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1000" y="94767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>
                <a:latin typeface="Arial" pitchFamily="34" charset="0"/>
                <a:cs typeface="Arial" pitchFamily="34" charset="0"/>
              </a:rPr>
              <a:t>Какое государство Европы является островным?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2400" b="1" dirty="0">
                <a:solidFill>
                  <a:srgbClr val="CE0211"/>
                </a:solidFill>
                <a:latin typeface="Arial" pitchFamily="34" charset="0"/>
                <a:cs typeface="Arial" pitchFamily="34" charset="0"/>
              </a:rPr>
              <a:t>Мальта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Сан-Марино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Дания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Монако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8863" y="3882189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>
                <a:latin typeface="Arial" pitchFamily="34" charset="0"/>
                <a:cs typeface="Arial" pitchFamily="34" charset="0"/>
              </a:rPr>
              <a:t>Какие страны Европы являются </a:t>
            </a:r>
            <a:endParaRPr lang="ru-RU" sz="20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монархиями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?</a:t>
            </a:r>
          </a:p>
          <a:p>
            <a:r>
              <a:rPr lang="ru-RU" sz="2000" b="1" i="1" dirty="0">
                <a:latin typeface="Arial" pitchFamily="34" charset="0"/>
                <a:cs typeface="Arial" pitchFamily="34" charset="0"/>
              </a:rPr>
              <a:t>(Несколько вариантов ответа.)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2000" b="1" dirty="0">
                <a:solidFill>
                  <a:srgbClr val="CE0211"/>
                </a:solidFill>
                <a:latin typeface="Arial" pitchFamily="34" charset="0"/>
                <a:cs typeface="Arial" pitchFamily="34" charset="0"/>
              </a:rPr>
              <a:t>Испания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Ирландия</a:t>
            </a:r>
          </a:p>
          <a:p>
            <a:r>
              <a:rPr lang="ru-RU" sz="2000" b="1" dirty="0">
                <a:solidFill>
                  <a:srgbClr val="CE0211"/>
                </a:solidFill>
                <a:latin typeface="Arial" pitchFamily="34" charset="0"/>
                <a:cs typeface="Arial" pitchFamily="34" charset="0"/>
              </a:rPr>
              <a:t>Норвегия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Португалия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Швейцария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91200" y="947678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>
                <a:latin typeface="Arial" pitchFamily="34" charset="0"/>
                <a:cs typeface="Arial" pitchFamily="34" charset="0"/>
              </a:rPr>
              <a:t>Какие страны Европы являются федерациями?</a:t>
            </a:r>
          </a:p>
          <a:p>
            <a:r>
              <a:rPr lang="ru-RU" sz="2000" b="1" i="1" dirty="0">
                <a:latin typeface="Arial" pitchFamily="34" charset="0"/>
                <a:cs typeface="Arial" pitchFamily="34" charset="0"/>
              </a:rPr>
              <a:t>(Несколько вариантов ответа.)</a:t>
            </a:r>
          </a:p>
          <a:p>
            <a:r>
              <a:rPr lang="ru-RU" sz="2000" b="1" dirty="0" smtClean="0">
                <a:solidFill>
                  <a:srgbClr val="CE0211"/>
                </a:solidFill>
                <a:latin typeface="Arial" pitchFamily="34" charset="0"/>
                <a:cs typeface="Arial" pitchFamily="34" charset="0"/>
              </a:rPr>
              <a:t>Швейцария</a:t>
            </a:r>
            <a:endParaRPr lang="ru-RU" sz="2000" b="1" dirty="0">
              <a:solidFill>
                <a:srgbClr val="CE021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Польша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Нидерланды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Швеция</a:t>
            </a:r>
          </a:p>
          <a:p>
            <a:r>
              <a:rPr lang="ru-RU" sz="2000" b="1" dirty="0">
                <a:solidFill>
                  <a:srgbClr val="CE0211"/>
                </a:solidFill>
                <a:latin typeface="Arial" pitchFamily="34" charset="0"/>
                <a:cs typeface="Arial" pitchFamily="34" charset="0"/>
              </a:rPr>
              <a:t>Бельгия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71147" y="3938336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>
                <a:latin typeface="Arial" pitchFamily="34" charset="0"/>
                <a:cs typeface="Arial" pitchFamily="34" charset="0"/>
              </a:rPr>
              <a:t>Какие страны Европы не имеют выхода к морю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?</a:t>
            </a:r>
            <a:endParaRPr lang="ru-RU" sz="2000" b="1" i="1" dirty="0">
              <a:latin typeface="Arial" pitchFamily="34" charset="0"/>
              <a:cs typeface="Arial" pitchFamily="34" charset="0"/>
            </a:endParaRP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2000" b="1" dirty="0">
                <a:solidFill>
                  <a:srgbClr val="CE0211"/>
                </a:solidFill>
                <a:latin typeface="Arial" pitchFamily="34" charset="0"/>
                <a:cs typeface="Arial" pitchFamily="34" charset="0"/>
              </a:rPr>
              <a:t>Ватикан</a:t>
            </a:r>
          </a:p>
          <a:p>
            <a:r>
              <a:rPr lang="ru-RU" sz="2000" b="1" dirty="0">
                <a:solidFill>
                  <a:srgbClr val="CE0211"/>
                </a:solidFill>
                <a:latin typeface="Arial" pitchFamily="34" charset="0"/>
                <a:cs typeface="Arial" pitchFamily="34" charset="0"/>
              </a:rPr>
              <a:t>Венгрия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Украина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Греция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Бельгия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562600" y="947678"/>
            <a:ext cx="0" cy="5724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381000" y="3429000"/>
            <a:ext cx="480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5771147" y="3882189"/>
            <a:ext cx="57350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31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1557" y="-485337"/>
            <a:ext cx="3017783" cy="1598740"/>
          </a:xfrm>
          <a:prstGeom prst="rect">
            <a:avLst/>
          </a:prstGeom>
        </p:spPr>
        <p:txBody>
          <a:bodyPr vert="horz" wrap="square" lIns="0" tIns="34894" rIns="0" bIns="0" rtlCol="0" anchor="ctr">
            <a:spAutoFit/>
          </a:bodyPr>
          <a:lstStyle/>
          <a:p>
            <a:pPr marL="26841">
              <a:lnSpc>
                <a:spcPct val="100000"/>
              </a:lnSpc>
              <a:spcBef>
                <a:spcPts val="275"/>
              </a:spcBef>
            </a:pPr>
            <a:r>
              <a:rPr lang="ru-RU" sz="5080" b="1" spc="32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Задания: </a:t>
            </a:r>
            <a:endParaRPr sz="5080" b="1" spc="1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114020" y="336824"/>
            <a:ext cx="534143" cy="534143"/>
          </a:xfrm>
          <a:custGeom>
            <a:avLst/>
            <a:gdLst/>
            <a:ahLst/>
            <a:cxnLst/>
            <a:rect l="l" t="t" r="r" b="b"/>
            <a:pathLst>
              <a:path w="252729" h="252729">
                <a:moveTo>
                  <a:pt x="252464" y="0"/>
                </a:moveTo>
                <a:lnTo>
                  <a:pt x="0" y="0"/>
                </a:lnTo>
                <a:lnTo>
                  <a:pt x="0" y="252464"/>
                </a:lnTo>
                <a:lnTo>
                  <a:pt x="252464" y="252464"/>
                </a:lnTo>
                <a:lnTo>
                  <a:pt x="252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5" name="object 5"/>
          <p:cNvSpPr/>
          <p:nvPr/>
        </p:nvSpPr>
        <p:spPr>
          <a:xfrm>
            <a:off x="696583" y="1437782"/>
            <a:ext cx="2312394" cy="845507"/>
          </a:xfrm>
          <a:custGeom>
            <a:avLst/>
            <a:gdLst/>
            <a:ahLst/>
            <a:cxnLst/>
            <a:rect l="l" t="t" r="r" b="b"/>
            <a:pathLst>
              <a:path w="1094105" h="400050">
                <a:moveTo>
                  <a:pt x="1094026" y="0"/>
                </a:moveTo>
                <a:lnTo>
                  <a:pt x="279684" y="0"/>
                </a:lnTo>
                <a:lnTo>
                  <a:pt x="234473" y="3677"/>
                </a:lnTo>
                <a:lnTo>
                  <a:pt x="191527" y="14319"/>
                </a:lnTo>
                <a:lnTo>
                  <a:pt x="151434" y="31338"/>
                </a:lnTo>
                <a:lnTo>
                  <a:pt x="114782" y="54147"/>
                </a:lnTo>
                <a:lnTo>
                  <a:pt x="82156" y="82157"/>
                </a:lnTo>
                <a:lnTo>
                  <a:pt x="54146" y="114783"/>
                </a:lnTo>
                <a:lnTo>
                  <a:pt x="31338" y="151435"/>
                </a:lnTo>
                <a:lnTo>
                  <a:pt x="14319" y="191528"/>
                </a:lnTo>
                <a:lnTo>
                  <a:pt x="3677" y="234473"/>
                </a:lnTo>
                <a:lnTo>
                  <a:pt x="0" y="279684"/>
                </a:lnTo>
                <a:lnTo>
                  <a:pt x="0" y="399604"/>
                </a:lnTo>
                <a:lnTo>
                  <a:pt x="814341" y="399604"/>
                </a:lnTo>
                <a:lnTo>
                  <a:pt x="859553" y="395926"/>
                </a:lnTo>
                <a:lnTo>
                  <a:pt x="902499" y="385284"/>
                </a:lnTo>
                <a:lnTo>
                  <a:pt x="942592" y="368265"/>
                </a:lnTo>
                <a:lnTo>
                  <a:pt x="979244" y="345456"/>
                </a:lnTo>
                <a:lnTo>
                  <a:pt x="1011869" y="317446"/>
                </a:lnTo>
                <a:lnTo>
                  <a:pt x="1039880" y="284821"/>
                </a:lnTo>
                <a:lnTo>
                  <a:pt x="1062688" y="248168"/>
                </a:lnTo>
                <a:lnTo>
                  <a:pt x="1079706" y="208075"/>
                </a:lnTo>
                <a:lnTo>
                  <a:pt x="1090348" y="165130"/>
                </a:lnTo>
                <a:lnTo>
                  <a:pt x="1094026" y="119919"/>
                </a:lnTo>
                <a:lnTo>
                  <a:pt x="1094026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8" name="object 8"/>
          <p:cNvSpPr txBox="1"/>
          <p:nvPr/>
        </p:nvSpPr>
        <p:spPr>
          <a:xfrm>
            <a:off x="3785815" y="871890"/>
            <a:ext cx="8329986" cy="3857375"/>
          </a:xfrm>
          <a:prstGeom prst="rect">
            <a:avLst/>
          </a:prstGeom>
        </p:spPr>
        <p:txBody>
          <a:bodyPr vert="horz" wrap="square" lIns="0" tIns="45630" rIns="0" bIns="0" rtlCol="0">
            <a:spAutoFit/>
          </a:bodyPr>
          <a:lstStyle/>
          <a:p>
            <a:pPr marL="26841" marR="10735">
              <a:spcBef>
                <a:spcPts val="600"/>
              </a:spcBef>
              <a:spcAft>
                <a:spcPts val="600"/>
              </a:spcAft>
            </a:pP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1. Прочитать:</a:t>
            </a:r>
          </a:p>
          <a:p>
            <a:pPr marL="542925" marR="10735" algn="ctr">
              <a:spcBef>
                <a:spcPts val="360"/>
              </a:spcBef>
            </a:pP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§ </a:t>
            </a:r>
            <a:r>
              <a:rPr lang="ru-RU" sz="3600" b="1" dirty="0" smtClean="0">
                <a:solidFill>
                  <a:srgbClr val="00B050"/>
                </a:solidFill>
                <a:latin typeface="Arial"/>
                <a:cs typeface="Arial"/>
              </a:rPr>
              <a:t>23</a:t>
            </a:r>
            <a:r>
              <a:rPr lang="ru-RU" sz="3600" b="1" dirty="0" smtClean="0">
                <a:solidFill>
                  <a:srgbClr val="00B050"/>
                </a:solidFill>
                <a:latin typeface="Arial"/>
                <a:cs typeface="Arial"/>
              </a:rPr>
              <a:t>.</a:t>
            </a:r>
            <a:r>
              <a:rPr lang="en-US" sz="3600" b="1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ru-RU" sz="3600" b="1" dirty="0" smtClean="0">
                <a:solidFill>
                  <a:srgbClr val="00B050"/>
                </a:solidFill>
                <a:latin typeface="Arial"/>
                <a:cs typeface="Arial"/>
              </a:rPr>
              <a:t>Географическое </a:t>
            </a:r>
            <a:r>
              <a:rPr lang="ru-RU" sz="3600" b="1" dirty="0" smtClean="0">
                <a:solidFill>
                  <a:srgbClr val="00B050"/>
                </a:solidFill>
                <a:latin typeface="Arial"/>
                <a:cs typeface="Arial"/>
              </a:rPr>
              <a:t>положение, </a:t>
            </a:r>
            <a:r>
              <a:rPr lang="ru-RU" sz="3600" b="1" dirty="0" smtClean="0">
                <a:solidFill>
                  <a:srgbClr val="00B050"/>
                </a:solidFill>
                <a:latin typeface="Arial"/>
                <a:cs typeface="Arial"/>
              </a:rPr>
              <a:t>границы</a:t>
            </a:r>
            <a:r>
              <a:rPr lang="en-US" sz="3600" b="1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ru-RU" sz="3600" b="1" dirty="0" smtClean="0">
                <a:solidFill>
                  <a:srgbClr val="00B050"/>
                </a:solidFill>
                <a:latin typeface="Arial"/>
                <a:cs typeface="Arial"/>
              </a:rPr>
              <a:t>и </a:t>
            </a:r>
            <a:r>
              <a:rPr lang="ru-RU" sz="3600" b="1" dirty="0" smtClean="0">
                <a:solidFill>
                  <a:srgbClr val="00B050"/>
                </a:solidFill>
                <a:latin typeface="Arial"/>
                <a:cs typeface="Arial"/>
              </a:rPr>
              <a:t>политическая карта Европы</a:t>
            </a:r>
            <a:endParaRPr lang="ru-RU" sz="3600" b="1" dirty="0">
              <a:solidFill>
                <a:srgbClr val="00B050"/>
              </a:solidFill>
              <a:latin typeface="Arial"/>
              <a:cs typeface="Arial"/>
            </a:endParaRPr>
          </a:p>
          <a:p>
            <a:pPr marL="26841" marR="10735">
              <a:spcBef>
                <a:spcPts val="2400"/>
              </a:spcBef>
            </a:pP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2. Ответить письменно </a:t>
            </a:r>
          </a:p>
          <a:p>
            <a:pPr marL="542925" marR="10735">
              <a:spcBef>
                <a:spcPts val="360"/>
              </a:spcBef>
            </a:pP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на вопросы 2 - 3 стр. </a:t>
            </a:r>
            <a:r>
              <a:rPr lang="ru-RU" sz="3600" b="1" dirty="0" smtClean="0">
                <a:solidFill>
                  <a:srgbClr val="00B050"/>
                </a:solidFill>
                <a:latin typeface="Arial"/>
                <a:cs typeface="Arial"/>
              </a:rPr>
              <a:t>69</a:t>
            </a:r>
            <a:endParaRPr lang="ru-RU" sz="3600" b="1" dirty="0"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740688" y="5170999"/>
            <a:ext cx="7931660" cy="0"/>
          </a:xfrm>
          <a:custGeom>
            <a:avLst/>
            <a:gdLst/>
            <a:ahLst/>
            <a:cxnLst/>
            <a:rect l="l" t="t" r="r" b="b"/>
            <a:pathLst>
              <a:path w="3752850">
                <a:moveTo>
                  <a:pt x="0" y="0"/>
                </a:moveTo>
                <a:lnTo>
                  <a:pt x="3752683" y="0"/>
                </a:lnTo>
              </a:path>
            </a:pathLst>
          </a:custGeom>
          <a:ln w="6094">
            <a:solidFill>
              <a:srgbClr val="BBBDC0"/>
            </a:solidFill>
          </a:ln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0" name="object 10"/>
          <p:cNvSpPr/>
          <p:nvPr/>
        </p:nvSpPr>
        <p:spPr>
          <a:xfrm>
            <a:off x="3810000" y="5568383"/>
            <a:ext cx="5211275" cy="849947"/>
          </a:xfrm>
          <a:custGeom>
            <a:avLst/>
            <a:gdLst/>
            <a:ahLst/>
            <a:cxnLst/>
            <a:rect l="l" t="t" r="r" b="b"/>
            <a:pathLst>
              <a:path w="2465704" h="310514">
                <a:moveTo>
                  <a:pt x="2465654" y="0"/>
                </a:moveTo>
                <a:lnTo>
                  <a:pt x="217180" y="0"/>
                </a:lnTo>
                <a:lnTo>
                  <a:pt x="167538" y="5762"/>
                </a:lnTo>
                <a:lnTo>
                  <a:pt x="121885" y="22161"/>
                </a:lnTo>
                <a:lnTo>
                  <a:pt x="81552" y="47868"/>
                </a:lnTo>
                <a:lnTo>
                  <a:pt x="47867" y="81553"/>
                </a:lnTo>
                <a:lnTo>
                  <a:pt x="22160" y="121886"/>
                </a:lnTo>
                <a:lnTo>
                  <a:pt x="5761" y="167537"/>
                </a:lnTo>
                <a:lnTo>
                  <a:pt x="0" y="217177"/>
                </a:lnTo>
                <a:lnTo>
                  <a:pt x="0" y="310299"/>
                </a:lnTo>
                <a:lnTo>
                  <a:pt x="2248472" y="310299"/>
                </a:lnTo>
                <a:lnTo>
                  <a:pt x="2298115" y="304537"/>
                </a:lnTo>
                <a:lnTo>
                  <a:pt x="2343767" y="288137"/>
                </a:lnTo>
                <a:lnTo>
                  <a:pt x="2384101" y="262430"/>
                </a:lnTo>
                <a:lnTo>
                  <a:pt x="2417786" y="228745"/>
                </a:lnTo>
                <a:lnTo>
                  <a:pt x="2443493" y="188412"/>
                </a:lnTo>
                <a:lnTo>
                  <a:pt x="2459892" y="142761"/>
                </a:lnTo>
                <a:lnTo>
                  <a:pt x="2465654" y="93121"/>
                </a:lnTo>
                <a:lnTo>
                  <a:pt x="2465654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grpSp>
        <p:nvGrpSpPr>
          <p:cNvPr id="13" name="object 13"/>
          <p:cNvGrpSpPr/>
          <p:nvPr/>
        </p:nvGrpSpPr>
        <p:grpSpPr>
          <a:xfrm>
            <a:off x="800291" y="2535362"/>
            <a:ext cx="1916482" cy="2861303"/>
            <a:chOff x="377244" y="1199601"/>
            <a:chExt cx="906780" cy="1353820"/>
          </a:xfrm>
        </p:grpSpPr>
        <p:sp>
          <p:nvSpPr>
            <p:cNvPr id="14" name="object 14"/>
            <p:cNvSpPr/>
            <p:nvPr/>
          </p:nvSpPr>
          <p:spPr>
            <a:xfrm>
              <a:off x="377240" y="1303972"/>
              <a:ext cx="906780" cy="1249680"/>
            </a:xfrm>
            <a:custGeom>
              <a:avLst/>
              <a:gdLst/>
              <a:ahLst/>
              <a:cxnLst/>
              <a:rect l="l" t="t" r="r" b="b"/>
              <a:pathLst>
                <a:path w="906780" h="1249680">
                  <a:moveTo>
                    <a:pt x="176110" y="102743"/>
                  </a:moveTo>
                  <a:lnTo>
                    <a:pt x="127190" y="102743"/>
                  </a:lnTo>
                  <a:lnTo>
                    <a:pt x="127190" y="937691"/>
                  </a:lnTo>
                  <a:lnTo>
                    <a:pt x="176110" y="937691"/>
                  </a:lnTo>
                  <a:lnTo>
                    <a:pt x="176110" y="102743"/>
                  </a:lnTo>
                  <a:close/>
                </a:path>
                <a:path w="906780" h="1249680">
                  <a:moveTo>
                    <a:pt x="699592" y="417474"/>
                  </a:moveTo>
                  <a:lnTo>
                    <a:pt x="334302" y="417474"/>
                  </a:lnTo>
                  <a:lnTo>
                    <a:pt x="334302" y="466407"/>
                  </a:lnTo>
                  <a:lnTo>
                    <a:pt x="699592" y="466407"/>
                  </a:lnTo>
                  <a:lnTo>
                    <a:pt x="699592" y="417474"/>
                  </a:lnTo>
                  <a:close/>
                </a:path>
                <a:path w="906780" h="1249680">
                  <a:moveTo>
                    <a:pt x="882230" y="1095870"/>
                  </a:moveTo>
                  <a:lnTo>
                    <a:pt x="102730" y="1095870"/>
                  </a:lnTo>
                  <a:lnTo>
                    <a:pt x="102730" y="1144803"/>
                  </a:lnTo>
                  <a:lnTo>
                    <a:pt x="882230" y="1144803"/>
                  </a:lnTo>
                  <a:lnTo>
                    <a:pt x="882230" y="1095870"/>
                  </a:lnTo>
                  <a:close/>
                </a:path>
                <a:path w="906780" h="1249680">
                  <a:moveTo>
                    <a:pt x="906691" y="0"/>
                  </a:moveTo>
                  <a:lnTo>
                    <a:pt x="752589" y="0"/>
                  </a:lnTo>
                  <a:lnTo>
                    <a:pt x="752589" y="48933"/>
                  </a:lnTo>
                  <a:lnTo>
                    <a:pt x="857770" y="48933"/>
                  </a:lnTo>
                  <a:lnTo>
                    <a:pt x="857770" y="963790"/>
                  </a:lnTo>
                  <a:lnTo>
                    <a:pt x="855586" y="974559"/>
                  </a:lnTo>
                  <a:lnTo>
                    <a:pt x="849642" y="983373"/>
                  </a:lnTo>
                  <a:lnTo>
                    <a:pt x="840828" y="989317"/>
                  </a:lnTo>
                  <a:lnTo>
                    <a:pt x="830046" y="991501"/>
                  </a:lnTo>
                  <a:lnTo>
                    <a:pt x="76631" y="991501"/>
                  </a:lnTo>
                  <a:lnTo>
                    <a:pt x="69392" y="991844"/>
                  </a:lnTo>
                  <a:lnTo>
                    <a:pt x="62344" y="992860"/>
                  </a:lnTo>
                  <a:lnTo>
                    <a:pt x="55499" y="994498"/>
                  </a:lnTo>
                  <a:lnTo>
                    <a:pt x="48907" y="996721"/>
                  </a:lnTo>
                  <a:lnTo>
                    <a:pt x="48907" y="76657"/>
                  </a:lnTo>
                  <a:lnTo>
                    <a:pt x="51092" y="65874"/>
                  </a:lnTo>
                  <a:lnTo>
                    <a:pt x="57035" y="57061"/>
                  </a:lnTo>
                  <a:lnTo>
                    <a:pt x="65849" y="51117"/>
                  </a:lnTo>
                  <a:lnTo>
                    <a:pt x="76631" y="48933"/>
                  </a:lnTo>
                  <a:lnTo>
                    <a:pt x="517753" y="48933"/>
                  </a:lnTo>
                  <a:lnTo>
                    <a:pt x="517753" y="0"/>
                  </a:lnTo>
                  <a:lnTo>
                    <a:pt x="76631" y="0"/>
                  </a:lnTo>
                  <a:lnTo>
                    <a:pt x="46837" y="6032"/>
                  </a:lnTo>
                  <a:lnTo>
                    <a:pt x="22466" y="22479"/>
                  </a:lnTo>
                  <a:lnTo>
                    <a:pt x="6032" y="46850"/>
                  </a:lnTo>
                  <a:lnTo>
                    <a:pt x="0" y="76657"/>
                  </a:lnTo>
                  <a:lnTo>
                    <a:pt x="0" y="1172527"/>
                  </a:lnTo>
                  <a:lnTo>
                    <a:pt x="6032" y="1202334"/>
                  </a:lnTo>
                  <a:lnTo>
                    <a:pt x="22466" y="1226693"/>
                  </a:lnTo>
                  <a:lnTo>
                    <a:pt x="46837" y="1243139"/>
                  </a:lnTo>
                  <a:lnTo>
                    <a:pt x="76631" y="1249172"/>
                  </a:lnTo>
                  <a:lnTo>
                    <a:pt x="882230" y="1249172"/>
                  </a:lnTo>
                  <a:lnTo>
                    <a:pt x="882230" y="1200238"/>
                  </a:lnTo>
                  <a:lnTo>
                    <a:pt x="76631" y="1200238"/>
                  </a:lnTo>
                  <a:lnTo>
                    <a:pt x="65849" y="1198067"/>
                  </a:lnTo>
                  <a:lnTo>
                    <a:pt x="57035" y="1192110"/>
                  </a:lnTo>
                  <a:lnTo>
                    <a:pt x="51092" y="1183309"/>
                  </a:lnTo>
                  <a:lnTo>
                    <a:pt x="48907" y="1172527"/>
                  </a:lnTo>
                  <a:lnTo>
                    <a:pt x="48907" y="1068158"/>
                  </a:lnTo>
                  <a:lnTo>
                    <a:pt x="51092" y="1057376"/>
                  </a:lnTo>
                  <a:lnTo>
                    <a:pt x="57035" y="1048562"/>
                  </a:lnTo>
                  <a:lnTo>
                    <a:pt x="65849" y="1042619"/>
                  </a:lnTo>
                  <a:lnTo>
                    <a:pt x="76631" y="1040434"/>
                  </a:lnTo>
                  <a:lnTo>
                    <a:pt x="830046" y="1040434"/>
                  </a:lnTo>
                  <a:lnTo>
                    <a:pt x="859853" y="1034402"/>
                  </a:lnTo>
                  <a:lnTo>
                    <a:pt x="884224" y="1017968"/>
                  </a:lnTo>
                  <a:lnTo>
                    <a:pt x="900658" y="993597"/>
                  </a:lnTo>
                  <a:lnTo>
                    <a:pt x="906691" y="963790"/>
                  </a:lnTo>
                  <a:lnTo>
                    <a:pt x="90669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  <p:sp>
          <p:nvSpPr>
            <p:cNvPr id="15" name="object 15"/>
            <p:cNvSpPr/>
            <p:nvPr/>
          </p:nvSpPr>
          <p:spPr>
            <a:xfrm>
              <a:off x="660984" y="1199603"/>
              <a:ext cx="492759" cy="1014730"/>
            </a:xfrm>
            <a:custGeom>
              <a:avLst/>
              <a:gdLst/>
              <a:ahLst/>
              <a:cxnLst/>
              <a:rect l="l" t="t" r="r" b="b"/>
              <a:pathLst>
                <a:path w="492759" h="1014730">
                  <a:moveTo>
                    <a:pt x="154927" y="965415"/>
                  </a:moveTo>
                  <a:lnTo>
                    <a:pt x="102743" y="965415"/>
                  </a:lnTo>
                  <a:lnTo>
                    <a:pt x="102743" y="1014349"/>
                  </a:lnTo>
                  <a:lnTo>
                    <a:pt x="154927" y="1014349"/>
                  </a:lnTo>
                  <a:lnTo>
                    <a:pt x="154927" y="965415"/>
                  </a:lnTo>
                  <a:close/>
                </a:path>
                <a:path w="492759" h="1014730">
                  <a:moveTo>
                    <a:pt x="259295" y="965415"/>
                  </a:moveTo>
                  <a:lnTo>
                    <a:pt x="207111" y="965415"/>
                  </a:lnTo>
                  <a:lnTo>
                    <a:pt x="207111" y="1014349"/>
                  </a:lnTo>
                  <a:lnTo>
                    <a:pt x="259295" y="1014349"/>
                  </a:lnTo>
                  <a:lnTo>
                    <a:pt x="259295" y="965415"/>
                  </a:lnTo>
                  <a:close/>
                </a:path>
                <a:path w="492759" h="1014730">
                  <a:moveTo>
                    <a:pt x="363664" y="965415"/>
                  </a:moveTo>
                  <a:lnTo>
                    <a:pt x="311480" y="965415"/>
                  </a:lnTo>
                  <a:lnTo>
                    <a:pt x="311480" y="1014349"/>
                  </a:lnTo>
                  <a:lnTo>
                    <a:pt x="363664" y="1014349"/>
                  </a:lnTo>
                  <a:lnTo>
                    <a:pt x="363664" y="965415"/>
                  </a:lnTo>
                  <a:close/>
                </a:path>
                <a:path w="492759" h="1014730">
                  <a:moveTo>
                    <a:pt x="466394" y="313105"/>
                  </a:moveTo>
                  <a:lnTo>
                    <a:pt x="0" y="313105"/>
                  </a:lnTo>
                  <a:lnTo>
                    <a:pt x="0" y="466407"/>
                  </a:lnTo>
                  <a:lnTo>
                    <a:pt x="466394" y="466407"/>
                  </a:lnTo>
                  <a:lnTo>
                    <a:pt x="466394" y="313105"/>
                  </a:lnTo>
                  <a:close/>
                </a:path>
                <a:path w="492759" h="1014730">
                  <a:moveTo>
                    <a:pt x="492493" y="50558"/>
                  </a:moveTo>
                  <a:lnTo>
                    <a:pt x="488518" y="30899"/>
                  </a:lnTo>
                  <a:lnTo>
                    <a:pt x="477672" y="14820"/>
                  </a:lnTo>
                  <a:lnTo>
                    <a:pt x="461594" y="3987"/>
                  </a:lnTo>
                  <a:lnTo>
                    <a:pt x="441934" y="0"/>
                  </a:lnTo>
                  <a:lnTo>
                    <a:pt x="337566" y="0"/>
                  </a:lnTo>
                  <a:lnTo>
                    <a:pt x="317906" y="3987"/>
                  </a:lnTo>
                  <a:lnTo>
                    <a:pt x="301840" y="14820"/>
                  </a:lnTo>
                  <a:lnTo>
                    <a:pt x="290995" y="30899"/>
                  </a:lnTo>
                  <a:lnTo>
                    <a:pt x="287007" y="50558"/>
                  </a:lnTo>
                  <a:lnTo>
                    <a:pt x="287007" y="257670"/>
                  </a:lnTo>
                  <a:lnTo>
                    <a:pt x="492493" y="257670"/>
                  </a:lnTo>
                  <a:lnTo>
                    <a:pt x="492493" y="50558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681363" y="5568383"/>
            <a:ext cx="2206371" cy="489858"/>
            <a:chOff x="320975" y="2634669"/>
            <a:chExt cx="1043940" cy="231775"/>
          </a:xfrm>
        </p:grpSpPr>
        <p:sp>
          <p:nvSpPr>
            <p:cNvPr id="17" name="object 17"/>
            <p:cNvSpPr/>
            <p:nvPr/>
          </p:nvSpPr>
          <p:spPr>
            <a:xfrm>
              <a:off x="320975" y="2634669"/>
              <a:ext cx="1043940" cy="231775"/>
            </a:xfrm>
            <a:custGeom>
              <a:avLst/>
              <a:gdLst/>
              <a:ahLst/>
              <a:cxnLst/>
              <a:rect l="l" t="t" r="r" b="b"/>
              <a:pathLst>
                <a:path w="1043940" h="231775">
                  <a:moveTo>
                    <a:pt x="989877" y="0"/>
                  </a:moveTo>
                  <a:lnTo>
                    <a:pt x="652305" y="0"/>
                  </a:lnTo>
                  <a:lnTo>
                    <a:pt x="652305" y="48930"/>
                  </a:lnTo>
                  <a:lnTo>
                    <a:pt x="940956" y="48930"/>
                  </a:lnTo>
                  <a:lnTo>
                    <a:pt x="940956" y="78277"/>
                  </a:lnTo>
                  <a:lnTo>
                    <a:pt x="94233" y="78277"/>
                  </a:lnTo>
                  <a:lnTo>
                    <a:pt x="42052" y="130463"/>
                  </a:lnTo>
                  <a:lnTo>
                    <a:pt x="0" y="130463"/>
                  </a:lnTo>
                  <a:lnTo>
                    <a:pt x="0" y="179391"/>
                  </a:lnTo>
                  <a:lnTo>
                    <a:pt x="42052" y="179391"/>
                  </a:lnTo>
                  <a:lnTo>
                    <a:pt x="94233" y="231576"/>
                  </a:lnTo>
                  <a:lnTo>
                    <a:pt x="678394" y="231576"/>
                  </a:lnTo>
                  <a:lnTo>
                    <a:pt x="678394" y="182648"/>
                  </a:lnTo>
                  <a:lnTo>
                    <a:pt x="114505" y="182648"/>
                  </a:lnTo>
                  <a:lnTo>
                    <a:pt x="86770" y="154926"/>
                  </a:lnTo>
                  <a:lnTo>
                    <a:pt x="114505" y="127209"/>
                  </a:lnTo>
                  <a:lnTo>
                    <a:pt x="989877" y="127209"/>
                  </a:lnTo>
                  <a:lnTo>
                    <a:pt x="989877" y="0"/>
                  </a:lnTo>
                  <a:close/>
                </a:path>
                <a:path w="1043940" h="231775">
                  <a:moveTo>
                    <a:pt x="781138" y="127209"/>
                  </a:moveTo>
                  <a:lnTo>
                    <a:pt x="732210" y="127209"/>
                  </a:lnTo>
                  <a:lnTo>
                    <a:pt x="732210" y="231576"/>
                  </a:lnTo>
                  <a:lnTo>
                    <a:pt x="989877" y="231576"/>
                  </a:lnTo>
                  <a:lnTo>
                    <a:pt x="989877" y="182648"/>
                  </a:lnTo>
                  <a:lnTo>
                    <a:pt x="781138" y="182648"/>
                  </a:lnTo>
                  <a:lnTo>
                    <a:pt x="781138" y="127209"/>
                  </a:lnTo>
                  <a:close/>
                </a:path>
                <a:path w="1043940" h="231775">
                  <a:moveTo>
                    <a:pt x="259293" y="127209"/>
                  </a:moveTo>
                  <a:lnTo>
                    <a:pt x="210366" y="127209"/>
                  </a:lnTo>
                  <a:lnTo>
                    <a:pt x="210366" y="182648"/>
                  </a:lnTo>
                  <a:lnTo>
                    <a:pt x="259293" y="182648"/>
                  </a:lnTo>
                  <a:lnTo>
                    <a:pt x="259293" y="127209"/>
                  </a:lnTo>
                  <a:close/>
                </a:path>
                <a:path w="1043940" h="231775">
                  <a:moveTo>
                    <a:pt x="989877" y="127209"/>
                  </a:moveTo>
                  <a:lnTo>
                    <a:pt x="940956" y="127209"/>
                  </a:lnTo>
                  <a:lnTo>
                    <a:pt x="940956" y="182648"/>
                  </a:lnTo>
                  <a:lnTo>
                    <a:pt x="989877" y="182648"/>
                  </a:lnTo>
                  <a:lnTo>
                    <a:pt x="989877" y="179391"/>
                  </a:lnTo>
                  <a:lnTo>
                    <a:pt x="1043687" y="179391"/>
                  </a:lnTo>
                  <a:lnTo>
                    <a:pt x="1043687" y="130463"/>
                  </a:lnTo>
                  <a:lnTo>
                    <a:pt x="989877" y="130463"/>
                  </a:lnTo>
                  <a:lnTo>
                    <a:pt x="989877" y="127209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  <p:sp>
          <p:nvSpPr>
            <p:cNvPr id="18" name="object 18"/>
            <p:cNvSpPr/>
            <p:nvPr/>
          </p:nvSpPr>
          <p:spPr>
            <a:xfrm>
              <a:off x="1053186" y="2712947"/>
              <a:ext cx="257810" cy="153670"/>
            </a:xfrm>
            <a:custGeom>
              <a:avLst/>
              <a:gdLst/>
              <a:ahLst/>
              <a:cxnLst/>
              <a:rect l="l" t="t" r="r" b="b"/>
              <a:pathLst>
                <a:path w="257809" h="153669">
                  <a:moveTo>
                    <a:pt x="257666" y="0"/>
                  </a:moveTo>
                  <a:lnTo>
                    <a:pt x="0" y="0"/>
                  </a:lnTo>
                  <a:lnTo>
                    <a:pt x="0" y="153299"/>
                  </a:lnTo>
                  <a:lnTo>
                    <a:pt x="257666" y="153299"/>
                  </a:lnTo>
                  <a:lnTo>
                    <a:pt x="257666" y="0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2" y="-18466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1346200" y="995365"/>
            <a:ext cx="94997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8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stral" panose="03090702030407020403" pitchFamily="66" charset="0"/>
                <a:ea typeface="+mn-ea"/>
                <a:cs typeface="Arial" panose="020B0604020202020204" pitchFamily="34" charset="0"/>
              </a:rPr>
              <a:t>СПАСИБО ЗА ВНИМАНИЕ!</a:t>
            </a:r>
          </a:p>
        </p:txBody>
      </p:sp>
      <p:pic>
        <p:nvPicPr>
          <p:cNvPr id="31748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700" y="2536826"/>
            <a:ext cx="4876800" cy="4095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93541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b1efabf6cb3c18d68963d91aa7e10301d88385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1543</TotalTime>
  <Words>646</Words>
  <Application>Microsoft Office PowerPoint</Application>
  <PresentationFormat>Широкоэкранный</PresentationFormat>
  <Paragraphs>160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Courier New</vt:lpstr>
      <vt:lpstr>Mistral</vt:lpstr>
      <vt:lpstr>Verdana</vt:lpstr>
      <vt:lpstr>Office Theme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Политическая карта</vt:lpstr>
      <vt:lpstr>Европа – континент малых стран</vt:lpstr>
      <vt:lpstr>Европа – континент малых стран</vt:lpstr>
      <vt:lpstr>Островные и полуостровные государства Европы</vt:lpstr>
      <vt:lpstr>Государства Европы, не имеющие выхода к морю</vt:lpstr>
      <vt:lpstr>Государственная форма правления и устройство стран мира</vt:lpstr>
      <vt:lpstr>Государственная форма правления и устройство стран мира</vt:lpstr>
      <vt:lpstr>Государственная форма правления и устройство стран Европы</vt:lpstr>
      <vt:lpstr>Определите субрегионы Европы</vt:lpstr>
      <vt:lpstr>Определите субрегионы Европы</vt:lpstr>
      <vt:lpstr>Определите субрегионы Европы</vt:lpstr>
      <vt:lpstr>Определите субрегионы Европы</vt:lpstr>
      <vt:lpstr> Задания: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Кирилл</dc:creator>
  <cp:lastModifiedBy>Закирова Ф.М</cp:lastModifiedBy>
  <cp:revision>157</cp:revision>
  <dcterms:created xsi:type="dcterms:W3CDTF">2020-06-30T15:34:35Z</dcterms:created>
  <dcterms:modified xsi:type="dcterms:W3CDTF">2020-11-16T02:08:37Z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2019-08-06T00:00:00Z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2020-06-30T00:00:00Z</vt:filetime>
  </property>
</Properties>
</file>