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sldIdLst>
    <p:sldId id="293" r:id="rId4"/>
    <p:sldId id="1406" r:id="rId5"/>
    <p:sldId id="1447" r:id="rId6"/>
    <p:sldId id="1446" r:id="rId7"/>
    <p:sldId id="1448" r:id="rId8"/>
    <p:sldId id="1449" r:id="rId9"/>
    <p:sldId id="1411" r:id="rId10"/>
    <p:sldId id="1450" r:id="rId11"/>
    <p:sldId id="1412" r:id="rId12"/>
    <p:sldId id="1407" r:id="rId13"/>
    <p:sldId id="1420" r:id="rId14"/>
    <p:sldId id="1425" r:id="rId15"/>
    <p:sldId id="1435" r:id="rId16"/>
    <p:sldId id="1451" r:id="rId17"/>
    <p:sldId id="1452" r:id="rId18"/>
    <p:sldId id="1453" r:id="rId19"/>
    <p:sldId id="1436" r:id="rId20"/>
    <p:sldId id="1454" r:id="rId21"/>
    <p:sldId id="1388" r:id="rId22"/>
    <p:sldId id="290" r:id="rId23"/>
  </p:sldIdLst>
  <p:sldSz cx="12192000" cy="6858000"/>
  <p:notesSz cx="12192000" cy="6858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CE0211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586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Дания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0.879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Швеция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0.874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Финляндия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 formatCode="0.00%">
                  <c:v>0.85399999999999998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Испания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 formatCode="0.00%">
                  <c:v>0.80300000000000005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Россия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 formatCode="0.00%">
                  <c:v>0.74399999999999999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Швецария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Лист1!$G$2:$G$5</c:f>
              <c:numCache>
                <c:formatCode>General</c:formatCode>
                <c:ptCount val="4"/>
                <c:pt idx="0" formatCode="0.00%">
                  <c:v>0.73799999999999999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Украина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Лист1!$H$2:$H$5</c:f>
              <c:numCache>
                <c:formatCode>General</c:formatCode>
                <c:ptCount val="4"/>
                <c:pt idx="0" formatCode="0.00%">
                  <c:v>0.69399999999999995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25052808"/>
        <c:axId val="6824152"/>
      </c:barChart>
      <c:catAx>
        <c:axId val="425052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824152"/>
        <c:crosses val="autoZero"/>
        <c:auto val="1"/>
        <c:lblAlgn val="ctr"/>
        <c:lblOffset val="100"/>
        <c:noMultiLvlLbl val="0"/>
      </c:catAx>
      <c:valAx>
        <c:axId val="6824152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42505280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162531" y="2497838"/>
            <a:ext cx="7114794" cy="225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ресурсы, население Европы</a:t>
            </a:r>
            <a:endParaRPr lang="be-BY" sz="54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56758" y="2057400"/>
            <a:ext cx="596349" cy="31373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="" xmlns:a16="http://schemas.microsoft.com/office/drawing/2014/main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="" xmlns:a16="http://schemas.microsoft.com/office/drawing/2014/main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="" xmlns:a16="http://schemas.microsoft.com/office/drawing/2014/main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="" xmlns:a16="http://schemas.microsoft.com/office/drawing/2014/main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333045"/>
            <a:ext cx="3352800" cy="285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Население. млн человек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70044"/>
            <a:ext cx="5562600" cy="334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8569" y="1070044"/>
            <a:ext cx="6781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</a:t>
            </a:r>
            <a:r>
              <a:rPr lang="ru-RU" dirty="0"/>
              <a:t>	 </a:t>
            </a:r>
            <a:r>
              <a:rPr lang="ru-RU" dirty="0" smtClean="0"/>
              <a:t>Россия      </a:t>
            </a:r>
            <a:r>
              <a:rPr lang="ru-RU" dirty="0"/>
              <a:t>	↗	146 748 590	</a:t>
            </a:r>
            <a:endParaRPr lang="ru-RU" dirty="0" smtClean="0"/>
          </a:p>
          <a:p>
            <a:pPr marL="342900" indent="-342900">
              <a:buAutoNum type="arabicPlain" startAt="2"/>
            </a:pPr>
            <a:r>
              <a:rPr lang="ru-RU" dirty="0" smtClean="0"/>
              <a:t>            Германия</a:t>
            </a:r>
            <a:r>
              <a:rPr lang="ru-RU" dirty="0"/>
              <a:t>	↗	83 019 391	</a:t>
            </a:r>
            <a:endParaRPr lang="ru-RU" dirty="0" smtClean="0"/>
          </a:p>
          <a:p>
            <a:pPr marL="342900" indent="-342900">
              <a:buAutoNum type="arabicPlain" startAt="2"/>
            </a:pPr>
            <a:r>
              <a:rPr lang="ru-RU" dirty="0"/>
              <a:t>	 </a:t>
            </a:r>
            <a:r>
              <a:rPr lang="ru-RU" dirty="0" smtClean="0"/>
              <a:t>Франция</a:t>
            </a:r>
            <a:r>
              <a:rPr lang="ru-RU" dirty="0"/>
              <a:t>	↗	66 991 000	</a:t>
            </a:r>
            <a:endParaRPr lang="ru-RU" dirty="0" smtClean="0"/>
          </a:p>
          <a:p>
            <a:pPr marL="342900" indent="-342900">
              <a:buAutoNum type="arabicPlain" startAt="2"/>
            </a:pPr>
            <a:r>
              <a:rPr lang="ru-RU" dirty="0"/>
              <a:t>	 Великобритания	▲	66 436 000	</a:t>
            </a:r>
            <a:endParaRPr lang="ru-RU" dirty="0" smtClean="0"/>
          </a:p>
          <a:p>
            <a:pPr marL="342900" indent="-342900">
              <a:buAutoNum type="arabicPlain" startAt="2"/>
            </a:pPr>
            <a:r>
              <a:rPr lang="ru-RU" dirty="0"/>
              <a:t>	 Италия	</a:t>
            </a:r>
            <a:r>
              <a:rPr lang="ru-RU" dirty="0" smtClean="0"/>
              <a:t>                 ▲</a:t>
            </a:r>
            <a:r>
              <a:rPr lang="ru-RU" dirty="0"/>
              <a:t>	</a:t>
            </a:r>
            <a:r>
              <a:rPr lang="ru-RU" dirty="0" smtClean="0"/>
              <a:t>60 </a:t>
            </a:r>
            <a:r>
              <a:rPr lang="ru-RU" dirty="0"/>
              <a:t>483 973	</a:t>
            </a:r>
            <a:endParaRPr lang="ru-RU" dirty="0" smtClean="0"/>
          </a:p>
          <a:p>
            <a:pPr marL="342900" indent="-342900">
              <a:buAutoNum type="arabicPlain" startAt="2"/>
            </a:pPr>
            <a:r>
              <a:rPr lang="ru-RU" dirty="0"/>
              <a:t>	 Испания	</a:t>
            </a:r>
            <a:r>
              <a:rPr lang="ru-RU" dirty="0" smtClean="0"/>
              <a:t>                 ▲</a:t>
            </a:r>
            <a:r>
              <a:rPr lang="ru-RU" dirty="0"/>
              <a:t>	</a:t>
            </a:r>
            <a:r>
              <a:rPr lang="ru-RU" dirty="0" smtClean="0"/>
              <a:t>46 </a:t>
            </a:r>
            <a:r>
              <a:rPr lang="ru-RU" dirty="0"/>
              <a:t>714 997	</a:t>
            </a:r>
          </a:p>
          <a:p>
            <a:r>
              <a:rPr lang="ru-RU" dirty="0"/>
              <a:t>7	 </a:t>
            </a:r>
            <a:r>
              <a:rPr lang="ru-RU" dirty="0" smtClean="0"/>
              <a:t>Украина</a:t>
            </a:r>
            <a:r>
              <a:rPr lang="ru-RU" dirty="0"/>
              <a:t>	</a:t>
            </a:r>
            <a:r>
              <a:rPr lang="ru-RU" dirty="0" smtClean="0"/>
              <a:t>                 ▼              41 </a:t>
            </a:r>
            <a:r>
              <a:rPr lang="ru-RU" dirty="0"/>
              <a:t>732 </a:t>
            </a:r>
            <a:r>
              <a:rPr lang="ru-RU" dirty="0" smtClean="0"/>
              <a:t>779</a:t>
            </a:r>
            <a:endParaRPr lang="ru-RU" dirty="0"/>
          </a:p>
          <a:p>
            <a:pPr marL="342900" indent="-342900">
              <a:buAutoNum type="arabicPlain" startAt="8"/>
            </a:pPr>
            <a:r>
              <a:rPr lang="ru-RU" dirty="0" smtClean="0"/>
              <a:t>            Польша</a:t>
            </a:r>
            <a:r>
              <a:rPr lang="ru-RU" dirty="0"/>
              <a:t>	</a:t>
            </a:r>
            <a:r>
              <a:rPr lang="ru-RU" dirty="0" smtClean="0"/>
              <a:t>                 ▼</a:t>
            </a:r>
            <a:r>
              <a:rPr lang="ru-RU" dirty="0"/>
              <a:t>	</a:t>
            </a:r>
            <a:r>
              <a:rPr lang="ru-RU" dirty="0" smtClean="0"/>
              <a:t>38 </a:t>
            </a:r>
            <a:r>
              <a:rPr lang="ru-RU" dirty="0"/>
              <a:t>411 148	</a:t>
            </a:r>
            <a:endParaRPr lang="ru-RU" dirty="0" smtClean="0"/>
          </a:p>
          <a:p>
            <a:pPr marL="342900" indent="-342900">
              <a:buAutoNum type="arabicPlain" startAt="8"/>
            </a:pPr>
            <a:r>
              <a:rPr lang="ru-RU" dirty="0"/>
              <a:t>	 Румыния	▼	19 401 658	</a:t>
            </a:r>
          </a:p>
          <a:p>
            <a:r>
              <a:rPr lang="ru-RU" dirty="0"/>
              <a:t>10	 Нидерланды	▲	17 282 163	</a:t>
            </a:r>
          </a:p>
          <a:p>
            <a:r>
              <a:rPr lang="ru-RU" dirty="0"/>
              <a:t>11	 Бельгия	</a:t>
            </a:r>
            <a:r>
              <a:rPr lang="ru-RU" dirty="0" smtClean="0"/>
              <a:t>                 ▲</a:t>
            </a:r>
            <a:r>
              <a:rPr lang="ru-RU" dirty="0"/>
              <a:t>	</a:t>
            </a:r>
            <a:r>
              <a:rPr lang="ru-RU" dirty="0" smtClean="0"/>
              <a:t>11 </a:t>
            </a:r>
            <a:r>
              <a:rPr lang="ru-RU" dirty="0"/>
              <a:t>467 923	</a:t>
            </a:r>
          </a:p>
          <a:p>
            <a:r>
              <a:rPr lang="ru-RU" dirty="0"/>
              <a:t>12	 Греция	</a:t>
            </a:r>
            <a:r>
              <a:rPr lang="ru-RU" dirty="0" smtClean="0"/>
              <a:t>                 ▼</a:t>
            </a:r>
            <a:r>
              <a:rPr lang="ru-RU" dirty="0"/>
              <a:t>	</a:t>
            </a:r>
            <a:r>
              <a:rPr lang="ru-RU" dirty="0" smtClean="0"/>
              <a:t>10 </a:t>
            </a:r>
            <a:r>
              <a:rPr lang="ru-RU" dirty="0"/>
              <a:t>738 868	</a:t>
            </a:r>
          </a:p>
          <a:p>
            <a:r>
              <a:rPr lang="ru-RU" dirty="0"/>
              <a:t>13	 Чехия	</a:t>
            </a:r>
            <a:r>
              <a:rPr lang="ru-RU" dirty="0" smtClean="0"/>
              <a:t>                 ▲</a:t>
            </a:r>
            <a:r>
              <a:rPr lang="ru-RU" dirty="0"/>
              <a:t>	</a:t>
            </a:r>
            <a:r>
              <a:rPr lang="ru-RU" dirty="0" smtClean="0"/>
              <a:t>10 </a:t>
            </a:r>
            <a:r>
              <a:rPr lang="ru-RU" dirty="0"/>
              <a:t>610 055	</a:t>
            </a:r>
          </a:p>
          <a:p>
            <a:r>
              <a:rPr lang="ru-RU" dirty="0"/>
              <a:t>14	 Швеция	</a:t>
            </a:r>
            <a:r>
              <a:rPr lang="ru-RU" dirty="0" smtClean="0"/>
              <a:t>                 ▲</a:t>
            </a:r>
            <a:r>
              <a:rPr lang="ru-RU" dirty="0"/>
              <a:t>	</a:t>
            </a:r>
            <a:r>
              <a:rPr lang="ru-RU" dirty="0" smtClean="0"/>
              <a:t>10 </a:t>
            </a:r>
            <a:r>
              <a:rPr lang="ru-RU" dirty="0"/>
              <a:t>327 589	</a:t>
            </a:r>
          </a:p>
          <a:p>
            <a:r>
              <a:rPr lang="ru-RU" dirty="0"/>
              <a:t>15	 Португалия	▼	10 276 617	</a:t>
            </a:r>
          </a:p>
          <a:p>
            <a:r>
              <a:rPr lang="ru-RU" dirty="0"/>
              <a:t>16	 Венгрия	</a:t>
            </a:r>
            <a:r>
              <a:rPr lang="ru-RU" dirty="0" smtClean="0"/>
              <a:t>                 ▼              9 </a:t>
            </a:r>
            <a:r>
              <a:rPr lang="ru-RU" dirty="0"/>
              <a:t>778 371	</a:t>
            </a:r>
          </a:p>
          <a:p>
            <a:r>
              <a:rPr lang="ru-RU" dirty="0"/>
              <a:t>17	 Белоруссия	▲	9 504 704	</a:t>
            </a:r>
          </a:p>
          <a:p>
            <a:r>
              <a:rPr lang="ru-RU" dirty="0"/>
              <a:t>18	 Австрия	</a:t>
            </a:r>
            <a:r>
              <a:rPr lang="ru-RU" dirty="0" smtClean="0"/>
              <a:t>                 ▲</a:t>
            </a:r>
            <a:r>
              <a:rPr lang="ru-RU" dirty="0"/>
              <a:t>	</a:t>
            </a:r>
            <a:r>
              <a:rPr lang="ru-RU" dirty="0" smtClean="0"/>
              <a:t>8 </a:t>
            </a:r>
            <a:r>
              <a:rPr lang="ru-RU" dirty="0"/>
              <a:t>822 267	</a:t>
            </a:r>
          </a:p>
          <a:p>
            <a:r>
              <a:rPr lang="ru-RU" dirty="0"/>
              <a:t>19	 Швейцария	▲	8 417 700	</a:t>
            </a:r>
          </a:p>
          <a:p>
            <a:r>
              <a:rPr lang="ru-RU" dirty="0"/>
              <a:t>20	 Болгария	▼	7 000 039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1" y="4648200"/>
            <a:ext cx="556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вропе проживает  746 млн человек. Это составляет 9,8% мирового населения. В связи с низким естественным приростом  доля Европы в численности населения планеты неуклонно сокращается. В среднем рождаемость и смертность практически равны, а естественный прирост отсутствует.</a:t>
            </a:r>
            <a:endParaRPr lang="ru-RU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НАСЕЛЕНИЕ ЕВРОПЫ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838200"/>
            <a:ext cx="1196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Вот основные демографические показатели Европы за 2019 год: Родившихся: 8 034 163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человека.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Умерших: 8 206 511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человек.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Естественный прирост населения: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- 172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347 человек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752600"/>
            <a:ext cx="45529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1"/>
            <a:ext cx="3505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34400" y="1876486"/>
            <a:ext cx="352424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Год от года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растёт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число стран, где наблюдается естественная убыль  населения, связанная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     с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более низким по сравнению со смертностью уровнем рождаемости. 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Германия, Греция, 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Португалия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, Болгария,</a:t>
            </a:r>
          </a:p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Сербия, Латвия,</a:t>
            </a:r>
          </a:p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Литва,  Эстония,</a:t>
            </a:r>
          </a:p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Украина, Румыния, </a:t>
            </a:r>
          </a:p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Молдова, Венгрия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1A0199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8600" y="1546086"/>
            <a:ext cx="1173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458200" y="17526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953000" y="17526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5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550" y="914400"/>
            <a:ext cx="1158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Регион стареет: по оценкам ООН, половина населения Европы — люди старше 43 лет. Однако эта общая картина не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даёт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наглядной информации по раскладу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возрастов,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регионе живут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18%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людей старше 65 лет,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16 %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детей до 14 лет и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66%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людей трудоспособного возраста (15-64 года).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7650" y="2895600"/>
            <a:ext cx="3105150" cy="259675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352800"/>
            <a:ext cx="2705100" cy="327660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2686050" cy="327660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895600"/>
            <a:ext cx="3105150" cy="2596753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9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стран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3"/>
          <a:stretch/>
        </p:blipFill>
        <p:spPr bwMode="auto">
          <a:xfrm>
            <a:off x="381000" y="914400"/>
            <a:ext cx="619125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3700" y="933450"/>
            <a:ext cx="5257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Один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из основных центров международной миграции. Особенно большое количество иностранных мигрантов принимают страны Западной Европы. Причины активной миграции населения из стран Азии и Африки в Западную Европу носят в основном экономический характер, то есть связаны с большим числом рабочих мест на рынке труда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и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высоким уровнем жизни в западноевропейских странах.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0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стран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3600" y="838200"/>
            <a:ext cx="5867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Уровень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урбанизации Европы один из самых высоких в современном мире. Более 75% населения Европы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живёт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городах. Развитие их напрямую влияет на развитие экономики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. Особенно велик уровень урбанизации в развитых странах Западной и Северной Европы, превышая в ряде случаев 90%.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34260215"/>
              </p:ext>
            </p:extLst>
          </p:nvPr>
        </p:nvGraphicFramePr>
        <p:xfrm>
          <a:off x="457200" y="956187"/>
          <a:ext cx="5334000" cy="498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724400"/>
            <a:ext cx="2057399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399"/>
            <a:ext cx="202100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724400"/>
            <a:ext cx="2133600" cy="200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стран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1"/>
            <a:ext cx="59436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893977">
            <a:off x="4586274" y="3319843"/>
            <a:ext cx="370154" cy="2162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45685"/>
            <a:ext cx="5867400" cy="530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стран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1"/>
            <a:ext cx="59436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893977">
            <a:off x="4586274" y="3319843"/>
            <a:ext cx="370154" cy="2162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45685"/>
            <a:ext cx="5867400" cy="530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751344"/>
            <a:ext cx="6248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Страны по плотности населения можно разделить на три группы:</a:t>
            </a:r>
          </a:p>
          <a:p>
            <a:pPr>
              <a:buFont typeface="Arial"/>
              <a:buChar char="•"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Высокая плотность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(более 200 человек на 1 кв. км): Бельгия, Германия, Великобритания и другие;</a:t>
            </a:r>
          </a:p>
          <a:p>
            <a:pPr>
              <a:buFont typeface="Arial"/>
              <a:buChar char="•"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Средняя плотность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(от 10 до 200 человек на 1 кв. км): Испания, Чехия, Словакия, Франция и другие;</a:t>
            </a:r>
          </a:p>
          <a:p>
            <a:pPr>
              <a:buFont typeface="Arial"/>
              <a:buChar char="•"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Низкая плотность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(до 10 человек на 1 кв. км): Исландия.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Как видно из таблицы слабо заселены северные территории Европы – Финляндия, Швеция, Норвегия. Это связано, прежде всего, с неблагоприятными для жизни и хозяйства природно-климатическими условиями. И напротив, концентрация населения наблюдается в Великобритании, Бельгии, Нидерландах и далее на юг к средиземноморскому побережью, где географическое положение (выход к морю), рельеф, климат благоприятствуют развитию сельского хозяйства, торговле, промышленности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463239"/>
              </p:ext>
            </p:extLst>
          </p:nvPr>
        </p:nvGraphicFramePr>
        <p:xfrm>
          <a:off x="6248400" y="1066800"/>
          <a:ext cx="5638800" cy="499146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57200"/>
                <a:gridCol w="2362200"/>
                <a:gridCol w="1409700"/>
                <a:gridCol w="1409700"/>
              </a:tblGrid>
              <a:tr h="76433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Страна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Столица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Плотность</a:t>
                      </a:r>
                    </a:p>
                    <a:p>
                      <a:pPr algn="ctr"/>
                      <a:r>
                        <a:rPr lang="ru-RU">
                          <a:effectLst/>
                        </a:rPr>
                        <a:t>(чел./км2)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Австрия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Вена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98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Албания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Тирана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105</a:t>
                      </a:r>
                    </a:p>
                  </a:txBody>
                  <a:tcPr anchor="ctr"/>
                </a:tc>
              </a:tr>
              <a:tr h="688136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Андорра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Андорра-ла-Велья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167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Бельгия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Брюссель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342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Болгария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София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62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Босния и Герцеговина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Сараево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Ватикан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Ватикан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1818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Венгрия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Будапешт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107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Великобритания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Лондон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260</a:t>
                      </a:r>
                    </a:p>
                  </a:txBody>
                  <a:tcPr anchor="ctr"/>
                </a:tc>
              </a:tr>
              <a:tr h="39322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Германия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Берлин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227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45899"/>
            <a:ext cx="2743200" cy="193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45899"/>
            <a:ext cx="2971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9393"/>
            <a:ext cx="6229350" cy="600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57352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Полезные ископаемые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Европы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3854" y="28153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886634"/>
            <a:ext cx="2057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1 - нефть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3344" y="374621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5117" y="2613694"/>
            <a:ext cx="384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 – железная руда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1630" y="2522933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3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3377693"/>
            <a:ext cx="4268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3 – горючие сланцы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85815" y="871890"/>
            <a:ext cx="7862348" cy="3303378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1.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   Прочитать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:</a:t>
            </a:r>
          </a:p>
          <a:p>
            <a:pPr marL="542925" marR="10735" algn="ctr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24.  Природные условия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              и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ресурсы, население Европы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   Ответить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   на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вопросы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1-2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стр.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71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52800" y="4495800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572000" y="4718436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8" y="989307"/>
            <a:ext cx="4447672" cy="266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5025190" cy="283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833735"/>
            <a:ext cx="71587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 социально – экономическое развитие европейских стран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определ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ё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нное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влияние оказали некоторые особенности их природных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условий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: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Тёплый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 влажный климат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Небольшая площадь горных территорий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        со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сложными транспортными условиями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Обеспеченность водными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 лесными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ресурсами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Наличие множества удобных для строительства портов участков морского побережья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6" y="3866147"/>
            <a:ext cx="3088104" cy="28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26" y="3866147"/>
            <a:ext cx="3276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6" y="1085503"/>
            <a:ext cx="6360694" cy="546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858000" y="1085503"/>
            <a:ext cx="5105400" cy="5162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Европе из топливно-энергетических ресурсов имеются крупные месторождения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каменного     и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бурого угля, нефти, природного газа, горючих сланцев.</a:t>
            </a:r>
          </a:p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Крупные месторождения каменного угля имеются 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в 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Германии, России, Украине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. Наиболее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значительные бассейны бурого угля в Германии,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Ч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ехии и Польше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735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629400" y="1057429"/>
            <a:ext cx="5105400" cy="11242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Большими запасами горючих сланцев  обладает Эстония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8"/>
          <a:stretch/>
        </p:blipFill>
        <p:spPr bwMode="auto">
          <a:xfrm>
            <a:off x="666834" y="981230"/>
            <a:ext cx="5581566" cy="557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421" y="2900613"/>
            <a:ext cx="5249779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636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53000" y="1057429"/>
            <a:ext cx="6781800" cy="28240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Основные запасы нефти и газа сосредоточены в России, а также на шельфе Северного и Норвежского морей, где основная часть месторождений принадлежит Великобритании, Норвегии 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             и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Нидерландам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0" y="1057428"/>
            <a:ext cx="4191000" cy="564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43" y="4090987"/>
            <a:ext cx="3374858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090987"/>
            <a:ext cx="3505200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273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088568" y="795857"/>
            <a:ext cx="5646231" cy="18381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Крупные месторождения железной руды имеются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   в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России, Украине, </a:t>
            </a:r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Ш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веции, Франции и Германии 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4777"/>
            <a:ext cx="3081338" cy="2364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052473" y="2799349"/>
            <a:ext cx="5646229" cy="1772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Польша, Болгария, Румыния располагают  крупными запасами медно- молибденовых руд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52473" y="4753477"/>
            <a:ext cx="5602409" cy="7339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Франция и Греция - бокситов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88568" y="5654841"/>
            <a:ext cx="5566314" cy="1070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Италия, Испания, Украина – ртутных руд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85675"/>
            <a:ext cx="3124200" cy="30399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61" y="3685675"/>
            <a:ext cx="2347039" cy="30399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61" y="1064777"/>
            <a:ext cx="2319493" cy="23891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57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11403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Земельные ресурсы стран Европы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4724400" cy="250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55296"/>
            <a:ext cx="4724400" cy="270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b="36331"/>
          <a:stretch/>
        </p:blipFill>
        <p:spPr bwMode="auto">
          <a:xfrm>
            <a:off x="5486400" y="1191111"/>
            <a:ext cx="6400800" cy="27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334000" y="4150554"/>
            <a:ext cx="6553200" cy="25907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Земельные и водные ресурсы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в Европе используются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интенсивным образом. Природные условия континента, в целом, благоприятны для сельского хозяйства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117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Водные ресурсы стран Европы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91200" y="3925879"/>
            <a:ext cx="6096000" cy="27863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 этой точки зрения Западная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        и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Южная Европа имеют явные преимущества по сравнению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          с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Северной Европой. В Южной Европе в связи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 засушливостью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климата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распространено орошаемое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земледелие. 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279360"/>
            <a:ext cx="3096125" cy="263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55296"/>
            <a:ext cx="3124200" cy="265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279359"/>
            <a:ext cx="5386387" cy="512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646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1216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Европа хорошо обеспечена лесными ресурсами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200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553164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8569" y="1981200"/>
            <a:ext cx="198863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88568" y="4267200"/>
            <a:ext cx="1988632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88568" y="6248400"/>
            <a:ext cx="214103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08" y="1371600"/>
            <a:ext cx="288979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4419600"/>
            <a:ext cx="6019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этом плане особенно выделяются Россия, Финляндия, Швеция, Норвегия и, в меньшей мере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Великобритания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b978c2491c35ad0a9f0a1c4e87610208c1f5bc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1967</TotalTime>
  <Words>810</Words>
  <Application>Microsoft Office PowerPoint</Application>
  <PresentationFormat>Широкоэкранный</PresentationFormat>
  <Paragraphs>133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Mistral</vt:lpstr>
      <vt:lpstr>Verdana</vt:lpstr>
      <vt:lpstr>Wingdings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Население Европы</vt:lpstr>
      <vt:lpstr>Население стран Европы</vt:lpstr>
      <vt:lpstr>Население стран Европы</vt:lpstr>
      <vt:lpstr>Население стран Европы</vt:lpstr>
      <vt:lpstr>Население стран Европы</vt:lpstr>
      <vt:lpstr>Плотность населения Европы</vt:lpstr>
      <vt:lpstr>Презентация PowerPoint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197</cp:revision>
  <dcterms:created xsi:type="dcterms:W3CDTF">2020-06-30T15:34:35Z</dcterms:created>
  <dcterms:modified xsi:type="dcterms:W3CDTF">2020-11-16T02:29:51Z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