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  <p:sldMasterId id="2147483679" r:id="rId3"/>
  </p:sldMasterIdLst>
  <p:sldIdLst>
    <p:sldId id="293" r:id="rId4"/>
    <p:sldId id="1406" r:id="rId5"/>
    <p:sldId id="1447" r:id="rId6"/>
    <p:sldId id="1446" r:id="rId7"/>
    <p:sldId id="1448" r:id="rId8"/>
    <p:sldId id="1449" r:id="rId9"/>
    <p:sldId id="1411" r:id="rId10"/>
    <p:sldId id="1450" r:id="rId11"/>
    <p:sldId id="1412" r:id="rId12"/>
    <p:sldId id="1407" r:id="rId13"/>
    <p:sldId id="1420" r:id="rId14"/>
    <p:sldId id="1425" r:id="rId15"/>
    <p:sldId id="1435" r:id="rId16"/>
    <p:sldId id="1451" r:id="rId17"/>
    <p:sldId id="1452" r:id="rId18"/>
    <p:sldId id="1453" r:id="rId19"/>
    <p:sldId id="1436" r:id="rId20"/>
    <p:sldId id="1454" r:id="rId21"/>
    <p:sldId id="1388" r:id="rId22"/>
    <p:sldId id="290" r:id="rId23"/>
  </p:sldIdLst>
  <p:sldSz cx="12192000" cy="6858000"/>
  <p:notesSz cx="12192000" cy="6858000"/>
  <p:custDataLst>
    <p:tags r:id="rId24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0199"/>
    <a:srgbClr val="CE0211"/>
    <a:srgbClr val="2B02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54" d="100"/>
          <a:sy n="54" d="100"/>
        </p:scale>
        <p:origin x="586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gs" Target="tags/tag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title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Дания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 formatCode="0.00%">
                  <c:v>0.879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Швеция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 formatCode="0.00%">
                  <c:v>0.874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Финляндия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  <c:pt idx="0" formatCode="0.00%">
                  <c:v>0.85399999999999998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Испания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Лист1!$E$2:$E$5</c:f>
              <c:numCache>
                <c:formatCode>General</c:formatCode>
                <c:ptCount val="4"/>
                <c:pt idx="0" formatCode="0.00%">
                  <c:v>0.80300000000000005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Россия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Лист1!$F$2:$F$5</c:f>
              <c:numCache>
                <c:formatCode>General</c:formatCode>
                <c:ptCount val="4"/>
                <c:pt idx="0" formatCode="0.00%">
                  <c:v>0.74399999999999999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Швецария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Лист1!$G$2:$G$5</c:f>
              <c:numCache>
                <c:formatCode>General</c:formatCode>
                <c:ptCount val="4"/>
                <c:pt idx="0" formatCode="0.00%">
                  <c:v>0.73799999999999999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Украина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Лист1!$H$2:$H$5</c:f>
              <c:numCache>
                <c:formatCode>General</c:formatCode>
                <c:ptCount val="4"/>
                <c:pt idx="0" formatCode="0.00%">
                  <c:v>0.69399999999999995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425052808"/>
        <c:axId val="6824152"/>
      </c:barChart>
      <c:catAx>
        <c:axId val="425052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6824152"/>
        <c:crosses val="autoZero"/>
        <c:auto val="1"/>
        <c:lblAlgn val="ctr"/>
        <c:lblOffset val="100"/>
        <c:noMultiLvlLbl val="0"/>
      </c:catAx>
      <c:valAx>
        <c:axId val="6824152"/>
        <c:scaling>
          <c:orientation val="minMax"/>
        </c:scaling>
        <c:delete val="0"/>
        <c:axPos val="l"/>
        <c:majorGridlines/>
        <c:numFmt formatCode="0.00%" sourceLinked="1"/>
        <c:majorTickMark val="none"/>
        <c:minorTickMark val="none"/>
        <c:tickLblPos val="nextTo"/>
        <c:crossAx val="425052808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62230"/>
            <a:ext cx="12192000" cy="919480"/>
          </a:xfrm>
          <a:custGeom>
            <a:avLst/>
            <a:gdLst/>
            <a:ahLst/>
            <a:cxnLst/>
            <a:rect l="l" t="t" r="r" b="b"/>
            <a:pathLst>
              <a:path w="12192000" h="919480">
                <a:moveTo>
                  <a:pt x="0" y="0"/>
                </a:moveTo>
                <a:lnTo>
                  <a:pt x="0" y="919480"/>
                </a:lnTo>
                <a:lnTo>
                  <a:pt x="12191999" y="919480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55879"/>
            <a:ext cx="12192000" cy="932180"/>
          </a:xfrm>
          <a:custGeom>
            <a:avLst/>
            <a:gdLst/>
            <a:ahLst/>
            <a:cxnLst/>
            <a:rect l="l" t="t" r="r" b="b"/>
            <a:pathLst>
              <a:path w="12192000" h="932180">
                <a:moveTo>
                  <a:pt x="12191987" y="919480"/>
                </a:moveTo>
                <a:lnTo>
                  <a:pt x="0" y="919480"/>
                </a:lnTo>
                <a:lnTo>
                  <a:pt x="0" y="932180"/>
                </a:lnTo>
                <a:lnTo>
                  <a:pt x="12191987" y="932180"/>
                </a:lnTo>
                <a:lnTo>
                  <a:pt x="12191987" y="919480"/>
                </a:lnTo>
                <a:close/>
              </a:path>
              <a:path w="12192000" h="932180">
                <a:moveTo>
                  <a:pt x="12191987" y="0"/>
                </a:moveTo>
                <a:lnTo>
                  <a:pt x="0" y="0"/>
                </a:lnTo>
                <a:lnTo>
                  <a:pt x="0" y="12700"/>
                </a:lnTo>
                <a:lnTo>
                  <a:pt x="12191987" y="12700"/>
                </a:lnTo>
                <a:lnTo>
                  <a:pt x="121919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39444" y="1627504"/>
            <a:ext cx="5217795" cy="44164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84595" y="1447800"/>
            <a:ext cx="5439409" cy="47821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11/16/2020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2877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11/16/2020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73865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11/16/2020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1993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11/16/2020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3770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11/16/2020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8912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11/16/2020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22526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11/16/2020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46854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11/16/2020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41130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11/16/2020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02497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11/16/2020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28167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11/16/2020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13160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11/16/2020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88538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2E86FC-F8C7-4CB9-B405-A7FA244B2767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16.11.2020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E187095-8A48-4579-9F0D-A92C9A1099E2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1842417"/>
      </p:ext>
    </p:extLst>
  </p:cSld>
  <p:clrMapOvr>
    <a:masterClrMapping/>
  </p:clrMapOvr>
  <p:transition spd="slow">
    <p:wheel spokes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82E800-909C-4848-9373-66946CC9AFDA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16.11.2020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261B07E-943F-421E-9E3E-9B973A00D050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549700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46168B-F94E-4A80-AF5E-88B7FB66B382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16.11.2020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DE9A940-861B-43AE-BC7E-88CD3B778F81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9652740"/>
      </p:ext>
    </p:extLst>
  </p:cSld>
  <p:clrMapOvr>
    <a:masterClrMapping/>
  </p:clrMapOvr>
  <p:transition spd="slow">
    <p:wheel spokes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1196C6-1FEE-411E-A5DA-E2E73F029BB2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16.11.2020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DBA8715-5F2E-4C8C-B7E7-8F545D1BF045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053059"/>
      </p:ext>
    </p:extLst>
  </p:cSld>
  <p:clrMapOvr>
    <a:masterClrMapping/>
  </p:clrMapOvr>
  <p:transition spd="slow">
    <p:wheel spokes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0D9C65-97C0-4859-812E-73EDF69BEDF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16.11.2020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CD09AAE-27F0-433B-96AE-6BDAA5127DE6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536030"/>
      </p:ext>
    </p:extLst>
  </p:cSld>
  <p:clrMapOvr>
    <a:masterClrMapping/>
  </p:clrMapOvr>
  <p:transition spd="slow">
    <p:wheel spokes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7F57C1-896A-48A0-908B-020F35B7E5E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16.11.2020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B322036-A301-4CB1-9BE1-B76243C9DDBA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6899709"/>
      </p:ext>
    </p:extLst>
  </p:cSld>
  <p:clrMapOvr>
    <a:masterClrMapping/>
  </p:clrMapOvr>
  <p:transition spd="slow">
    <p:wheel spokes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142B8D-D186-4FE4-A3EC-505DF3DA28D3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16.11.2020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381C954-12E6-489F-9C20-221B31752D21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0013184"/>
      </p:ext>
    </p:extLst>
  </p:cSld>
  <p:clrMapOvr>
    <a:masterClrMapping/>
  </p:clrMapOvr>
  <p:transition spd="slow">
    <p:wheel spokes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F614BC-4A8E-4E05-9815-8A220A2517A4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16.11.2020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A34D2C5-958C-4EB8-91A9-FA6D57EC9B0C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4533875"/>
      </p:ext>
    </p:extLst>
  </p:cSld>
  <p:clrMapOvr>
    <a:masterClrMapping/>
  </p:clrMapOvr>
  <p:transition spd="slow">
    <p:wheel spokes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A588CA-E073-4B6C-ABB3-EB5431BCC676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16.11.2020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E86740D-A1EB-4C58-ADB4-AEF8407D590C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8614266"/>
      </p:ext>
    </p:extLst>
  </p:cSld>
  <p:clrMapOvr>
    <a:masterClrMapping/>
  </p:clrMapOvr>
  <p:transition spd="slow">
    <p:wheel spokes="1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E52D6F-14F6-4CE9-A7FE-FACD4F8E6DF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16.11.2020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C4220A-2073-4EF2-89F7-62BF54615739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9912029"/>
      </p:ext>
    </p:extLst>
  </p:cSld>
  <p:clrMapOvr>
    <a:masterClrMapping/>
  </p:clrMapOvr>
  <p:transition spd="slow">
    <p:wheel spokes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1C82C6-58AB-4B19-9751-49F2E99DE3CB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16.11.2020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37704D3-3069-46F2-A0A2-0C7179C2733A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5526690"/>
      </p:ext>
    </p:extLst>
  </p:cSld>
  <p:clrMapOvr>
    <a:masterClrMapping/>
  </p:clrMapOvr>
  <p:transition spd="slow">
    <p:wheel spokes="1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2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2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2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1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3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914405" y="933453"/>
            <a:ext cx="10363201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773624357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36773" y="167322"/>
            <a:ext cx="6918452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80819" y="3055937"/>
            <a:ext cx="9230360" cy="1489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iming>
    <p:tnLst>
      <p:par>
        <p:cTn id="1" dur="indefinite" restart="never" nodeType="tmRoot"/>
      </p:par>
    </p:tnLst>
  </p:timing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11/16/2020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9855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8A372E-5122-41F3-BCFC-A9C84C996D0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16.11.2020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E15BFEC-F88B-4333-A232-19459BCD3BB6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4826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</p:sldLayoutIdLst>
  <p:transition spd="slow">
    <p:wheel spokes="1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189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377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566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754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594" indent="-228594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3856" y="-1"/>
            <a:ext cx="12205855" cy="1367041"/>
          </a:xfrm>
          <a:prstGeom prst="rect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ГЕОГРАФИЯ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5" name="object 7"/>
          <p:cNvSpPr txBox="1">
            <a:spLocks/>
          </p:cNvSpPr>
          <p:nvPr/>
        </p:nvSpPr>
        <p:spPr>
          <a:xfrm>
            <a:off x="1162531" y="2497838"/>
            <a:ext cx="7114794" cy="2256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e-BY" sz="5400" b="1" dirty="0" smtClean="0">
                <a:solidFill>
                  <a:srgbClr val="0017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Природные условия и ресурсы, население Европы</a:t>
            </a:r>
            <a:endParaRPr lang="be-BY" sz="5400" b="1" dirty="0">
              <a:solidFill>
                <a:srgbClr val="0017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ject 5">
            <a:extLst>
              <a:ext uri="{FF2B5EF4-FFF2-40B4-BE49-F238E27FC236}">
                <a16:creationId xmlns="" xmlns:a16="http://schemas.microsoft.com/office/drawing/2014/main" id="{A8BAE388-D6D2-40E9-8208-E39C1E0E7029}"/>
              </a:ext>
            </a:extLst>
          </p:cNvPr>
          <p:cNvSpPr/>
          <p:nvPr/>
        </p:nvSpPr>
        <p:spPr>
          <a:xfrm>
            <a:off x="356758" y="2057400"/>
            <a:ext cx="596349" cy="3137393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bject 10">
            <a:extLst>
              <a:ext uri="{FF2B5EF4-FFF2-40B4-BE49-F238E27FC236}">
                <a16:creationId xmlns="" xmlns:a16="http://schemas.microsoft.com/office/drawing/2014/main" id="{F0FB14CC-C3F4-4B81-BA3E-29BE6B45BBFF}"/>
              </a:ext>
            </a:extLst>
          </p:cNvPr>
          <p:cNvSpPr/>
          <p:nvPr/>
        </p:nvSpPr>
        <p:spPr>
          <a:xfrm>
            <a:off x="10259625" y="90727"/>
            <a:ext cx="1276313" cy="1128473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0" y="0"/>
                </a:moveTo>
                <a:lnTo>
                  <a:pt x="603605" y="0"/>
                </a:lnTo>
                <a:lnTo>
                  <a:pt x="603605" y="603618"/>
                </a:lnTo>
                <a:lnTo>
                  <a:pt x="0" y="603618"/>
                </a:lnTo>
                <a:lnTo>
                  <a:pt x="0" y="0"/>
                </a:lnTo>
                <a:close/>
              </a:path>
            </a:pathLst>
          </a:custGeom>
          <a:solidFill>
            <a:srgbClr val="00B050"/>
          </a:solidFill>
          <a:ln w="30481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12" name="object 11">
            <a:extLst>
              <a:ext uri="{FF2B5EF4-FFF2-40B4-BE49-F238E27FC236}">
                <a16:creationId xmlns="" xmlns:a16="http://schemas.microsoft.com/office/drawing/2014/main" id="{A876E999-145C-43BF-B21A-B345DB2AEB64}"/>
              </a:ext>
            </a:extLst>
          </p:cNvPr>
          <p:cNvSpPr/>
          <p:nvPr/>
        </p:nvSpPr>
        <p:spPr>
          <a:xfrm>
            <a:off x="1126436" y="236704"/>
            <a:ext cx="821012" cy="982496"/>
          </a:xfrm>
          <a:custGeom>
            <a:avLst/>
            <a:gdLst/>
            <a:ahLst/>
            <a:cxnLst/>
            <a:rect l="l" t="t" r="r" b="b"/>
            <a:pathLst>
              <a:path w="335280" h="464184">
                <a:moveTo>
                  <a:pt x="311425" y="417294"/>
                </a:moveTo>
                <a:lnTo>
                  <a:pt x="71097" y="417294"/>
                </a:lnTo>
                <a:lnTo>
                  <a:pt x="67618" y="420771"/>
                </a:lnTo>
                <a:lnTo>
                  <a:pt x="67618" y="460180"/>
                </a:lnTo>
                <a:lnTo>
                  <a:pt x="71097" y="463657"/>
                </a:lnTo>
                <a:lnTo>
                  <a:pt x="311425" y="463657"/>
                </a:lnTo>
                <a:lnTo>
                  <a:pt x="314902" y="460180"/>
                </a:lnTo>
                <a:lnTo>
                  <a:pt x="314902" y="448203"/>
                </a:lnTo>
                <a:lnTo>
                  <a:pt x="83073" y="448203"/>
                </a:lnTo>
                <a:lnTo>
                  <a:pt x="83073" y="432748"/>
                </a:lnTo>
                <a:lnTo>
                  <a:pt x="314902" y="432748"/>
                </a:lnTo>
                <a:lnTo>
                  <a:pt x="314902" y="420771"/>
                </a:lnTo>
                <a:lnTo>
                  <a:pt x="311425" y="417294"/>
                </a:lnTo>
                <a:close/>
              </a:path>
              <a:path w="335280" h="464184">
                <a:moveTo>
                  <a:pt x="314902" y="432748"/>
                </a:moveTo>
                <a:lnTo>
                  <a:pt x="299448" y="432748"/>
                </a:lnTo>
                <a:lnTo>
                  <a:pt x="299448" y="448203"/>
                </a:lnTo>
                <a:lnTo>
                  <a:pt x="314902" y="448203"/>
                </a:lnTo>
                <a:lnTo>
                  <a:pt x="314902" y="432748"/>
                </a:lnTo>
                <a:close/>
              </a:path>
              <a:path w="335280" h="464184">
                <a:moveTo>
                  <a:pt x="195508" y="0"/>
                </a:moveTo>
                <a:lnTo>
                  <a:pt x="187008" y="0"/>
                </a:lnTo>
                <a:lnTo>
                  <a:pt x="183531" y="3477"/>
                </a:lnTo>
                <a:lnTo>
                  <a:pt x="183531" y="7725"/>
                </a:lnTo>
                <a:lnTo>
                  <a:pt x="135417" y="15996"/>
                </a:lnTo>
                <a:lnTo>
                  <a:pt x="91752" y="35545"/>
                </a:lnTo>
                <a:lnTo>
                  <a:pt x="54456" y="64705"/>
                </a:lnTo>
                <a:lnTo>
                  <a:pt x="25451" y="101810"/>
                </a:lnTo>
                <a:lnTo>
                  <a:pt x="6658" y="145194"/>
                </a:lnTo>
                <a:lnTo>
                  <a:pt x="0" y="193191"/>
                </a:lnTo>
                <a:lnTo>
                  <a:pt x="6658" y="241186"/>
                </a:lnTo>
                <a:lnTo>
                  <a:pt x="25451" y="284570"/>
                </a:lnTo>
                <a:lnTo>
                  <a:pt x="54456" y="321675"/>
                </a:lnTo>
                <a:lnTo>
                  <a:pt x="91752" y="350835"/>
                </a:lnTo>
                <a:lnTo>
                  <a:pt x="135417" y="370384"/>
                </a:lnTo>
                <a:lnTo>
                  <a:pt x="183531" y="378655"/>
                </a:lnTo>
                <a:lnTo>
                  <a:pt x="183531" y="417294"/>
                </a:lnTo>
                <a:lnTo>
                  <a:pt x="198986" y="417294"/>
                </a:lnTo>
                <a:lnTo>
                  <a:pt x="198986" y="363200"/>
                </a:lnTo>
                <a:lnTo>
                  <a:pt x="183531" y="363200"/>
                </a:lnTo>
                <a:lnTo>
                  <a:pt x="138337" y="357127"/>
                </a:lnTo>
                <a:lnTo>
                  <a:pt x="97726" y="339989"/>
                </a:lnTo>
                <a:lnTo>
                  <a:pt x="63319" y="313405"/>
                </a:lnTo>
                <a:lnTo>
                  <a:pt x="36736" y="278997"/>
                </a:lnTo>
                <a:lnTo>
                  <a:pt x="19598" y="238385"/>
                </a:lnTo>
                <a:lnTo>
                  <a:pt x="13525" y="193191"/>
                </a:lnTo>
                <a:lnTo>
                  <a:pt x="19598" y="147996"/>
                </a:lnTo>
                <a:lnTo>
                  <a:pt x="36724" y="107412"/>
                </a:lnTo>
                <a:lnTo>
                  <a:pt x="63319" y="72977"/>
                </a:lnTo>
                <a:lnTo>
                  <a:pt x="97726" y="46394"/>
                </a:lnTo>
                <a:lnTo>
                  <a:pt x="138337" y="29256"/>
                </a:lnTo>
                <a:lnTo>
                  <a:pt x="183531" y="23183"/>
                </a:lnTo>
                <a:lnTo>
                  <a:pt x="198986" y="23183"/>
                </a:lnTo>
                <a:lnTo>
                  <a:pt x="198986" y="3477"/>
                </a:lnTo>
                <a:lnTo>
                  <a:pt x="195508" y="0"/>
                </a:lnTo>
                <a:close/>
              </a:path>
              <a:path w="335280" h="464184">
                <a:moveTo>
                  <a:pt x="198986" y="23183"/>
                </a:moveTo>
                <a:lnTo>
                  <a:pt x="183531" y="23183"/>
                </a:lnTo>
                <a:lnTo>
                  <a:pt x="183531" y="46365"/>
                </a:lnTo>
                <a:lnTo>
                  <a:pt x="141817" y="54226"/>
                </a:lnTo>
                <a:lnTo>
                  <a:pt x="104370" y="75125"/>
                </a:lnTo>
                <a:lnTo>
                  <a:pt x="74062" y="106776"/>
                </a:lnTo>
                <a:lnTo>
                  <a:pt x="53770" y="146893"/>
                </a:lnTo>
                <a:lnTo>
                  <a:pt x="46367" y="193191"/>
                </a:lnTo>
                <a:lnTo>
                  <a:pt x="53028" y="239117"/>
                </a:lnTo>
                <a:lnTo>
                  <a:pt x="71837" y="278493"/>
                </a:lnTo>
                <a:lnTo>
                  <a:pt x="101032" y="309588"/>
                </a:lnTo>
                <a:lnTo>
                  <a:pt x="138850" y="330673"/>
                </a:lnTo>
                <a:lnTo>
                  <a:pt x="183531" y="340017"/>
                </a:lnTo>
                <a:lnTo>
                  <a:pt x="183531" y="363200"/>
                </a:lnTo>
                <a:lnTo>
                  <a:pt x="198986" y="363200"/>
                </a:lnTo>
                <a:lnTo>
                  <a:pt x="199104" y="339989"/>
                </a:lnTo>
                <a:lnTo>
                  <a:pt x="244724" y="329180"/>
                </a:lnTo>
                <a:lnTo>
                  <a:pt x="252263" y="324561"/>
                </a:lnTo>
                <a:lnTo>
                  <a:pt x="191260" y="324561"/>
                </a:lnTo>
                <a:lnTo>
                  <a:pt x="156991" y="319945"/>
                </a:lnTo>
                <a:lnTo>
                  <a:pt x="125611" y="306835"/>
                </a:lnTo>
                <a:lnTo>
                  <a:pt x="98632" y="286118"/>
                </a:lnTo>
                <a:lnTo>
                  <a:pt x="77565" y="258681"/>
                </a:lnTo>
                <a:lnTo>
                  <a:pt x="96984" y="248926"/>
                </a:lnTo>
                <a:lnTo>
                  <a:pt x="118873" y="248926"/>
                </a:lnTo>
                <a:lnTo>
                  <a:pt x="114829" y="244872"/>
                </a:lnTo>
                <a:lnTo>
                  <a:pt x="70516" y="244872"/>
                </a:lnTo>
                <a:lnTo>
                  <a:pt x="65867" y="232409"/>
                </a:lnTo>
                <a:lnTo>
                  <a:pt x="62522" y="219574"/>
                </a:lnTo>
                <a:lnTo>
                  <a:pt x="60517" y="206468"/>
                </a:lnTo>
                <a:lnTo>
                  <a:pt x="59889" y="193191"/>
                </a:lnTo>
                <a:lnTo>
                  <a:pt x="59987" y="185464"/>
                </a:lnTo>
                <a:lnTo>
                  <a:pt x="60664" y="177638"/>
                </a:lnTo>
                <a:lnTo>
                  <a:pt x="62014" y="170009"/>
                </a:lnTo>
                <a:lnTo>
                  <a:pt x="148081" y="170009"/>
                </a:lnTo>
                <a:lnTo>
                  <a:pt x="133398" y="155326"/>
                </a:lnTo>
                <a:lnTo>
                  <a:pt x="131371" y="154551"/>
                </a:lnTo>
                <a:lnTo>
                  <a:pt x="65589" y="154551"/>
                </a:lnTo>
                <a:lnTo>
                  <a:pt x="82571" y="119302"/>
                </a:lnTo>
                <a:lnTo>
                  <a:pt x="108573" y="91125"/>
                </a:lnTo>
                <a:lnTo>
                  <a:pt x="141603" y="71624"/>
                </a:lnTo>
                <a:lnTo>
                  <a:pt x="179669" y="62402"/>
                </a:lnTo>
                <a:lnTo>
                  <a:pt x="253050" y="62402"/>
                </a:lnTo>
                <a:lnTo>
                  <a:pt x="250146" y="60372"/>
                </a:lnTo>
                <a:lnTo>
                  <a:pt x="198986" y="47138"/>
                </a:lnTo>
                <a:lnTo>
                  <a:pt x="198986" y="23183"/>
                </a:lnTo>
                <a:close/>
              </a:path>
              <a:path w="335280" h="464184">
                <a:moveTo>
                  <a:pt x="312558" y="118907"/>
                </a:moveTo>
                <a:lnTo>
                  <a:pt x="299156" y="118907"/>
                </a:lnTo>
                <a:lnTo>
                  <a:pt x="319500" y="166940"/>
                </a:lnTo>
                <a:lnTo>
                  <a:pt x="319841" y="217291"/>
                </a:lnTo>
                <a:lnTo>
                  <a:pt x="301291" y="264092"/>
                </a:lnTo>
                <a:lnTo>
                  <a:pt x="264963" y="301475"/>
                </a:lnTo>
                <a:lnTo>
                  <a:pt x="229922" y="318669"/>
                </a:lnTo>
                <a:lnTo>
                  <a:pt x="191260" y="324561"/>
                </a:lnTo>
                <a:lnTo>
                  <a:pt x="252263" y="324561"/>
                </a:lnTo>
                <a:lnTo>
                  <a:pt x="283418" y="305469"/>
                </a:lnTo>
                <a:lnTo>
                  <a:pt x="312825" y="271469"/>
                </a:lnTo>
                <a:lnTo>
                  <a:pt x="330700" y="229768"/>
                </a:lnTo>
                <a:lnTo>
                  <a:pt x="334799" y="182952"/>
                </a:lnTo>
                <a:lnTo>
                  <a:pt x="321567" y="131792"/>
                </a:lnTo>
                <a:lnTo>
                  <a:pt x="312558" y="118907"/>
                </a:lnTo>
                <a:close/>
              </a:path>
              <a:path w="335280" h="464184">
                <a:moveTo>
                  <a:pt x="118873" y="248926"/>
                </a:moveTo>
                <a:lnTo>
                  <a:pt x="96984" y="248926"/>
                </a:lnTo>
                <a:lnTo>
                  <a:pt x="142383" y="294328"/>
                </a:lnTo>
                <a:lnTo>
                  <a:pt x="147308" y="294422"/>
                </a:lnTo>
                <a:lnTo>
                  <a:pt x="150303" y="291334"/>
                </a:lnTo>
                <a:lnTo>
                  <a:pt x="166629" y="275008"/>
                </a:lnTo>
                <a:lnTo>
                  <a:pt x="144893" y="275008"/>
                </a:lnTo>
                <a:lnTo>
                  <a:pt x="118873" y="248926"/>
                </a:lnTo>
                <a:close/>
              </a:path>
              <a:path w="335280" h="464184">
                <a:moveTo>
                  <a:pt x="148081" y="170009"/>
                </a:moveTo>
                <a:lnTo>
                  <a:pt x="126251" y="170009"/>
                </a:lnTo>
                <a:lnTo>
                  <a:pt x="188071" y="231829"/>
                </a:lnTo>
                <a:lnTo>
                  <a:pt x="144893" y="275008"/>
                </a:lnTo>
                <a:lnTo>
                  <a:pt x="166629" y="275008"/>
                </a:lnTo>
                <a:lnTo>
                  <a:pt x="207392" y="234245"/>
                </a:lnTo>
                <a:lnTo>
                  <a:pt x="207490" y="229320"/>
                </a:lnTo>
                <a:lnTo>
                  <a:pt x="204397" y="226325"/>
                </a:lnTo>
                <a:lnTo>
                  <a:pt x="148081" y="170009"/>
                </a:lnTo>
                <a:close/>
              </a:path>
              <a:path w="335280" h="464184">
                <a:moveTo>
                  <a:pt x="98046" y="231152"/>
                </a:moveTo>
                <a:lnTo>
                  <a:pt x="95050" y="232700"/>
                </a:lnTo>
                <a:lnTo>
                  <a:pt x="70516" y="244872"/>
                </a:lnTo>
                <a:lnTo>
                  <a:pt x="114829" y="244872"/>
                </a:lnTo>
                <a:lnTo>
                  <a:pt x="104033" y="234050"/>
                </a:lnTo>
                <a:lnTo>
                  <a:pt x="101621" y="231731"/>
                </a:lnTo>
                <a:lnTo>
                  <a:pt x="98046" y="231152"/>
                </a:lnTo>
                <a:close/>
              </a:path>
              <a:path w="335280" h="464184">
                <a:moveTo>
                  <a:pt x="201693" y="62402"/>
                </a:moveTo>
                <a:lnTo>
                  <a:pt x="179669" y="62402"/>
                </a:lnTo>
                <a:lnTo>
                  <a:pt x="128570" y="113403"/>
                </a:lnTo>
                <a:lnTo>
                  <a:pt x="128473" y="118328"/>
                </a:lnTo>
                <a:lnTo>
                  <a:pt x="131565" y="121324"/>
                </a:lnTo>
                <a:lnTo>
                  <a:pt x="188650" y="178412"/>
                </a:lnTo>
                <a:lnTo>
                  <a:pt x="193579" y="178509"/>
                </a:lnTo>
                <a:lnTo>
                  <a:pt x="196574" y="175417"/>
                </a:lnTo>
                <a:lnTo>
                  <a:pt x="212867" y="159091"/>
                </a:lnTo>
                <a:lnTo>
                  <a:pt x="191260" y="159091"/>
                </a:lnTo>
                <a:lnTo>
                  <a:pt x="148082" y="115912"/>
                </a:lnTo>
                <a:lnTo>
                  <a:pt x="201693" y="62402"/>
                </a:lnTo>
                <a:close/>
              </a:path>
              <a:path w="335280" h="464184">
                <a:moveTo>
                  <a:pt x="242939" y="107316"/>
                </a:moveTo>
                <a:lnTo>
                  <a:pt x="239943" y="110408"/>
                </a:lnTo>
                <a:lnTo>
                  <a:pt x="191260" y="159091"/>
                </a:lnTo>
                <a:lnTo>
                  <a:pt x="212867" y="159091"/>
                </a:lnTo>
                <a:lnTo>
                  <a:pt x="245160" y="126734"/>
                </a:lnTo>
                <a:lnTo>
                  <a:pt x="267097" y="126734"/>
                </a:lnTo>
                <a:lnTo>
                  <a:pt x="247863" y="107412"/>
                </a:lnTo>
                <a:lnTo>
                  <a:pt x="242939" y="107316"/>
                </a:lnTo>
                <a:close/>
              </a:path>
              <a:path w="335280" h="464184">
                <a:moveTo>
                  <a:pt x="267097" y="126734"/>
                </a:moveTo>
                <a:lnTo>
                  <a:pt x="245160" y="126734"/>
                </a:lnTo>
                <a:lnTo>
                  <a:pt x="265831" y="147502"/>
                </a:lnTo>
                <a:lnTo>
                  <a:pt x="270760" y="147600"/>
                </a:lnTo>
                <a:lnTo>
                  <a:pt x="273754" y="144508"/>
                </a:lnTo>
                <a:lnTo>
                  <a:pt x="289953" y="128182"/>
                </a:lnTo>
                <a:lnTo>
                  <a:pt x="268538" y="128182"/>
                </a:lnTo>
                <a:lnTo>
                  <a:pt x="267097" y="126734"/>
                </a:lnTo>
                <a:close/>
              </a:path>
              <a:path w="335280" h="464184">
                <a:moveTo>
                  <a:pt x="253050" y="62402"/>
                </a:moveTo>
                <a:lnTo>
                  <a:pt x="201693" y="62402"/>
                </a:lnTo>
                <a:lnTo>
                  <a:pt x="226707" y="66859"/>
                </a:lnTo>
                <a:lnTo>
                  <a:pt x="250182" y="75960"/>
                </a:lnTo>
                <a:lnTo>
                  <a:pt x="271485" y="89391"/>
                </a:lnTo>
                <a:lnTo>
                  <a:pt x="289980" y="106833"/>
                </a:lnTo>
                <a:lnTo>
                  <a:pt x="268538" y="128182"/>
                </a:lnTo>
                <a:lnTo>
                  <a:pt x="289953" y="128182"/>
                </a:lnTo>
                <a:lnTo>
                  <a:pt x="299156" y="118907"/>
                </a:lnTo>
                <a:lnTo>
                  <a:pt x="312558" y="118907"/>
                </a:lnTo>
                <a:lnTo>
                  <a:pt x="292178" y="89761"/>
                </a:lnTo>
                <a:lnTo>
                  <a:pt x="253050" y="62402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pPr defTabSz="1935419"/>
            <a:endParaRPr sz="381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object 12">
            <a:extLst>
              <a:ext uri="{FF2B5EF4-FFF2-40B4-BE49-F238E27FC236}">
                <a16:creationId xmlns="" xmlns:a16="http://schemas.microsoft.com/office/drawing/2014/main" id="{7A28A5FF-3837-4B7D-B4AF-B86BB51480B0}"/>
              </a:ext>
            </a:extLst>
          </p:cNvPr>
          <p:cNvSpPr txBox="1"/>
          <p:nvPr/>
        </p:nvSpPr>
        <p:spPr>
          <a:xfrm>
            <a:off x="10714587" y="0"/>
            <a:ext cx="366387" cy="765747"/>
          </a:xfrm>
          <a:prstGeom prst="rect">
            <a:avLst/>
          </a:prstGeom>
        </p:spPr>
        <p:txBody>
          <a:bodyPr vert="horz" wrap="square" lIns="0" tIns="33552" rIns="0" bIns="0" rtlCol="0">
            <a:spAutoFit/>
          </a:bodyPr>
          <a:lstStyle/>
          <a:p>
            <a:pPr>
              <a:spcBef>
                <a:spcPts val="265"/>
              </a:spcBef>
            </a:pPr>
            <a:r>
              <a:rPr lang="ru-RU" sz="4756" b="1" spc="21" dirty="0">
                <a:solidFill>
                  <a:srgbClr val="FEFEFE"/>
                </a:solidFill>
                <a:latin typeface="Arial"/>
                <a:cs typeface="Arial"/>
              </a:rPr>
              <a:t>9</a:t>
            </a:r>
            <a:endParaRPr sz="4756" dirty="0">
              <a:latin typeface="Arial"/>
              <a:cs typeface="Arial"/>
            </a:endParaRPr>
          </a:p>
        </p:txBody>
      </p:sp>
      <p:sp>
        <p:nvSpPr>
          <p:cNvPr id="16" name="object 13">
            <a:extLst>
              <a:ext uri="{FF2B5EF4-FFF2-40B4-BE49-F238E27FC236}">
                <a16:creationId xmlns="" xmlns:a16="http://schemas.microsoft.com/office/drawing/2014/main" id="{EFC97CAD-4440-403A-ADAD-A355D4704ADA}"/>
              </a:ext>
            </a:extLst>
          </p:cNvPr>
          <p:cNvSpPr txBox="1"/>
          <p:nvPr/>
        </p:nvSpPr>
        <p:spPr>
          <a:xfrm>
            <a:off x="10437475" y="642716"/>
            <a:ext cx="920609" cy="448492"/>
          </a:xfrm>
          <a:prstGeom prst="rect">
            <a:avLst/>
          </a:prstGeom>
        </p:spPr>
        <p:txBody>
          <a:bodyPr vert="horz" wrap="square" lIns="0" tIns="25499" rIns="0" bIns="0" rtlCol="0">
            <a:spAutoFit/>
          </a:bodyPr>
          <a:lstStyle/>
          <a:p>
            <a:pPr>
              <a:spcBef>
                <a:spcPts val="201"/>
              </a:spcBef>
            </a:pPr>
            <a:r>
              <a:rPr lang="ru-RU" sz="2747" spc="-11" dirty="0">
                <a:solidFill>
                  <a:srgbClr val="FEFEFE"/>
                </a:solidFill>
                <a:latin typeface="Arial"/>
                <a:cs typeface="Arial"/>
              </a:rPr>
              <a:t>класс</a:t>
            </a:r>
            <a:endParaRPr sz="2747" dirty="0">
              <a:latin typeface="Arial"/>
              <a:cs typeface="Arial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2333045"/>
            <a:ext cx="3352800" cy="2853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2473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728663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Природные условия и ресурсы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928" y="989307"/>
            <a:ext cx="4447672" cy="2668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3886200"/>
            <a:ext cx="5025190" cy="2832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800600" y="833735"/>
            <a:ext cx="715879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На социально – экономическое развитие европейских стран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определ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ё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нное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влияние оказали некоторые особенности их природных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условий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:</a:t>
            </a:r>
            <a:endParaRPr lang="ru-RU" sz="2000" b="1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Тёплый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и влажный климат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Небольшая площадь горных территорий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                       со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сложными транспортными условиями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Обеспеченность водными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и лесными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ресурсами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Наличие множества удобных для строительства портов участков морского побережья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  <a:p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896" y="3866147"/>
            <a:ext cx="3088104" cy="2852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1426" y="3866147"/>
            <a:ext cx="3276600" cy="2914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804366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728663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Природные условия и ресурсы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706" y="1085503"/>
            <a:ext cx="6360694" cy="54676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6858000" y="1085503"/>
            <a:ext cx="5105400" cy="516289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В Европе из топливно-энергетических ресурсов имеются крупные месторождения </a:t>
            </a:r>
            <a:r>
              <a:rPr lang="ru-RU" sz="24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каменного     и </a:t>
            </a:r>
            <a:r>
              <a:rPr lang="ru-RU" sz="24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бурого угля, нефти, природного газа, горючих сланцев.</a:t>
            </a:r>
          </a:p>
          <a:p>
            <a:pPr algn="ctr"/>
            <a:r>
              <a:rPr lang="ru-RU" sz="24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Крупные месторождения каменного угля имеются  </a:t>
            </a:r>
            <a:r>
              <a:rPr lang="ru-RU" sz="24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              в  </a:t>
            </a:r>
            <a:r>
              <a:rPr lang="ru-RU" sz="24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Германии, России, Украине</a:t>
            </a:r>
            <a:r>
              <a:rPr lang="ru-RU" sz="24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. Наиболее </a:t>
            </a:r>
            <a:r>
              <a:rPr lang="ru-RU" sz="24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значительные бассейны бурого угля в Германии, </a:t>
            </a:r>
            <a:r>
              <a:rPr lang="ru-RU" sz="2400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Ч</a:t>
            </a:r>
            <a:r>
              <a:rPr lang="ru-RU" sz="24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ехии и Польше</a:t>
            </a:r>
            <a:endParaRPr lang="ru-RU" sz="2400" b="1" dirty="0">
              <a:solidFill>
                <a:srgbClr val="1A0199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57355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728663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Природные условия и ресурсы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6629400" y="1057429"/>
            <a:ext cx="5105400" cy="112429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Большими запасами горючих сланцев  обладает Эстония</a:t>
            </a:r>
            <a:endParaRPr lang="ru-RU" sz="2400" b="1" dirty="0">
              <a:solidFill>
                <a:srgbClr val="1A0199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508"/>
          <a:stretch/>
        </p:blipFill>
        <p:spPr bwMode="auto">
          <a:xfrm>
            <a:off x="666834" y="981230"/>
            <a:ext cx="5581566" cy="5571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7421" y="2900613"/>
            <a:ext cx="5249779" cy="361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963688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728663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Природные условия и ресурсы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4953000" y="1057429"/>
            <a:ext cx="6781800" cy="282408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Основные запасы нефти и газа сосредоточены в России, а также на шельфе Северного и Норвежского морей, где основная часть месторождений принадлежит Великобритании, Норвегии  </a:t>
            </a:r>
            <a:r>
              <a:rPr lang="ru-RU" sz="24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                              и </a:t>
            </a:r>
            <a:r>
              <a:rPr lang="ru-RU" sz="24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Нидерландам</a:t>
            </a:r>
            <a:endParaRPr lang="ru-RU" sz="2400" b="1" dirty="0">
              <a:solidFill>
                <a:srgbClr val="1A0199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390" y="1057428"/>
            <a:ext cx="4191000" cy="5648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043" y="4090987"/>
            <a:ext cx="3374858" cy="2614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4090987"/>
            <a:ext cx="3505200" cy="2614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527329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728663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Природные условия и ресурсы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6088568" y="795857"/>
            <a:ext cx="5646231" cy="183817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Крупные месторождения железной руды имеются </a:t>
            </a:r>
            <a:r>
              <a:rPr lang="ru-RU" sz="28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                    в </a:t>
            </a:r>
            <a:r>
              <a:rPr lang="ru-RU" sz="28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России, Украине, </a:t>
            </a:r>
            <a:r>
              <a:rPr lang="ru-RU" sz="2800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Ш</a:t>
            </a:r>
            <a:r>
              <a:rPr lang="ru-RU" sz="28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веции, Франции и Германии </a:t>
            </a:r>
            <a:endParaRPr lang="ru-RU" sz="2800" b="1" dirty="0">
              <a:solidFill>
                <a:srgbClr val="1A0199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64777"/>
            <a:ext cx="3081338" cy="236422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6052473" y="2799349"/>
            <a:ext cx="5646229" cy="177265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Польша, Болгария, Румыния располагают  крупными запасами медно- молибденовых руд</a:t>
            </a:r>
            <a:endParaRPr lang="ru-RU" sz="2800" b="1" dirty="0">
              <a:solidFill>
                <a:srgbClr val="1A01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052473" y="4753477"/>
            <a:ext cx="5602409" cy="73392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Франция и Греция - бокситов</a:t>
            </a:r>
            <a:endParaRPr lang="ru-RU" sz="2800" b="1" dirty="0">
              <a:solidFill>
                <a:srgbClr val="1A01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088568" y="5654841"/>
            <a:ext cx="5566314" cy="107081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Италия, Испания, Украина – ртутных руд</a:t>
            </a:r>
            <a:endParaRPr lang="ru-RU" sz="2800" b="1" dirty="0">
              <a:solidFill>
                <a:srgbClr val="1A0199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685675"/>
            <a:ext cx="3124200" cy="303997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161" y="3685675"/>
            <a:ext cx="2347039" cy="303997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161" y="1064777"/>
            <a:ext cx="2319493" cy="238916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835700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1140398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Земельные ресурсы стран Европы</a:t>
            </a:r>
            <a:endParaRPr lang="ru-RU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191000"/>
            <a:ext cx="4724400" cy="2509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55296"/>
            <a:ext cx="4724400" cy="2707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04" b="36331"/>
          <a:stretch/>
        </p:blipFill>
        <p:spPr bwMode="auto">
          <a:xfrm>
            <a:off x="5486400" y="1191111"/>
            <a:ext cx="6400800" cy="274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5334000" y="4150554"/>
            <a:ext cx="6553200" cy="259079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Земельные и водные ресурсы </a:t>
            </a:r>
            <a:r>
              <a:rPr lang="ru-RU" sz="28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              в Европе используются </a:t>
            </a:r>
            <a:r>
              <a:rPr lang="ru-RU" sz="28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интенсивным образом. Природные условия континента, в целом, благоприятны для сельского хозяйства</a:t>
            </a:r>
            <a:endParaRPr lang="ru-RU" sz="2800" b="1" dirty="0">
              <a:solidFill>
                <a:srgbClr val="1A0199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681245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911798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Водные ресурсы стран Европы</a:t>
            </a:r>
            <a:endParaRPr lang="ru-RU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791200" y="3925879"/>
            <a:ext cx="6096000" cy="278638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С этой точки зрения Западная </a:t>
            </a:r>
            <a:r>
              <a:rPr lang="ru-RU" sz="24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                         и </a:t>
            </a:r>
            <a:r>
              <a:rPr lang="ru-RU" sz="24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Южная Европа имеют явные преимущества по сравнению </a:t>
            </a:r>
            <a:r>
              <a:rPr lang="ru-RU" sz="24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                           с </a:t>
            </a:r>
            <a:r>
              <a:rPr lang="ru-RU" sz="24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Северной Европой. В Южной Европе в связи </a:t>
            </a:r>
            <a:r>
              <a:rPr lang="ru-RU" sz="24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с засушливостью </a:t>
            </a:r>
            <a:r>
              <a:rPr lang="ru-RU" sz="24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климата </a:t>
            </a:r>
            <a:r>
              <a:rPr lang="ru-RU" sz="24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распространено орошаемое </a:t>
            </a:r>
            <a:r>
              <a:rPr lang="ru-RU" sz="24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земледелие. </a:t>
            </a:r>
            <a:endParaRPr lang="ru-RU" sz="2400" b="1" dirty="0">
              <a:solidFill>
                <a:srgbClr val="1A0199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7800" y="1279360"/>
            <a:ext cx="3096125" cy="2635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255296"/>
            <a:ext cx="3124200" cy="2659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3" y="1279359"/>
            <a:ext cx="5386387" cy="5121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264661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1216598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Европа хорошо обеспечена лесными ресурсами</a:t>
            </a:r>
            <a:endParaRPr lang="ru-RU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371600"/>
            <a:ext cx="3200400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1371600"/>
            <a:ext cx="5531643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088569" y="1981200"/>
            <a:ext cx="1988631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088568" y="4267200"/>
            <a:ext cx="1988632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088568" y="6248400"/>
            <a:ext cx="2141031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208" y="1371600"/>
            <a:ext cx="2889792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28600" y="4419600"/>
            <a:ext cx="601979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В этом плане особенно выделяются Россия, Финляндия, Швеция, Норвегия и, в меньшей мере </a:t>
            </a:r>
            <a:r>
              <a:rPr lang="ru-RU" sz="28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Великобритания</a:t>
            </a:r>
            <a:endParaRPr lang="ru-RU" sz="2800" b="1" dirty="0">
              <a:solidFill>
                <a:srgbClr val="1A0199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752714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835598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Население. млн человек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1070044"/>
            <a:ext cx="5562600" cy="3349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088569" y="1070044"/>
            <a:ext cx="67818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1</a:t>
            </a:r>
            <a:r>
              <a:rPr lang="ru-RU" dirty="0"/>
              <a:t>	 </a:t>
            </a:r>
            <a:r>
              <a:rPr lang="ru-RU" dirty="0" smtClean="0"/>
              <a:t>Россия      </a:t>
            </a:r>
            <a:r>
              <a:rPr lang="ru-RU" dirty="0"/>
              <a:t>	↗	146 748 590	</a:t>
            </a:r>
            <a:endParaRPr lang="ru-RU" dirty="0" smtClean="0"/>
          </a:p>
          <a:p>
            <a:pPr marL="342900" indent="-342900">
              <a:buAutoNum type="arabicPlain" startAt="2"/>
            </a:pPr>
            <a:r>
              <a:rPr lang="ru-RU" dirty="0" smtClean="0"/>
              <a:t>            Германия</a:t>
            </a:r>
            <a:r>
              <a:rPr lang="ru-RU" dirty="0"/>
              <a:t>	↗	83 019 391	</a:t>
            </a:r>
            <a:endParaRPr lang="ru-RU" dirty="0" smtClean="0"/>
          </a:p>
          <a:p>
            <a:pPr marL="342900" indent="-342900">
              <a:buAutoNum type="arabicPlain" startAt="2"/>
            </a:pPr>
            <a:r>
              <a:rPr lang="ru-RU" dirty="0"/>
              <a:t>	 </a:t>
            </a:r>
            <a:r>
              <a:rPr lang="ru-RU" dirty="0" smtClean="0"/>
              <a:t>Франция</a:t>
            </a:r>
            <a:r>
              <a:rPr lang="ru-RU" dirty="0"/>
              <a:t>	↗	66 991 000	</a:t>
            </a:r>
            <a:endParaRPr lang="ru-RU" dirty="0" smtClean="0"/>
          </a:p>
          <a:p>
            <a:pPr marL="342900" indent="-342900">
              <a:buAutoNum type="arabicPlain" startAt="2"/>
            </a:pPr>
            <a:r>
              <a:rPr lang="ru-RU" dirty="0"/>
              <a:t>	 Великобритания	▲	66 436 000	</a:t>
            </a:r>
            <a:endParaRPr lang="ru-RU" dirty="0" smtClean="0"/>
          </a:p>
          <a:p>
            <a:pPr marL="342900" indent="-342900">
              <a:buAutoNum type="arabicPlain" startAt="2"/>
            </a:pPr>
            <a:r>
              <a:rPr lang="ru-RU" dirty="0"/>
              <a:t>	 Италия	</a:t>
            </a:r>
            <a:r>
              <a:rPr lang="ru-RU" dirty="0" smtClean="0"/>
              <a:t>                 ▲</a:t>
            </a:r>
            <a:r>
              <a:rPr lang="ru-RU" dirty="0"/>
              <a:t>	</a:t>
            </a:r>
            <a:r>
              <a:rPr lang="ru-RU" dirty="0" smtClean="0"/>
              <a:t>60 </a:t>
            </a:r>
            <a:r>
              <a:rPr lang="ru-RU" dirty="0"/>
              <a:t>483 973	</a:t>
            </a:r>
            <a:endParaRPr lang="ru-RU" dirty="0" smtClean="0"/>
          </a:p>
          <a:p>
            <a:pPr marL="342900" indent="-342900">
              <a:buAutoNum type="arabicPlain" startAt="2"/>
            </a:pPr>
            <a:r>
              <a:rPr lang="ru-RU" dirty="0"/>
              <a:t>	 Испания	</a:t>
            </a:r>
            <a:r>
              <a:rPr lang="ru-RU" dirty="0" smtClean="0"/>
              <a:t>                 ▲</a:t>
            </a:r>
            <a:r>
              <a:rPr lang="ru-RU" dirty="0"/>
              <a:t>	</a:t>
            </a:r>
            <a:r>
              <a:rPr lang="ru-RU" dirty="0" smtClean="0"/>
              <a:t>46 </a:t>
            </a:r>
            <a:r>
              <a:rPr lang="ru-RU" dirty="0"/>
              <a:t>714 997	</a:t>
            </a:r>
          </a:p>
          <a:p>
            <a:r>
              <a:rPr lang="ru-RU" dirty="0"/>
              <a:t>7	 </a:t>
            </a:r>
            <a:r>
              <a:rPr lang="ru-RU" dirty="0" smtClean="0"/>
              <a:t>Украина</a:t>
            </a:r>
            <a:r>
              <a:rPr lang="ru-RU" dirty="0"/>
              <a:t>	</a:t>
            </a:r>
            <a:r>
              <a:rPr lang="ru-RU" dirty="0" smtClean="0"/>
              <a:t>                 ▼              41 </a:t>
            </a:r>
            <a:r>
              <a:rPr lang="ru-RU" dirty="0"/>
              <a:t>732 </a:t>
            </a:r>
            <a:r>
              <a:rPr lang="ru-RU" dirty="0" smtClean="0"/>
              <a:t>779</a:t>
            </a:r>
            <a:endParaRPr lang="ru-RU" dirty="0"/>
          </a:p>
          <a:p>
            <a:pPr marL="342900" indent="-342900">
              <a:buAutoNum type="arabicPlain" startAt="8"/>
            </a:pPr>
            <a:r>
              <a:rPr lang="ru-RU" dirty="0" smtClean="0"/>
              <a:t>            Польша</a:t>
            </a:r>
            <a:r>
              <a:rPr lang="ru-RU" dirty="0"/>
              <a:t>	</a:t>
            </a:r>
            <a:r>
              <a:rPr lang="ru-RU" dirty="0" smtClean="0"/>
              <a:t>                 ▼</a:t>
            </a:r>
            <a:r>
              <a:rPr lang="ru-RU" dirty="0"/>
              <a:t>	</a:t>
            </a:r>
            <a:r>
              <a:rPr lang="ru-RU" dirty="0" smtClean="0"/>
              <a:t>38 </a:t>
            </a:r>
            <a:r>
              <a:rPr lang="ru-RU" dirty="0"/>
              <a:t>411 148	</a:t>
            </a:r>
            <a:endParaRPr lang="ru-RU" dirty="0" smtClean="0"/>
          </a:p>
          <a:p>
            <a:pPr marL="342900" indent="-342900">
              <a:buAutoNum type="arabicPlain" startAt="8"/>
            </a:pPr>
            <a:r>
              <a:rPr lang="ru-RU" dirty="0"/>
              <a:t>	 Румыния	▼	19 401 658	</a:t>
            </a:r>
          </a:p>
          <a:p>
            <a:r>
              <a:rPr lang="ru-RU" dirty="0"/>
              <a:t>10	 Нидерланды	▲	17 282 163	</a:t>
            </a:r>
          </a:p>
          <a:p>
            <a:r>
              <a:rPr lang="ru-RU" dirty="0"/>
              <a:t>11	 Бельгия	</a:t>
            </a:r>
            <a:r>
              <a:rPr lang="ru-RU" dirty="0" smtClean="0"/>
              <a:t>                 ▲</a:t>
            </a:r>
            <a:r>
              <a:rPr lang="ru-RU" dirty="0"/>
              <a:t>	</a:t>
            </a:r>
            <a:r>
              <a:rPr lang="ru-RU" dirty="0" smtClean="0"/>
              <a:t>11 </a:t>
            </a:r>
            <a:r>
              <a:rPr lang="ru-RU" dirty="0"/>
              <a:t>467 923	</a:t>
            </a:r>
          </a:p>
          <a:p>
            <a:r>
              <a:rPr lang="ru-RU" dirty="0"/>
              <a:t>12	 Греция	</a:t>
            </a:r>
            <a:r>
              <a:rPr lang="ru-RU" dirty="0" smtClean="0"/>
              <a:t>                 ▼</a:t>
            </a:r>
            <a:r>
              <a:rPr lang="ru-RU" dirty="0"/>
              <a:t>	</a:t>
            </a:r>
            <a:r>
              <a:rPr lang="ru-RU" dirty="0" smtClean="0"/>
              <a:t>10 </a:t>
            </a:r>
            <a:r>
              <a:rPr lang="ru-RU" dirty="0"/>
              <a:t>738 868	</a:t>
            </a:r>
          </a:p>
          <a:p>
            <a:r>
              <a:rPr lang="ru-RU" dirty="0"/>
              <a:t>13	 Чехия	</a:t>
            </a:r>
            <a:r>
              <a:rPr lang="ru-RU" dirty="0" smtClean="0"/>
              <a:t>                 ▲</a:t>
            </a:r>
            <a:r>
              <a:rPr lang="ru-RU" dirty="0"/>
              <a:t>	</a:t>
            </a:r>
            <a:r>
              <a:rPr lang="ru-RU" dirty="0" smtClean="0"/>
              <a:t>10 </a:t>
            </a:r>
            <a:r>
              <a:rPr lang="ru-RU" dirty="0"/>
              <a:t>610 055	</a:t>
            </a:r>
          </a:p>
          <a:p>
            <a:r>
              <a:rPr lang="ru-RU" dirty="0"/>
              <a:t>14	 Швеция	</a:t>
            </a:r>
            <a:r>
              <a:rPr lang="ru-RU" dirty="0" smtClean="0"/>
              <a:t>                 ▲</a:t>
            </a:r>
            <a:r>
              <a:rPr lang="ru-RU" dirty="0"/>
              <a:t>	</a:t>
            </a:r>
            <a:r>
              <a:rPr lang="ru-RU" dirty="0" smtClean="0"/>
              <a:t>10 </a:t>
            </a:r>
            <a:r>
              <a:rPr lang="ru-RU" dirty="0"/>
              <a:t>327 589	</a:t>
            </a:r>
          </a:p>
          <a:p>
            <a:r>
              <a:rPr lang="ru-RU" dirty="0"/>
              <a:t>15	 Португалия	▼	10 276 617	</a:t>
            </a:r>
          </a:p>
          <a:p>
            <a:r>
              <a:rPr lang="ru-RU" dirty="0"/>
              <a:t>16	 Венгрия	</a:t>
            </a:r>
            <a:r>
              <a:rPr lang="ru-RU" dirty="0" smtClean="0"/>
              <a:t>                 ▼              9 </a:t>
            </a:r>
            <a:r>
              <a:rPr lang="ru-RU" dirty="0"/>
              <a:t>778 371	</a:t>
            </a:r>
          </a:p>
          <a:p>
            <a:r>
              <a:rPr lang="ru-RU" dirty="0"/>
              <a:t>17	 Белоруссия	▲	9 504 704	</a:t>
            </a:r>
          </a:p>
          <a:p>
            <a:r>
              <a:rPr lang="ru-RU" dirty="0"/>
              <a:t>18	 Австрия	</a:t>
            </a:r>
            <a:r>
              <a:rPr lang="ru-RU" dirty="0" smtClean="0"/>
              <a:t>                 ▲</a:t>
            </a:r>
            <a:r>
              <a:rPr lang="ru-RU" dirty="0"/>
              <a:t>	</a:t>
            </a:r>
            <a:r>
              <a:rPr lang="ru-RU" dirty="0" smtClean="0"/>
              <a:t>8 </a:t>
            </a:r>
            <a:r>
              <a:rPr lang="ru-RU" dirty="0"/>
              <a:t>822 267	</a:t>
            </a:r>
          </a:p>
          <a:p>
            <a:r>
              <a:rPr lang="ru-RU" dirty="0"/>
              <a:t>19	 Швейцария	▲	8 417 700	</a:t>
            </a:r>
          </a:p>
          <a:p>
            <a:r>
              <a:rPr lang="ru-RU" dirty="0"/>
              <a:t>20	 Болгария	▼	7 000 039	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1" y="4648200"/>
            <a:ext cx="5562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Е</a:t>
            </a:r>
            <a:r>
              <a:rPr lang="ru-RU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вропе проживает  746 млн человек. Это составляет 9,8% мирового населения. В связи с низким естественным приростом  доля Европы в численности населения планеты неуклонно сокращается. В среднем рождаемость и смертность практически равны, а естественный прирост отсутствует.</a:t>
            </a:r>
            <a:endParaRPr lang="ru-RU" b="1" dirty="0">
              <a:solidFill>
                <a:srgbClr val="1A0199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8408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728663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НАСЕЛЕНИЕ ЕВРОПЫ</a:t>
            </a:r>
            <a:endParaRPr lang="ru-RU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2400" y="838200"/>
            <a:ext cx="11963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Вот основные демографические показатели Европы за 2019 год: Родившихся: 8 034 163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человека.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Умерших: 8 206 511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человек.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Естественный прирост населения: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- 172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347 человек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" y="1752600"/>
            <a:ext cx="455295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752601"/>
            <a:ext cx="35052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534400" y="1876486"/>
            <a:ext cx="3524249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ru-RU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Год от года </a:t>
            </a:r>
            <a:r>
              <a:rPr lang="ru-RU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растёт </a:t>
            </a:r>
            <a:r>
              <a:rPr lang="ru-RU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число стран, где наблюдается естественная убыль  населения, связанная </a:t>
            </a:r>
            <a:r>
              <a:rPr lang="ru-RU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                      с </a:t>
            </a:r>
            <a:r>
              <a:rPr lang="ru-RU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более низким по сравнению со смертностью уровнем рождаемости. </a:t>
            </a:r>
            <a:endParaRPr lang="ru-RU" b="1" dirty="0" smtClean="0">
              <a:solidFill>
                <a:srgbClr val="1A0199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600"/>
              </a:spcBef>
            </a:pPr>
            <a:endParaRPr lang="ru-RU" b="1" dirty="0" smtClean="0">
              <a:solidFill>
                <a:srgbClr val="1A0199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spcBef>
                <a:spcPts val="600"/>
              </a:spcBef>
            </a:pPr>
            <a:r>
              <a:rPr lang="ru-RU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Германия, Греция, </a:t>
            </a:r>
            <a:endParaRPr lang="ru-RU" b="1" dirty="0" smtClean="0">
              <a:solidFill>
                <a:srgbClr val="1A0199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spcBef>
                <a:spcPts val="600"/>
              </a:spcBef>
            </a:pPr>
            <a:r>
              <a:rPr lang="ru-RU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Португалия</a:t>
            </a:r>
            <a:r>
              <a:rPr lang="ru-RU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, Болгария,</a:t>
            </a:r>
          </a:p>
          <a:p>
            <a:pPr algn="ctr">
              <a:spcBef>
                <a:spcPts val="600"/>
              </a:spcBef>
            </a:pPr>
            <a:r>
              <a:rPr lang="ru-RU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Сербия, Латвия,</a:t>
            </a:r>
          </a:p>
          <a:p>
            <a:pPr algn="ctr">
              <a:spcBef>
                <a:spcPts val="600"/>
              </a:spcBef>
            </a:pPr>
            <a:r>
              <a:rPr lang="ru-RU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Литва,  Эстония,</a:t>
            </a:r>
          </a:p>
          <a:p>
            <a:pPr algn="ctr">
              <a:spcBef>
                <a:spcPts val="600"/>
              </a:spcBef>
            </a:pPr>
            <a:r>
              <a:rPr lang="ru-RU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Украина, Румыния, </a:t>
            </a:r>
          </a:p>
          <a:p>
            <a:pPr algn="ctr">
              <a:spcBef>
                <a:spcPts val="600"/>
              </a:spcBef>
            </a:pPr>
            <a:r>
              <a:rPr lang="ru-RU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Молдова, Венгрия</a:t>
            </a:r>
            <a:r>
              <a:rPr lang="ru-RU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b="1" dirty="0">
              <a:solidFill>
                <a:srgbClr val="1A0199"/>
              </a:solidFill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228600" y="1546086"/>
            <a:ext cx="1173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8458200" y="1752600"/>
            <a:ext cx="0" cy="4419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4953000" y="1752600"/>
            <a:ext cx="0" cy="4419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6505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EE8ACA2-0B6B-4848-AEF4-1C93F82F9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25773"/>
          </a:xfrm>
          <a:solidFill>
            <a:srgbClr val="2B02F8"/>
          </a:solidFill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Население Европы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9550" y="914400"/>
            <a:ext cx="11582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Регион стареет: по оценкам ООН, половина населения Европы — люди старше 43 лет. Однако эта общая картина не </a:t>
            </a:r>
            <a:r>
              <a:rPr lang="ru-RU" sz="24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даёт </a:t>
            </a:r>
            <a:r>
              <a:rPr lang="ru-RU" sz="2400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наглядной информации по раскладу </a:t>
            </a:r>
            <a:r>
              <a:rPr lang="ru-RU" sz="24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возрастов, </a:t>
            </a:r>
            <a:r>
              <a:rPr lang="ru-RU" sz="2400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в регионе живут </a:t>
            </a:r>
            <a:r>
              <a:rPr lang="ru-RU" sz="24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18% </a:t>
            </a:r>
            <a:r>
              <a:rPr lang="ru-RU" sz="2400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людей старше 65 лет, </a:t>
            </a:r>
            <a:r>
              <a:rPr lang="ru-RU" sz="24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               16 % </a:t>
            </a:r>
            <a:r>
              <a:rPr lang="ru-RU" sz="2400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детей до 14 лет и </a:t>
            </a:r>
            <a:r>
              <a:rPr lang="ru-RU" sz="24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66% </a:t>
            </a:r>
            <a:r>
              <a:rPr lang="ru-RU" sz="2400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людей трудоспособного возраста (15-64 года). </a:t>
            </a: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247650" y="2895600"/>
            <a:ext cx="3105150" cy="2596752"/>
          </a:xfrm>
          <a:prstGeom prst="rect">
            <a:avLst/>
          </a:prstGeom>
          <a:noFill/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3352800"/>
            <a:ext cx="2705100" cy="3276600"/>
          </a:xfrm>
          <a:prstGeom prst="rect">
            <a:avLst/>
          </a:prstGeom>
          <a:noFill/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3352800"/>
            <a:ext cx="2686050" cy="3276600"/>
          </a:xfrm>
          <a:prstGeom prst="rect">
            <a:avLst/>
          </a:prstGeom>
          <a:noFill/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8850" y="2895600"/>
            <a:ext cx="3105150" cy="2596753"/>
          </a:xfrm>
          <a:prstGeom prst="rect">
            <a:avLst/>
          </a:prstGeom>
          <a:noFill/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3910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EE8ACA2-0B6B-4848-AEF4-1C93F82F9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25773"/>
          </a:xfrm>
          <a:solidFill>
            <a:srgbClr val="2B02F8"/>
          </a:solidFill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Население стран Европы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33"/>
          <a:stretch/>
        </p:blipFill>
        <p:spPr bwMode="auto">
          <a:xfrm>
            <a:off x="381000" y="914400"/>
            <a:ext cx="6191250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743700" y="933450"/>
            <a:ext cx="52578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Один </a:t>
            </a:r>
            <a:r>
              <a:rPr lang="ru-RU" sz="24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из основных центров международной миграции. Особенно большое количество иностранных мигрантов принимают страны Западной Европы. Причины активной миграции населения из стран Азии и Африки в Западную Европу носят в основном экономический характер, то есть связаны с большим числом рабочих мест на рынке труда </a:t>
            </a:r>
            <a:r>
              <a:rPr lang="ru-RU" sz="24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              и </a:t>
            </a:r>
            <a:r>
              <a:rPr lang="ru-RU" sz="24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высоким уровнем жизни в западноевропейских странах.</a:t>
            </a:r>
            <a:endParaRPr lang="ru-RU" sz="2400" b="1" dirty="0">
              <a:solidFill>
                <a:srgbClr val="1A0199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6106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EE8ACA2-0B6B-4848-AEF4-1C93F82F9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25773"/>
          </a:xfrm>
          <a:solidFill>
            <a:srgbClr val="2B02F8"/>
          </a:solidFill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Население стран Европы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943600" y="838200"/>
            <a:ext cx="58674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Уровень </a:t>
            </a:r>
            <a:r>
              <a:rPr lang="ru-RU" sz="2400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урбанизации Европы один из самых высоких в современном мире. Более 75% населения Европы </a:t>
            </a:r>
            <a:r>
              <a:rPr lang="ru-RU" sz="24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живёт </a:t>
            </a:r>
            <a:r>
              <a:rPr lang="ru-RU" sz="2400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в городах. Развитие их напрямую влияет на развитие экономики</a:t>
            </a:r>
            <a:r>
              <a:rPr lang="ru-RU" sz="24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. Особенно велик уровень урбанизации в развитых странах Западной и Северной Европы, превышая в ряде случаев 90%.</a:t>
            </a:r>
            <a:endParaRPr lang="ru-RU" sz="2400" b="1" dirty="0">
              <a:solidFill>
                <a:srgbClr val="1A0199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534260215"/>
              </p:ext>
            </p:extLst>
          </p:nvPr>
        </p:nvGraphicFramePr>
        <p:xfrm>
          <a:off x="457200" y="956187"/>
          <a:ext cx="5334000" cy="49866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4724400"/>
            <a:ext cx="2057399" cy="200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4724399"/>
            <a:ext cx="2021005" cy="200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9800" y="4724400"/>
            <a:ext cx="2133600" cy="2009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8072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EE8ACA2-0B6B-4848-AEF4-1C93F82F9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25773"/>
          </a:xfrm>
          <a:solidFill>
            <a:srgbClr val="2B02F8"/>
          </a:solidFill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Население стран Европы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914401"/>
            <a:ext cx="5943600" cy="5333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 rot="893977">
            <a:off x="4586274" y="3319843"/>
            <a:ext cx="370154" cy="21621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45685"/>
            <a:ext cx="5867400" cy="5302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7322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EE8ACA2-0B6B-4848-AEF4-1C93F82F9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25773"/>
          </a:xfrm>
          <a:solidFill>
            <a:srgbClr val="2B02F8"/>
          </a:solidFill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Население стран Европы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914401"/>
            <a:ext cx="5943600" cy="5333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 rot="893977">
            <a:off x="4586274" y="3319843"/>
            <a:ext cx="370154" cy="21621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45685"/>
            <a:ext cx="5867400" cy="5302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798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EE8ACA2-0B6B-4848-AEF4-1C93F82F9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25773"/>
          </a:xfrm>
          <a:solidFill>
            <a:srgbClr val="2B02F8"/>
          </a:solidFill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Плотность населения Европы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2400" y="751344"/>
            <a:ext cx="62484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Arial" pitchFamily="34" charset="0"/>
                <a:cs typeface="Arial" pitchFamily="34" charset="0"/>
              </a:rPr>
              <a:t>Страны по плотности населения можно разделить на три группы:</a:t>
            </a:r>
          </a:p>
          <a:p>
            <a:pPr>
              <a:buFont typeface="Arial"/>
              <a:buChar char="•"/>
            </a:pPr>
            <a:r>
              <a:rPr lang="ru-RU" sz="1600" b="1" i="1" dirty="0">
                <a:latin typeface="Arial" pitchFamily="34" charset="0"/>
                <a:cs typeface="Arial" pitchFamily="34" charset="0"/>
              </a:rPr>
              <a:t>Высокая плотность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(более 200 человек на 1 кв. км): Бельгия, Германия, Великобритания и другие;</a:t>
            </a:r>
          </a:p>
          <a:p>
            <a:pPr>
              <a:buFont typeface="Arial"/>
              <a:buChar char="•"/>
            </a:pPr>
            <a:r>
              <a:rPr lang="ru-RU" sz="1600" b="1" i="1" dirty="0">
                <a:latin typeface="Arial" pitchFamily="34" charset="0"/>
                <a:cs typeface="Arial" pitchFamily="34" charset="0"/>
              </a:rPr>
              <a:t>Средняя плотность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(от 10 до 200 человек на 1 кв. км): Испания, Чехия, Словакия, Франция и другие;</a:t>
            </a:r>
          </a:p>
          <a:p>
            <a:pPr>
              <a:buFont typeface="Arial"/>
              <a:buChar char="•"/>
            </a:pPr>
            <a:r>
              <a:rPr lang="ru-RU" sz="1600" b="1" i="1" dirty="0">
                <a:latin typeface="Arial" pitchFamily="34" charset="0"/>
                <a:cs typeface="Arial" pitchFamily="34" charset="0"/>
              </a:rPr>
              <a:t>Низкая плотность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(до 10 человек на 1 кв. км): Исландия.</a:t>
            </a:r>
          </a:p>
          <a:p>
            <a:r>
              <a:rPr lang="ru-RU" sz="1600" dirty="0">
                <a:latin typeface="Arial" pitchFamily="34" charset="0"/>
                <a:cs typeface="Arial" pitchFamily="34" charset="0"/>
              </a:rPr>
              <a:t>Как видно из таблицы слабо заселены северные территории Европы – Финляндия, Швеция, Норвегия. Это связано, прежде всего, с неблагоприятными для жизни и хозяйства природно-климатическими условиями. И напротив, концентрация населения наблюдается в Великобритании, Бельгии, Нидерландах и далее на юг к средиземноморскому побережью, где географическое положение (выход к морю), рельеф, климат благоприятствуют развитию сельского хозяйства, торговле, промышленности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4463239"/>
              </p:ext>
            </p:extLst>
          </p:nvPr>
        </p:nvGraphicFramePr>
        <p:xfrm>
          <a:off x="6248400" y="1066800"/>
          <a:ext cx="5638800" cy="4991461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57200"/>
                <a:gridCol w="2362200"/>
                <a:gridCol w="1409700"/>
                <a:gridCol w="1409700"/>
              </a:tblGrid>
              <a:tr h="764336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effectLst/>
                        </a:rPr>
                        <a:t>№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effectLst/>
                        </a:rPr>
                        <a:t>Страна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Столица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Плотность</a:t>
                      </a:r>
                    </a:p>
                    <a:p>
                      <a:pPr algn="ctr"/>
                      <a:r>
                        <a:rPr lang="ru-RU">
                          <a:effectLst/>
                        </a:rPr>
                        <a:t>(чел./км2)</a:t>
                      </a:r>
                    </a:p>
                  </a:txBody>
                  <a:tcPr anchor="ctr"/>
                </a:tc>
              </a:tr>
              <a:tr h="393221"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Австрия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Вена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98</a:t>
                      </a:r>
                    </a:p>
                  </a:txBody>
                  <a:tcPr anchor="ctr"/>
                </a:tc>
              </a:tr>
              <a:tr h="393221"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Албания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Тирана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105</a:t>
                      </a:r>
                    </a:p>
                  </a:txBody>
                  <a:tcPr anchor="ctr"/>
                </a:tc>
              </a:tr>
              <a:tr h="688136"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effectLst/>
                        </a:rPr>
                        <a:t>Андорра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Андорра-ла-Велья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167</a:t>
                      </a:r>
                    </a:p>
                  </a:txBody>
                  <a:tcPr anchor="ctr"/>
                </a:tc>
              </a:tr>
              <a:tr h="393221"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Бельгия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Брюссель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342</a:t>
                      </a:r>
                    </a:p>
                  </a:txBody>
                  <a:tcPr anchor="ctr"/>
                </a:tc>
              </a:tr>
              <a:tr h="393221"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Болгария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София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62</a:t>
                      </a:r>
                    </a:p>
                  </a:txBody>
                  <a:tcPr anchor="ctr"/>
                </a:tc>
              </a:tr>
              <a:tr h="393221"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Босния и Герцеговина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Сараево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76</a:t>
                      </a:r>
                    </a:p>
                  </a:txBody>
                  <a:tcPr anchor="ctr"/>
                </a:tc>
              </a:tr>
              <a:tr h="393221"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Ватикан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Ватикан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1818</a:t>
                      </a:r>
                    </a:p>
                  </a:txBody>
                  <a:tcPr anchor="ctr"/>
                </a:tc>
              </a:tr>
              <a:tr h="393221"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Венгрия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Будапешт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107</a:t>
                      </a:r>
                    </a:p>
                  </a:txBody>
                  <a:tcPr anchor="ctr"/>
                </a:tc>
              </a:tr>
              <a:tr h="393221"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Великобритания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Лондон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260</a:t>
                      </a:r>
                    </a:p>
                  </a:txBody>
                  <a:tcPr anchor="ctr"/>
                </a:tc>
              </a:tr>
              <a:tr h="393221"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Германия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Берлин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effectLst/>
                        </a:rPr>
                        <a:t>227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745899"/>
            <a:ext cx="2743200" cy="1932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4745899"/>
            <a:ext cx="29718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94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99393"/>
            <a:ext cx="6229350" cy="6001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357352"/>
            <a:ext cx="60198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Arial" pitchFamily="34" charset="0"/>
                <a:cs typeface="Arial" pitchFamily="34" charset="0"/>
              </a:rPr>
              <a:t>Полезные ископаемые </a:t>
            </a: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Европы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413854" y="2815321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atin typeface="Arial" pitchFamily="34" charset="0"/>
                <a:cs typeface="Arial" pitchFamily="34" charset="0"/>
              </a:rPr>
              <a:t>1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1886634"/>
            <a:ext cx="20579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atin typeface="Arial" pitchFamily="34" charset="0"/>
                <a:cs typeface="Arial" pitchFamily="34" charset="0"/>
              </a:rPr>
              <a:t>1 - нефть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403344" y="3746212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atin typeface="Arial" pitchFamily="34" charset="0"/>
                <a:cs typeface="Arial" pitchFamily="34" charset="0"/>
              </a:rPr>
              <a:t>2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35117" y="2613694"/>
            <a:ext cx="38484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atin typeface="Arial" pitchFamily="34" charset="0"/>
                <a:cs typeface="Arial" pitchFamily="34" charset="0"/>
              </a:rPr>
              <a:t>2 – железная руда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571630" y="2522933"/>
            <a:ext cx="5261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atin typeface="Arial" pitchFamily="34" charset="0"/>
                <a:cs typeface="Arial" pitchFamily="34" charset="0"/>
              </a:rPr>
              <a:t>3 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3000" y="3377693"/>
            <a:ext cx="42689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atin typeface="Arial" pitchFamily="34" charset="0"/>
                <a:cs typeface="Arial" pitchFamily="34" charset="0"/>
              </a:rPr>
              <a:t>3 – горючие сланцы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5831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1557" y="-485337"/>
            <a:ext cx="3017783" cy="1598740"/>
          </a:xfrm>
          <a:prstGeom prst="rect">
            <a:avLst/>
          </a:prstGeom>
        </p:spPr>
        <p:txBody>
          <a:bodyPr vert="horz" wrap="square" lIns="0" tIns="34894" rIns="0" bIns="0" rtlCol="0" anchor="ctr">
            <a:spAutoFit/>
          </a:bodyPr>
          <a:lstStyle/>
          <a:p>
            <a:pPr marL="26841">
              <a:lnSpc>
                <a:spcPct val="100000"/>
              </a:lnSpc>
              <a:spcBef>
                <a:spcPts val="275"/>
              </a:spcBef>
            </a:pPr>
            <a:r>
              <a:rPr lang="ru-RU" sz="5080" b="1" spc="32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Задания: </a:t>
            </a:r>
            <a:endParaRPr sz="5080" b="1" spc="1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114020" y="336824"/>
            <a:ext cx="534143" cy="534143"/>
          </a:xfrm>
          <a:custGeom>
            <a:avLst/>
            <a:gdLst/>
            <a:ahLst/>
            <a:cxnLst/>
            <a:rect l="l" t="t" r="r" b="b"/>
            <a:pathLst>
              <a:path w="252729" h="252729">
                <a:moveTo>
                  <a:pt x="252464" y="0"/>
                </a:moveTo>
                <a:lnTo>
                  <a:pt x="0" y="0"/>
                </a:lnTo>
                <a:lnTo>
                  <a:pt x="0" y="252464"/>
                </a:lnTo>
                <a:lnTo>
                  <a:pt x="252464" y="252464"/>
                </a:lnTo>
                <a:lnTo>
                  <a:pt x="25246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5" name="object 5"/>
          <p:cNvSpPr/>
          <p:nvPr/>
        </p:nvSpPr>
        <p:spPr>
          <a:xfrm>
            <a:off x="696583" y="1437782"/>
            <a:ext cx="2312394" cy="845507"/>
          </a:xfrm>
          <a:custGeom>
            <a:avLst/>
            <a:gdLst/>
            <a:ahLst/>
            <a:cxnLst/>
            <a:rect l="l" t="t" r="r" b="b"/>
            <a:pathLst>
              <a:path w="1094105" h="400050">
                <a:moveTo>
                  <a:pt x="1094026" y="0"/>
                </a:moveTo>
                <a:lnTo>
                  <a:pt x="279684" y="0"/>
                </a:lnTo>
                <a:lnTo>
                  <a:pt x="234473" y="3677"/>
                </a:lnTo>
                <a:lnTo>
                  <a:pt x="191527" y="14319"/>
                </a:lnTo>
                <a:lnTo>
                  <a:pt x="151434" y="31338"/>
                </a:lnTo>
                <a:lnTo>
                  <a:pt x="114782" y="54147"/>
                </a:lnTo>
                <a:lnTo>
                  <a:pt x="82156" y="82157"/>
                </a:lnTo>
                <a:lnTo>
                  <a:pt x="54146" y="114783"/>
                </a:lnTo>
                <a:lnTo>
                  <a:pt x="31338" y="151435"/>
                </a:lnTo>
                <a:lnTo>
                  <a:pt x="14319" y="191528"/>
                </a:lnTo>
                <a:lnTo>
                  <a:pt x="3677" y="234473"/>
                </a:lnTo>
                <a:lnTo>
                  <a:pt x="0" y="279684"/>
                </a:lnTo>
                <a:lnTo>
                  <a:pt x="0" y="399604"/>
                </a:lnTo>
                <a:lnTo>
                  <a:pt x="814341" y="399604"/>
                </a:lnTo>
                <a:lnTo>
                  <a:pt x="859553" y="395926"/>
                </a:lnTo>
                <a:lnTo>
                  <a:pt x="902499" y="385284"/>
                </a:lnTo>
                <a:lnTo>
                  <a:pt x="942592" y="368265"/>
                </a:lnTo>
                <a:lnTo>
                  <a:pt x="979244" y="345456"/>
                </a:lnTo>
                <a:lnTo>
                  <a:pt x="1011869" y="317446"/>
                </a:lnTo>
                <a:lnTo>
                  <a:pt x="1039880" y="284821"/>
                </a:lnTo>
                <a:lnTo>
                  <a:pt x="1062688" y="248168"/>
                </a:lnTo>
                <a:lnTo>
                  <a:pt x="1079706" y="208075"/>
                </a:lnTo>
                <a:lnTo>
                  <a:pt x="1090348" y="165130"/>
                </a:lnTo>
                <a:lnTo>
                  <a:pt x="1094026" y="119919"/>
                </a:lnTo>
                <a:lnTo>
                  <a:pt x="1094026" y="0"/>
                </a:lnTo>
                <a:close/>
              </a:path>
            </a:pathLst>
          </a:custGeom>
          <a:solidFill>
            <a:srgbClr val="00A650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8" name="object 8"/>
          <p:cNvSpPr txBox="1"/>
          <p:nvPr/>
        </p:nvSpPr>
        <p:spPr>
          <a:xfrm>
            <a:off x="3785815" y="871890"/>
            <a:ext cx="7862348" cy="3303378"/>
          </a:xfrm>
          <a:prstGeom prst="rect">
            <a:avLst/>
          </a:prstGeom>
        </p:spPr>
        <p:txBody>
          <a:bodyPr vert="horz" wrap="square" lIns="0" tIns="45630" rIns="0" bIns="0" rtlCol="0">
            <a:spAutoFit/>
          </a:bodyPr>
          <a:lstStyle/>
          <a:p>
            <a:pPr marL="26841" marR="10735">
              <a:spcBef>
                <a:spcPts val="600"/>
              </a:spcBef>
              <a:spcAft>
                <a:spcPts val="600"/>
              </a:spcAft>
            </a:pPr>
            <a:r>
              <a:rPr lang="ru-RU" sz="3600" b="1" dirty="0">
                <a:solidFill>
                  <a:srgbClr val="00B050"/>
                </a:solidFill>
                <a:latin typeface="Arial"/>
                <a:cs typeface="Arial"/>
              </a:rPr>
              <a:t>1. </a:t>
            </a:r>
            <a:r>
              <a:rPr lang="ru-RU" sz="3600" b="1" dirty="0" smtClean="0">
                <a:solidFill>
                  <a:srgbClr val="00B050"/>
                </a:solidFill>
                <a:latin typeface="Arial"/>
                <a:cs typeface="Arial"/>
              </a:rPr>
              <a:t>   Прочитать</a:t>
            </a:r>
            <a:r>
              <a:rPr lang="ru-RU" sz="3600" b="1" dirty="0">
                <a:solidFill>
                  <a:srgbClr val="00B050"/>
                </a:solidFill>
                <a:latin typeface="Arial"/>
                <a:cs typeface="Arial"/>
              </a:rPr>
              <a:t>:</a:t>
            </a:r>
          </a:p>
          <a:p>
            <a:pPr marL="542925" marR="10735" algn="ctr">
              <a:spcBef>
                <a:spcPts val="360"/>
              </a:spcBef>
            </a:pPr>
            <a:r>
              <a:rPr lang="ru-RU" sz="3600" b="1" dirty="0">
                <a:solidFill>
                  <a:srgbClr val="00B050"/>
                </a:solidFill>
                <a:latin typeface="Arial"/>
                <a:cs typeface="Arial"/>
              </a:rPr>
              <a:t>§ </a:t>
            </a:r>
            <a:r>
              <a:rPr lang="ru-RU" sz="3600" b="1" dirty="0" smtClean="0">
                <a:solidFill>
                  <a:srgbClr val="00B050"/>
                </a:solidFill>
                <a:latin typeface="Arial"/>
                <a:cs typeface="Arial"/>
              </a:rPr>
              <a:t>24.  Природные условия </a:t>
            </a:r>
            <a:r>
              <a:rPr lang="ru-RU" sz="3600" b="1" dirty="0" smtClean="0">
                <a:solidFill>
                  <a:srgbClr val="00B050"/>
                </a:solidFill>
                <a:latin typeface="Arial"/>
                <a:cs typeface="Arial"/>
              </a:rPr>
              <a:t>              и </a:t>
            </a:r>
            <a:r>
              <a:rPr lang="ru-RU" sz="3600" b="1" dirty="0" smtClean="0">
                <a:solidFill>
                  <a:srgbClr val="00B050"/>
                </a:solidFill>
                <a:latin typeface="Arial"/>
                <a:cs typeface="Arial"/>
              </a:rPr>
              <a:t>ресурсы, население Европы</a:t>
            </a:r>
            <a:endParaRPr lang="ru-RU" sz="3600" b="1" dirty="0">
              <a:solidFill>
                <a:srgbClr val="00B050"/>
              </a:solidFill>
              <a:latin typeface="Arial"/>
              <a:cs typeface="Arial"/>
            </a:endParaRPr>
          </a:p>
          <a:p>
            <a:pPr marL="26841" marR="10735">
              <a:spcBef>
                <a:spcPts val="2400"/>
              </a:spcBef>
            </a:pPr>
            <a:r>
              <a:rPr lang="ru-RU" sz="3600" b="1" dirty="0">
                <a:solidFill>
                  <a:srgbClr val="00B050"/>
                </a:solidFill>
                <a:latin typeface="Arial"/>
                <a:cs typeface="Arial"/>
              </a:rPr>
              <a:t>2. </a:t>
            </a:r>
            <a:r>
              <a:rPr lang="ru-RU" sz="3600" b="1" dirty="0" smtClean="0">
                <a:solidFill>
                  <a:srgbClr val="00B050"/>
                </a:solidFill>
                <a:latin typeface="Arial"/>
                <a:cs typeface="Arial"/>
              </a:rPr>
              <a:t>   Ответить </a:t>
            </a:r>
            <a:r>
              <a:rPr lang="ru-RU" sz="3600" b="1" dirty="0">
                <a:solidFill>
                  <a:srgbClr val="00B050"/>
                </a:solidFill>
                <a:latin typeface="Arial"/>
                <a:cs typeface="Arial"/>
              </a:rPr>
              <a:t>письменно </a:t>
            </a:r>
          </a:p>
          <a:p>
            <a:pPr marL="542925" marR="10735">
              <a:spcBef>
                <a:spcPts val="360"/>
              </a:spcBef>
            </a:pPr>
            <a:r>
              <a:rPr lang="ru-RU" sz="3600" b="1" dirty="0" smtClean="0">
                <a:solidFill>
                  <a:srgbClr val="00B050"/>
                </a:solidFill>
                <a:latin typeface="Arial"/>
                <a:cs typeface="Arial"/>
              </a:rPr>
              <a:t>   на </a:t>
            </a:r>
            <a:r>
              <a:rPr lang="ru-RU" sz="3600" b="1" dirty="0">
                <a:solidFill>
                  <a:srgbClr val="00B050"/>
                </a:solidFill>
                <a:latin typeface="Arial"/>
                <a:cs typeface="Arial"/>
              </a:rPr>
              <a:t>вопросы </a:t>
            </a:r>
            <a:r>
              <a:rPr lang="ru-RU" sz="3600" b="1" dirty="0" smtClean="0">
                <a:solidFill>
                  <a:srgbClr val="00B050"/>
                </a:solidFill>
                <a:latin typeface="Arial"/>
                <a:cs typeface="Arial"/>
              </a:rPr>
              <a:t>1-2 </a:t>
            </a:r>
            <a:r>
              <a:rPr lang="ru-RU" sz="3600" b="1" dirty="0">
                <a:solidFill>
                  <a:srgbClr val="00B050"/>
                </a:solidFill>
                <a:latin typeface="Arial"/>
                <a:cs typeface="Arial"/>
              </a:rPr>
              <a:t>стр. </a:t>
            </a:r>
            <a:r>
              <a:rPr lang="ru-RU" sz="3600" b="1" dirty="0" smtClean="0">
                <a:solidFill>
                  <a:srgbClr val="00B050"/>
                </a:solidFill>
                <a:latin typeface="Arial"/>
                <a:cs typeface="Arial"/>
              </a:rPr>
              <a:t>71</a:t>
            </a:r>
            <a:endParaRPr lang="ru-RU" sz="3600" b="1" dirty="0">
              <a:solidFill>
                <a:srgbClr val="00B050"/>
              </a:solidFill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352800" y="4495800"/>
            <a:ext cx="7931660" cy="0"/>
          </a:xfrm>
          <a:custGeom>
            <a:avLst/>
            <a:gdLst/>
            <a:ahLst/>
            <a:cxnLst/>
            <a:rect l="l" t="t" r="r" b="b"/>
            <a:pathLst>
              <a:path w="3752850">
                <a:moveTo>
                  <a:pt x="0" y="0"/>
                </a:moveTo>
                <a:lnTo>
                  <a:pt x="3752683" y="0"/>
                </a:lnTo>
              </a:path>
            </a:pathLst>
          </a:custGeom>
          <a:ln w="6094">
            <a:solidFill>
              <a:srgbClr val="BBBDC0"/>
            </a:solidFill>
          </a:ln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10" name="object 10"/>
          <p:cNvSpPr/>
          <p:nvPr/>
        </p:nvSpPr>
        <p:spPr>
          <a:xfrm>
            <a:off x="4572000" y="4718436"/>
            <a:ext cx="5211275" cy="849947"/>
          </a:xfrm>
          <a:custGeom>
            <a:avLst/>
            <a:gdLst/>
            <a:ahLst/>
            <a:cxnLst/>
            <a:rect l="l" t="t" r="r" b="b"/>
            <a:pathLst>
              <a:path w="2465704" h="310514">
                <a:moveTo>
                  <a:pt x="2465654" y="0"/>
                </a:moveTo>
                <a:lnTo>
                  <a:pt x="217180" y="0"/>
                </a:lnTo>
                <a:lnTo>
                  <a:pt x="167538" y="5762"/>
                </a:lnTo>
                <a:lnTo>
                  <a:pt x="121885" y="22161"/>
                </a:lnTo>
                <a:lnTo>
                  <a:pt x="81552" y="47868"/>
                </a:lnTo>
                <a:lnTo>
                  <a:pt x="47867" y="81553"/>
                </a:lnTo>
                <a:lnTo>
                  <a:pt x="22160" y="121886"/>
                </a:lnTo>
                <a:lnTo>
                  <a:pt x="5761" y="167537"/>
                </a:lnTo>
                <a:lnTo>
                  <a:pt x="0" y="217177"/>
                </a:lnTo>
                <a:lnTo>
                  <a:pt x="0" y="310299"/>
                </a:lnTo>
                <a:lnTo>
                  <a:pt x="2248472" y="310299"/>
                </a:lnTo>
                <a:lnTo>
                  <a:pt x="2298115" y="304537"/>
                </a:lnTo>
                <a:lnTo>
                  <a:pt x="2343767" y="288137"/>
                </a:lnTo>
                <a:lnTo>
                  <a:pt x="2384101" y="262430"/>
                </a:lnTo>
                <a:lnTo>
                  <a:pt x="2417786" y="228745"/>
                </a:lnTo>
                <a:lnTo>
                  <a:pt x="2443493" y="188412"/>
                </a:lnTo>
                <a:lnTo>
                  <a:pt x="2459892" y="142761"/>
                </a:lnTo>
                <a:lnTo>
                  <a:pt x="2465654" y="93121"/>
                </a:lnTo>
                <a:lnTo>
                  <a:pt x="2465654" y="0"/>
                </a:lnTo>
                <a:close/>
              </a:path>
            </a:pathLst>
          </a:custGeom>
          <a:solidFill>
            <a:srgbClr val="00A650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grpSp>
        <p:nvGrpSpPr>
          <p:cNvPr id="13" name="object 13"/>
          <p:cNvGrpSpPr/>
          <p:nvPr/>
        </p:nvGrpSpPr>
        <p:grpSpPr>
          <a:xfrm>
            <a:off x="800291" y="2535362"/>
            <a:ext cx="1916482" cy="2861303"/>
            <a:chOff x="377244" y="1199601"/>
            <a:chExt cx="906780" cy="1353820"/>
          </a:xfrm>
        </p:grpSpPr>
        <p:sp>
          <p:nvSpPr>
            <p:cNvPr id="14" name="object 14"/>
            <p:cNvSpPr/>
            <p:nvPr/>
          </p:nvSpPr>
          <p:spPr>
            <a:xfrm>
              <a:off x="377240" y="1303972"/>
              <a:ext cx="906780" cy="1249680"/>
            </a:xfrm>
            <a:custGeom>
              <a:avLst/>
              <a:gdLst/>
              <a:ahLst/>
              <a:cxnLst/>
              <a:rect l="l" t="t" r="r" b="b"/>
              <a:pathLst>
                <a:path w="906780" h="1249680">
                  <a:moveTo>
                    <a:pt x="176110" y="102743"/>
                  </a:moveTo>
                  <a:lnTo>
                    <a:pt x="127190" y="102743"/>
                  </a:lnTo>
                  <a:lnTo>
                    <a:pt x="127190" y="937691"/>
                  </a:lnTo>
                  <a:lnTo>
                    <a:pt x="176110" y="937691"/>
                  </a:lnTo>
                  <a:lnTo>
                    <a:pt x="176110" y="102743"/>
                  </a:lnTo>
                  <a:close/>
                </a:path>
                <a:path w="906780" h="1249680">
                  <a:moveTo>
                    <a:pt x="699592" y="417474"/>
                  </a:moveTo>
                  <a:lnTo>
                    <a:pt x="334302" y="417474"/>
                  </a:lnTo>
                  <a:lnTo>
                    <a:pt x="334302" y="466407"/>
                  </a:lnTo>
                  <a:lnTo>
                    <a:pt x="699592" y="466407"/>
                  </a:lnTo>
                  <a:lnTo>
                    <a:pt x="699592" y="417474"/>
                  </a:lnTo>
                  <a:close/>
                </a:path>
                <a:path w="906780" h="1249680">
                  <a:moveTo>
                    <a:pt x="882230" y="1095870"/>
                  </a:moveTo>
                  <a:lnTo>
                    <a:pt x="102730" y="1095870"/>
                  </a:lnTo>
                  <a:lnTo>
                    <a:pt x="102730" y="1144803"/>
                  </a:lnTo>
                  <a:lnTo>
                    <a:pt x="882230" y="1144803"/>
                  </a:lnTo>
                  <a:lnTo>
                    <a:pt x="882230" y="1095870"/>
                  </a:lnTo>
                  <a:close/>
                </a:path>
                <a:path w="906780" h="1249680">
                  <a:moveTo>
                    <a:pt x="906691" y="0"/>
                  </a:moveTo>
                  <a:lnTo>
                    <a:pt x="752589" y="0"/>
                  </a:lnTo>
                  <a:lnTo>
                    <a:pt x="752589" y="48933"/>
                  </a:lnTo>
                  <a:lnTo>
                    <a:pt x="857770" y="48933"/>
                  </a:lnTo>
                  <a:lnTo>
                    <a:pt x="857770" y="963790"/>
                  </a:lnTo>
                  <a:lnTo>
                    <a:pt x="855586" y="974559"/>
                  </a:lnTo>
                  <a:lnTo>
                    <a:pt x="849642" y="983373"/>
                  </a:lnTo>
                  <a:lnTo>
                    <a:pt x="840828" y="989317"/>
                  </a:lnTo>
                  <a:lnTo>
                    <a:pt x="830046" y="991501"/>
                  </a:lnTo>
                  <a:lnTo>
                    <a:pt x="76631" y="991501"/>
                  </a:lnTo>
                  <a:lnTo>
                    <a:pt x="69392" y="991844"/>
                  </a:lnTo>
                  <a:lnTo>
                    <a:pt x="62344" y="992860"/>
                  </a:lnTo>
                  <a:lnTo>
                    <a:pt x="55499" y="994498"/>
                  </a:lnTo>
                  <a:lnTo>
                    <a:pt x="48907" y="996721"/>
                  </a:lnTo>
                  <a:lnTo>
                    <a:pt x="48907" y="76657"/>
                  </a:lnTo>
                  <a:lnTo>
                    <a:pt x="51092" y="65874"/>
                  </a:lnTo>
                  <a:lnTo>
                    <a:pt x="57035" y="57061"/>
                  </a:lnTo>
                  <a:lnTo>
                    <a:pt x="65849" y="51117"/>
                  </a:lnTo>
                  <a:lnTo>
                    <a:pt x="76631" y="48933"/>
                  </a:lnTo>
                  <a:lnTo>
                    <a:pt x="517753" y="48933"/>
                  </a:lnTo>
                  <a:lnTo>
                    <a:pt x="517753" y="0"/>
                  </a:lnTo>
                  <a:lnTo>
                    <a:pt x="76631" y="0"/>
                  </a:lnTo>
                  <a:lnTo>
                    <a:pt x="46837" y="6032"/>
                  </a:lnTo>
                  <a:lnTo>
                    <a:pt x="22466" y="22479"/>
                  </a:lnTo>
                  <a:lnTo>
                    <a:pt x="6032" y="46850"/>
                  </a:lnTo>
                  <a:lnTo>
                    <a:pt x="0" y="76657"/>
                  </a:lnTo>
                  <a:lnTo>
                    <a:pt x="0" y="1172527"/>
                  </a:lnTo>
                  <a:lnTo>
                    <a:pt x="6032" y="1202334"/>
                  </a:lnTo>
                  <a:lnTo>
                    <a:pt x="22466" y="1226693"/>
                  </a:lnTo>
                  <a:lnTo>
                    <a:pt x="46837" y="1243139"/>
                  </a:lnTo>
                  <a:lnTo>
                    <a:pt x="76631" y="1249172"/>
                  </a:lnTo>
                  <a:lnTo>
                    <a:pt x="882230" y="1249172"/>
                  </a:lnTo>
                  <a:lnTo>
                    <a:pt x="882230" y="1200238"/>
                  </a:lnTo>
                  <a:lnTo>
                    <a:pt x="76631" y="1200238"/>
                  </a:lnTo>
                  <a:lnTo>
                    <a:pt x="65849" y="1198067"/>
                  </a:lnTo>
                  <a:lnTo>
                    <a:pt x="57035" y="1192110"/>
                  </a:lnTo>
                  <a:lnTo>
                    <a:pt x="51092" y="1183309"/>
                  </a:lnTo>
                  <a:lnTo>
                    <a:pt x="48907" y="1172527"/>
                  </a:lnTo>
                  <a:lnTo>
                    <a:pt x="48907" y="1068158"/>
                  </a:lnTo>
                  <a:lnTo>
                    <a:pt x="51092" y="1057376"/>
                  </a:lnTo>
                  <a:lnTo>
                    <a:pt x="57035" y="1048562"/>
                  </a:lnTo>
                  <a:lnTo>
                    <a:pt x="65849" y="1042619"/>
                  </a:lnTo>
                  <a:lnTo>
                    <a:pt x="76631" y="1040434"/>
                  </a:lnTo>
                  <a:lnTo>
                    <a:pt x="830046" y="1040434"/>
                  </a:lnTo>
                  <a:lnTo>
                    <a:pt x="859853" y="1034402"/>
                  </a:lnTo>
                  <a:lnTo>
                    <a:pt x="884224" y="1017968"/>
                  </a:lnTo>
                  <a:lnTo>
                    <a:pt x="900658" y="993597"/>
                  </a:lnTo>
                  <a:lnTo>
                    <a:pt x="906691" y="963790"/>
                  </a:lnTo>
                  <a:lnTo>
                    <a:pt x="90669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 sz="2396"/>
            </a:p>
          </p:txBody>
        </p:sp>
        <p:sp>
          <p:nvSpPr>
            <p:cNvPr id="15" name="object 15"/>
            <p:cNvSpPr/>
            <p:nvPr/>
          </p:nvSpPr>
          <p:spPr>
            <a:xfrm>
              <a:off x="660984" y="1199603"/>
              <a:ext cx="492759" cy="1014730"/>
            </a:xfrm>
            <a:custGeom>
              <a:avLst/>
              <a:gdLst/>
              <a:ahLst/>
              <a:cxnLst/>
              <a:rect l="l" t="t" r="r" b="b"/>
              <a:pathLst>
                <a:path w="492759" h="1014730">
                  <a:moveTo>
                    <a:pt x="154927" y="965415"/>
                  </a:moveTo>
                  <a:lnTo>
                    <a:pt x="102743" y="965415"/>
                  </a:lnTo>
                  <a:lnTo>
                    <a:pt x="102743" y="1014349"/>
                  </a:lnTo>
                  <a:lnTo>
                    <a:pt x="154927" y="1014349"/>
                  </a:lnTo>
                  <a:lnTo>
                    <a:pt x="154927" y="965415"/>
                  </a:lnTo>
                  <a:close/>
                </a:path>
                <a:path w="492759" h="1014730">
                  <a:moveTo>
                    <a:pt x="259295" y="965415"/>
                  </a:moveTo>
                  <a:lnTo>
                    <a:pt x="207111" y="965415"/>
                  </a:lnTo>
                  <a:lnTo>
                    <a:pt x="207111" y="1014349"/>
                  </a:lnTo>
                  <a:lnTo>
                    <a:pt x="259295" y="1014349"/>
                  </a:lnTo>
                  <a:lnTo>
                    <a:pt x="259295" y="965415"/>
                  </a:lnTo>
                  <a:close/>
                </a:path>
                <a:path w="492759" h="1014730">
                  <a:moveTo>
                    <a:pt x="363664" y="965415"/>
                  </a:moveTo>
                  <a:lnTo>
                    <a:pt x="311480" y="965415"/>
                  </a:lnTo>
                  <a:lnTo>
                    <a:pt x="311480" y="1014349"/>
                  </a:lnTo>
                  <a:lnTo>
                    <a:pt x="363664" y="1014349"/>
                  </a:lnTo>
                  <a:lnTo>
                    <a:pt x="363664" y="965415"/>
                  </a:lnTo>
                  <a:close/>
                </a:path>
                <a:path w="492759" h="1014730">
                  <a:moveTo>
                    <a:pt x="466394" y="313105"/>
                  </a:moveTo>
                  <a:lnTo>
                    <a:pt x="0" y="313105"/>
                  </a:lnTo>
                  <a:lnTo>
                    <a:pt x="0" y="466407"/>
                  </a:lnTo>
                  <a:lnTo>
                    <a:pt x="466394" y="466407"/>
                  </a:lnTo>
                  <a:lnTo>
                    <a:pt x="466394" y="313105"/>
                  </a:lnTo>
                  <a:close/>
                </a:path>
                <a:path w="492759" h="1014730">
                  <a:moveTo>
                    <a:pt x="492493" y="50558"/>
                  </a:moveTo>
                  <a:lnTo>
                    <a:pt x="488518" y="30899"/>
                  </a:lnTo>
                  <a:lnTo>
                    <a:pt x="477672" y="14820"/>
                  </a:lnTo>
                  <a:lnTo>
                    <a:pt x="461594" y="3987"/>
                  </a:lnTo>
                  <a:lnTo>
                    <a:pt x="441934" y="0"/>
                  </a:lnTo>
                  <a:lnTo>
                    <a:pt x="337566" y="0"/>
                  </a:lnTo>
                  <a:lnTo>
                    <a:pt x="317906" y="3987"/>
                  </a:lnTo>
                  <a:lnTo>
                    <a:pt x="301840" y="14820"/>
                  </a:lnTo>
                  <a:lnTo>
                    <a:pt x="290995" y="30899"/>
                  </a:lnTo>
                  <a:lnTo>
                    <a:pt x="287007" y="50558"/>
                  </a:lnTo>
                  <a:lnTo>
                    <a:pt x="287007" y="257670"/>
                  </a:lnTo>
                  <a:lnTo>
                    <a:pt x="492493" y="257670"/>
                  </a:lnTo>
                  <a:lnTo>
                    <a:pt x="492493" y="50558"/>
                  </a:lnTo>
                  <a:close/>
                </a:path>
              </a:pathLst>
            </a:custGeom>
            <a:solidFill>
              <a:srgbClr val="0095DA"/>
            </a:solidFill>
          </p:spPr>
          <p:txBody>
            <a:bodyPr wrap="square" lIns="0" tIns="0" rIns="0" bIns="0" rtlCol="0"/>
            <a:lstStyle/>
            <a:p>
              <a:endParaRPr sz="2396"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681363" y="5568383"/>
            <a:ext cx="2206371" cy="489858"/>
            <a:chOff x="320975" y="2634669"/>
            <a:chExt cx="1043940" cy="231775"/>
          </a:xfrm>
        </p:grpSpPr>
        <p:sp>
          <p:nvSpPr>
            <p:cNvPr id="17" name="object 17"/>
            <p:cNvSpPr/>
            <p:nvPr/>
          </p:nvSpPr>
          <p:spPr>
            <a:xfrm>
              <a:off x="320975" y="2634669"/>
              <a:ext cx="1043940" cy="231775"/>
            </a:xfrm>
            <a:custGeom>
              <a:avLst/>
              <a:gdLst/>
              <a:ahLst/>
              <a:cxnLst/>
              <a:rect l="l" t="t" r="r" b="b"/>
              <a:pathLst>
                <a:path w="1043940" h="231775">
                  <a:moveTo>
                    <a:pt x="989877" y="0"/>
                  </a:moveTo>
                  <a:lnTo>
                    <a:pt x="652305" y="0"/>
                  </a:lnTo>
                  <a:lnTo>
                    <a:pt x="652305" y="48930"/>
                  </a:lnTo>
                  <a:lnTo>
                    <a:pt x="940956" y="48930"/>
                  </a:lnTo>
                  <a:lnTo>
                    <a:pt x="940956" y="78277"/>
                  </a:lnTo>
                  <a:lnTo>
                    <a:pt x="94233" y="78277"/>
                  </a:lnTo>
                  <a:lnTo>
                    <a:pt x="42052" y="130463"/>
                  </a:lnTo>
                  <a:lnTo>
                    <a:pt x="0" y="130463"/>
                  </a:lnTo>
                  <a:lnTo>
                    <a:pt x="0" y="179391"/>
                  </a:lnTo>
                  <a:lnTo>
                    <a:pt x="42052" y="179391"/>
                  </a:lnTo>
                  <a:lnTo>
                    <a:pt x="94233" y="231576"/>
                  </a:lnTo>
                  <a:lnTo>
                    <a:pt x="678394" y="231576"/>
                  </a:lnTo>
                  <a:lnTo>
                    <a:pt x="678394" y="182648"/>
                  </a:lnTo>
                  <a:lnTo>
                    <a:pt x="114505" y="182648"/>
                  </a:lnTo>
                  <a:lnTo>
                    <a:pt x="86770" y="154926"/>
                  </a:lnTo>
                  <a:lnTo>
                    <a:pt x="114505" y="127209"/>
                  </a:lnTo>
                  <a:lnTo>
                    <a:pt x="989877" y="127209"/>
                  </a:lnTo>
                  <a:lnTo>
                    <a:pt x="989877" y="0"/>
                  </a:lnTo>
                  <a:close/>
                </a:path>
                <a:path w="1043940" h="231775">
                  <a:moveTo>
                    <a:pt x="781138" y="127209"/>
                  </a:moveTo>
                  <a:lnTo>
                    <a:pt x="732210" y="127209"/>
                  </a:lnTo>
                  <a:lnTo>
                    <a:pt x="732210" y="231576"/>
                  </a:lnTo>
                  <a:lnTo>
                    <a:pt x="989877" y="231576"/>
                  </a:lnTo>
                  <a:lnTo>
                    <a:pt x="989877" y="182648"/>
                  </a:lnTo>
                  <a:lnTo>
                    <a:pt x="781138" y="182648"/>
                  </a:lnTo>
                  <a:lnTo>
                    <a:pt x="781138" y="127209"/>
                  </a:lnTo>
                  <a:close/>
                </a:path>
                <a:path w="1043940" h="231775">
                  <a:moveTo>
                    <a:pt x="259293" y="127209"/>
                  </a:moveTo>
                  <a:lnTo>
                    <a:pt x="210366" y="127209"/>
                  </a:lnTo>
                  <a:lnTo>
                    <a:pt x="210366" y="182648"/>
                  </a:lnTo>
                  <a:lnTo>
                    <a:pt x="259293" y="182648"/>
                  </a:lnTo>
                  <a:lnTo>
                    <a:pt x="259293" y="127209"/>
                  </a:lnTo>
                  <a:close/>
                </a:path>
                <a:path w="1043940" h="231775">
                  <a:moveTo>
                    <a:pt x="989877" y="127209"/>
                  </a:moveTo>
                  <a:lnTo>
                    <a:pt x="940956" y="127209"/>
                  </a:lnTo>
                  <a:lnTo>
                    <a:pt x="940956" y="182648"/>
                  </a:lnTo>
                  <a:lnTo>
                    <a:pt x="989877" y="182648"/>
                  </a:lnTo>
                  <a:lnTo>
                    <a:pt x="989877" y="179391"/>
                  </a:lnTo>
                  <a:lnTo>
                    <a:pt x="1043687" y="179391"/>
                  </a:lnTo>
                  <a:lnTo>
                    <a:pt x="1043687" y="130463"/>
                  </a:lnTo>
                  <a:lnTo>
                    <a:pt x="989877" y="130463"/>
                  </a:lnTo>
                  <a:lnTo>
                    <a:pt x="989877" y="127209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 sz="2396"/>
            </a:p>
          </p:txBody>
        </p:sp>
        <p:sp>
          <p:nvSpPr>
            <p:cNvPr id="18" name="object 18"/>
            <p:cNvSpPr/>
            <p:nvPr/>
          </p:nvSpPr>
          <p:spPr>
            <a:xfrm>
              <a:off x="1053186" y="2712947"/>
              <a:ext cx="257810" cy="153670"/>
            </a:xfrm>
            <a:custGeom>
              <a:avLst/>
              <a:gdLst/>
              <a:ahLst/>
              <a:cxnLst/>
              <a:rect l="l" t="t" r="r" b="b"/>
              <a:pathLst>
                <a:path w="257809" h="153669">
                  <a:moveTo>
                    <a:pt x="257666" y="0"/>
                  </a:moveTo>
                  <a:lnTo>
                    <a:pt x="0" y="0"/>
                  </a:lnTo>
                  <a:lnTo>
                    <a:pt x="0" y="153299"/>
                  </a:lnTo>
                  <a:lnTo>
                    <a:pt x="257666" y="153299"/>
                  </a:lnTo>
                  <a:lnTo>
                    <a:pt x="257666" y="0"/>
                  </a:lnTo>
                  <a:close/>
                </a:path>
              </a:pathLst>
            </a:custGeom>
            <a:solidFill>
              <a:srgbClr val="0095DA"/>
            </a:solidFill>
          </p:spPr>
          <p:txBody>
            <a:bodyPr wrap="square" lIns="0" tIns="0" rIns="0" bIns="0" rtlCol="0"/>
            <a:lstStyle/>
            <a:p>
              <a:endParaRPr sz="2396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2" y="-184667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alt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1747" name="TextBox 4"/>
          <p:cNvSpPr txBox="1">
            <a:spLocks noChangeArrowheads="1"/>
          </p:cNvSpPr>
          <p:nvPr/>
        </p:nvSpPr>
        <p:spPr bwMode="auto">
          <a:xfrm>
            <a:off x="1346200" y="995365"/>
            <a:ext cx="949971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altLang="ru-RU" sz="80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stral" panose="03090702030407020403" pitchFamily="66" charset="0"/>
                <a:ea typeface="+mn-ea"/>
                <a:cs typeface="Arial" panose="020B0604020202020204" pitchFamily="34" charset="0"/>
              </a:rPr>
              <a:t>СПАСИБО ЗА ВНИМАНИЕ!</a:t>
            </a:r>
          </a:p>
        </p:txBody>
      </p:sp>
      <p:pic>
        <p:nvPicPr>
          <p:cNvPr id="31748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1700" y="2536826"/>
            <a:ext cx="4876800" cy="4095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693541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b978c2491c35ad0a9f0a1c4e87610208c1f5bc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1967</TotalTime>
  <Words>810</Words>
  <Application>Microsoft Office PowerPoint</Application>
  <PresentationFormat>Широкоэкранный</PresentationFormat>
  <Paragraphs>133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20</vt:i4>
      </vt:variant>
    </vt:vector>
  </HeadingPairs>
  <TitlesOfParts>
    <vt:vector size="29" baseType="lpstr">
      <vt:lpstr>Arial</vt:lpstr>
      <vt:lpstr>Calibri</vt:lpstr>
      <vt:lpstr>Calibri Light</vt:lpstr>
      <vt:lpstr>Mistral</vt:lpstr>
      <vt:lpstr>Verdana</vt:lpstr>
      <vt:lpstr>Wingdings</vt:lpstr>
      <vt:lpstr>Office Theme</vt:lpstr>
      <vt:lpstr>1_Тема Office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Население Европы</vt:lpstr>
      <vt:lpstr>Население стран Европы</vt:lpstr>
      <vt:lpstr>Население стран Европы</vt:lpstr>
      <vt:lpstr>Население стран Европы</vt:lpstr>
      <vt:lpstr>Население стран Европы</vt:lpstr>
      <vt:lpstr>Плотность населения Европы</vt:lpstr>
      <vt:lpstr>Презентация PowerPoint</vt:lpstr>
      <vt:lpstr> Задания: 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Кирилл</dc:creator>
  <cp:lastModifiedBy>Закирова Ф.М</cp:lastModifiedBy>
  <cp:revision>197</cp:revision>
  <dcterms:created xsi:type="dcterms:W3CDTF">2020-06-30T15:34:35Z</dcterms:created>
  <dcterms:modified xsi:type="dcterms:W3CDTF">2020-11-16T02:29:51Z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2019-08-06T00:00:00Z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2020-06-30T00:00:00Z</vt:filetime>
  </property>
</Properties>
</file>