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notesMasterIdLst>
    <p:notesMasterId r:id="rId28"/>
  </p:notesMasterIdLst>
  <p:sldIdLst>
    <p:sldId id="293" r:id="rId4"/>
    <p:sldId id="1406" r:id="rId5"/>
    <p:sldId id="1411" r:id="rId6"/>
    <p:sldId id="1467" r:id="rId7"/>
    <p:sldId id="1457" r:id="rId8"/>
    <p:sldId id="1468" r:id="rId9"/>
    <p:sldId id="1412" r:id="rId10"/>
    <p:sldId id="1469" r:id="rId11"/>
    <p:sldId id="1458" r:id="rId12"/>
    <p:sldId id="1472" r:id="rId13"/>
    <p:sldId id="1479" r:id="rId14"/>
    <p:sldId id="1473" r:id="rId15"/>
    <p:sldId id="1474" r:id="rId16"/>
    <p:sldId id="1476" r:id="rId17"/>
    <p:sldId id="1475" r:id="rId18"/>
    <p:sldId id="1471" r:id="rId19"/>
    <p:sldId id="1477" r:id="rId20"/>
    <p:sldId id="1470" r:id="rId21"/>
    <p:sldId id="1478" r:id="rId22"/>
    <p:sldId id="1460" r:id="rId23"/>
    <p:sldId id="1461" r:id="rId24"/>
    <p:sldId id="1480" r:id="rId25"/>
    <p:sldId id="1388" r:id="rId26"/>
    <p:sldId id="290" r:id="rId27"/>
  </p:sldIdLst>
  <p:sldSz cx="12192000" cy="6858000"/>
  <p:notesSz cx="12192000" cy="6858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2B02F8"/>
    <a:srgbClr val="CE0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0698" autoAdjust="0"/>
  </p:normalViewPr>
  <p:slideViewPr>
    <p:cSldViewPr>
      <p:cViewPr varScale="1">
        <p:scale>
          <a:sx n="48" d="100"/>
          <a:sy n="48" d="100"/>
        </p:scale>
        <p:origin x="806" y="77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050" y="-96"/>
      </p:cViewPr>
      <p:guideLst>
        <p:guide orient="horz" pos="2160"/>
        <p:guide pos="38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FF4E2-E865-4DA2-BB07-FF4ADC01C91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6C1EC6A-8548-4B27-B45D-56C37220071C}">
      <dgm:prSet phldrT="[Текст]"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CA7A1B9F-8AA3-46D8-BA49-68BE276757CC}" type="par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54ADEEEE-F461-4347-9B0D-57D13C7FD321}" type="sibTrans" cxnId="{A3D46553-245D-4446-AC9D-0E0E29E670DF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3D95FDFF-F9DB-4BF2-8EBD-60A043F4AE53}">
      <dgm:prSet phldrT="[Текст]"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EDE4597E-F46A-4BDB-BFB9-56DEA4CC15E2}" type="par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B8304D-7BC0-42E4-9032-9FCD2FD3E259}" type="sibTrans" cxnId="{E2AAA62C-7417-4182-9AB0-CF933FC1214D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86D95B9D-C8C6-45D7-90DE-851DF4B137A1}">
      <dgm:prSet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071F72B5-A5A2-469F-A6AE-A2C6CF75C8EC}" type="par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95732A4E-A3CD-4981-9B07-F814D9B5C95D}" type="sibTrans" cxnId="{093A909C-84C4-4D27-AA93-7D1BAE0B6761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D174C895-DE23-41C3-8A12-302D4F4D1B71}">
      <dgm:prSet custT="1"/>
      <dgm:spPr/>
      <dgm:t>
        <a:bodyPr/>
        <a:lstStyle/>
        <a:p>
          <a:r>
            <a:rPr lang="ru-RU" sz="2800" b="1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Экономика</a:t>
          </a:r>
          <a:endParaRPr lang="ru-RU" sz="28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C075EC6F-91CD-4DB9-B80E-25E9BDD00305}" type="parTrans" cxnId="{97BE87DF-A895-427A-99DF-516B33715145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731790E4-99FA-413F-A7FE-70F59C486885}" type="sibTrans" cxnId="{97BE87DF-A895-427A-99DF-516B33715145}">
      <dgm:prSet/>
      <dgm:spPr/>
      <dgm:t>
        <a:bodyPr/>
        <a:lstStyle/>
        <a:p>
          <a:endParaRPr lang="ru-RU" sz="2800" b="1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gm:t>
    </dgm:pt>
    <dgm:pt modelId="{79302CA7-D9A6-472D-941D-E1530BC08B98}" type="pres">
      <dgm:prSet presAssocID="{E3AFF4E2-E865-4DA2-BB07-FF4ADC01C91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4C9C053-F11D-4DE9-B7B0-6AF7BEA11C3C}" type="pres">
      <dgm:prSet presAssocID="{E3AFF4E2-E865-4DA2-BB07-FF4ADC01C911}" presName="Name1" presStyleCnt="0"/>
      <dgm:spPr/>
    </dgm:pt>
    <dgm:pt modelId="{F631F8C8-CD17-4F91-BF99-63B717757FDE}" type="pres">
      <dgm:prSet presAssocID="{E3AFF4E2-E865-4DA2-BB07-FF4ADC01C911}" presName="cycle" presStyleCnt="0"/>
      <dgm:spPr/>
    </dgm:pt>
    <dgm:pt modelId="{81817E6C-5814-46E9-A450-7F45A42A56C5}" type="pres">
      <dgm:prSet presAssocID="{E3AFF4E2-E865-4DA2-BB07-FF4ADC01C911}" presName="srcNode" presStyleLbl="node1" presStyleIdx="0" presStyleCnt="4"/>
      <dgm:spPr/>
    </dgm:pt>
    <dgm:pt modelId="{DACEBC54-63FF-4EE5-A323-59A722002A80}" type="pres">
      <dgm:prSet presAssocID="{E3AFF4E2-E865-4DA2-BB07-FF4ADC01C911}" presName="conn" presStyleLbl="parChTrans1D2" presStyleIdx="0" presStyleCnt="1"/>
      <dgm:spPr/>
      <dgm:t>
        <a:bodyPr/>
        <a:lstStyle/>
        <a:p>
          <a:endParaRPr lang="ru-RU"/>
        </a:p>
      </dgm:t>
    </dgm:pt>
    <dgm:pt modelId="{73918DB0-85FA-410A-8B98-86115FEABD98}" type="pres">
      <dgm:prSet presAssocID="{E3AFF4E2-E865-4DA2-BB07-FF4ADC01C911}" presName="extraNode" presStyleLbl="node1" presStyleIdx="0" presStyleCnt="4"/>
      <dgm:spPr/>
    </dgm:pt>
    <dgm:pt modelId="{AF956473-C59E-4450-8060-58C2E503F108}" type="pres">
      <dgm:prSet presAssocID="{E3AFF4E2-E865-4DA2-BB07-FF4ADC01C911}" presName="dstNode" presStyleLbl="node1" presStyleIdx="0" presStyleCnt="4"/>
      <dgm:spPr/>
    </dgm:pt>
    <dgm:pt modelId="{6A574F4E-6710-40A3-818B-8523E131634E}" type="pres">
      <dgm:prSet presAssocID="{96C1EC6A-8548-4B27-B45D-56C37220071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F65A4-7AFC-4665-BF70-D944195DA81E}" type="pres">
      <dgm:prSet presAssocID="{96C1EC6A-8548-4B27-B45D-56C37220071C}" presName="accent_1" presStyleCnt="0"/>
      <dgm:spPr/>
    </dgm:pt>
    <dgm:pt modelId="{9CE4835F-B3F9-41FC-B9BA-D92C4CD65C3C}" type="pres">
      <dgm:prSet presAssocID="{96C1EC6A-8548-4B27-B45D-56C37220071C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54638E2-D3FD-4E5C-BEE5-DC747FA33CF5}" type="pres">
      <dgm:prSet presAssocID="{3D95FDFF-F9DB-4BF2-8EBD-60A043F4AE5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20EA9-8A69-4E28-B507-F99CB67E9955}" type="pres">
      <dgm:prSet presAssocID="{3D95FDFF-F9DB-4BF2-8EBD-60A043F4AE53}" presName="accent_2" presStyleCnt="0"/>
      <dgm:spPr/>
    </dgm:pt>
    <dgm:pt modelId="{01523FD4-31D7-45C5-8D6D-CE1EA4291093}" type="pres">
      <dgm:prSet presAssocID="{3D95FDFF-F9DB-4BF2-8EBD-60A043F4AE53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708E90A-9DC2-469D-824E-CCB6EFE096DC}" type="pres">
      <dgm:prSet presAssocID="{86D95B9D-C8C6-45D7-90DE-851DF4B137A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ABE75-A03C-4938-9944-D0006C03F1B8}" type="pres">
      <dgm:prSet presAssocID="{86D95B9D-C8C6-45D7-90DE-851DF4B137A1}" presName="accent_3" presStyleCnt="0"/>
      <dgm:spPr/>
    </dgm:pt>
    <dgm:pt modelId="{B3429A32-9775-432C-B950-96413DE9FCB2}" type="pres">
      <dgm:prSet presAssocID="{86D95B9D-C8C6-45D7-90DE-851DF4B137A1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2AA6FA2-628B-4AE3-89AF-053F848427C2}" type="pres">
      <dgm:prSet presAssocID="{D174C895-DE23-41C3-8A12-302D4F4D1B7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E6737-177E-44FF-B3A8-8580C8A0DD44}" type="pres">
      <dgm:prSet presAssocID="{D174C895-DE23-41C3-8A12-302D4F4D1B71}" presName="accent_4" presStyleCnt="0"/>
      <dgm:spPr/>
    </dgm:pt>
    <dgm:pt modelId="{BB9A65D1-AC50-48D6-91E7-E9BEEE6C9CFA}" type="pres">
      <dgm:prSet presAssocID="{D174C895-DE23-41C3-8A12-302D4F4D1B71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2AAA62C-7417-4182-9AB0-CF933FC1214D}" srcId="{E3AFF4E2-E865-4DA2-BB07-FF4ADC01C911}" destId="{3D95FDFF-F9DB-4BF2-8EBD-60A043F4AE53}" srcOrd="1" destOrd="0" parTransId="{EDE4597E-F46A-4BDB-BFB9-56DEA4CC15E2}" sibTransId="{95B8304D-7BC0-42E4-9032-9FCD2FD3E259}"/>
    <dgm:cxn modelId="{EA0F1138-2D9A-4396-937F-38A80CC536E4}" type="presOf" srcId="{E3AFF4E2-E865-4DA2-BB07-FF4ADC01C911}" destId="{79302CA7-D9A6-472D-941D-E1530BC08B98}" srcOrd="0" destOrd="0" presId="urn:microsoft.com/office/officeart/2008/layout/VerticalCurvedList"/>
    <dgm:cxn modelId="{97BE87DF-A895-427A-99DF-516B33715145}" srcId="{E3AFF4E2-E865-4DA2-BB07-FF4ADC01C911}" destId="{D174C895-DE23-41C3-8A12-302D4F4D1B71}" srcOrd="3" destOrd="0" parTransId="{C075EC6F-91CD-4DB9-B80E-25E9BDD00305}" sibTransId="{731790E4-99FA-413F-A7FE-70F59C486885}"/>
    <dgm:cxn modelId="{BB1CAFA6-47E2-47E7-B6EB-2E2B215C23CB}" type="presOf" srcId="{54ADEEEE-F461-4347-9B0D-57D13C7FD321}" destId="{DACEBC54-63FF-4EE5-A323-59A722002A80}" srcOrd="0" destOrd="0" presId="urn:microsoft.com/office/officeart/2008/layout/VerticalCurvedList"/>
    <dgm:cxn modelId="{B6850B18-92AC-4038-851A-7A54D37CEA49}" type="presOf" srcId="{3D95FDFF-F9DB-4BF2-8EBD-60A043F4AE53}" destId="{854638E2-D3FD-4E5C-BEE5-DC747FA33CF5}" srcOrd="0" destOrd="0" presId="urn:microsoft.com/office/officeart/2008/layout/VerticalCurvedList"/>
    <dgm:cxn modelId="{140D904E-559B-46CD-A11D-AD8D83EA864F}" type="presOf" srcId="{D174C895-DE23-41C3-8A12-302D4F4D1B71}" destId="{22AA6FA2-628B-4AE3-89AF-053F848427C2}" srcOrd="0" destOrd="0" presId="urn:microsoft.com/office/officeart/2008/layout/VerticalCurvedList"/>
    <dgm:cxn modelId="{A3D46553-245D-4446-AC9D-0E0E29E670DF}" srcId="{E3AFF4E2-E865-4DA2-BB07-FF4ADC01C911}" destId="{96C1EC6A-8548-4B27-B45D-56C37220071C}" srcOrd="0" destOrd="0" parTransId="{CA7A1B9F-8AA3-46D8-BA49-68BE276757CC}" sibTransId="{54ADEEEE-F461-4347-9B0D-57D13C7FD321}"/>
    <dgm:cxn modelId="{093A909C-84C4-4D27-AA93-7D1BAE0B6761}" srcId="{E3AFF4E2-E865-4DA2-BB07-FF4ADC01C911}" destId="{86D95B9D-C8C6-45D7-90DE-851DF4B137A1}" srcOrd="2" destOrd="0" parTransId="{071F72B5-A5A2-469F-A6AE-A2C6CF75C8EC}" sibTransId="{95732A4E-A3CD-4981-9B07-F814D9B5C95D}"/>
    <dgm:cxn modelId="{06230B07-9AF1-4BD0-89B0-563C3396FCA1}" type="presOf" srcId="{86D95B9D-C8C6-45D7-90DE-851DF4B137A1}" destId="{C708E90A-9DC2-469D-824E-CCB6EFE096DC}" srcOrd="0" destOrd="0" presId="urn:microsoft.com/office/officeart/2008/layout/VerticalCurvedList"/>
    <dgm:cxn modelId="{63238B6B-8B7B-421B-AA78-08A96F306751}" type="presOf" srcId="{96C1EC6A-8548-4B27-B45D-56C37220071C}" destId="{6A574F4E-6710-40A3-818B-8523E131634E}" srcOrd="0" destOrd="0" presId="urn:microsoft.com/office/officeart/2008/layout/VerticalCurvedList"/>
    <dgm:cxn modelId="{A12429B0-4A13-4FAD-BE48-273FD59E6320}" type="presParOf" srcId="{79302CA7-D9A6-472D-941D-E1530BC08B98}" destId="{F4C9C053-F11D-4DE9-B7B0-6AF7BEA11C3C}" srcOrd="0" destOrd="0" presId="urn:microsoft.com/office/officeart/2008/layout/VerticalCurvedList"/>
    <dgm:cxn modelId="{CC5C727D-B25C-47A0-B31F-195D0E265301}" type="presParOf" srcId="{F4C9C053-F11D-4DE9-B7B0-6AF7BEA11C3C}" destId="{F631F8C8-CD17-4F91-BF99-63B717757FDE}" srcOrd="0" destOrd="0" presId="urn:microsoft.com/office/officeart/2008/layout/VerticalCurvedList"/>
    <dgm:cxn modelId="{5C18E921-896B-4E21-B20A-F252042E47DF}" type="presParOf" srcId="{F631F8C8-CD17-4F91-BF99-63B717757FDE}" destId="{81817E6C-5814-46E9-A450-7F45A42A56C5}" srcOrd="0" destOrd="0" presId="urn:microsoft.com/office/officeart/2008/layout/VerticalCurvedList"/>
    <dgm:cxn modelId="{C0892246-54DF-4659-A19B-F462BCBB56E1}" type="presParOf" srcId="{F631F8C8-CD17-4F91-BF99-63B717757FDE}" destId="{DACEBC54-63FF-4EE5-A323-59A722002A80}" srcOrd="1" destOrd="0" presId="urn:microsoft.com/office/officeart/2008/layout/VerticalCurvedList"/>
    <dgm:cxn modelId="{D17B7BD8-291F-4B64-A091-E5DFA71A61CB}" type="presParOf" srcId="{F631F8C8-CD17-4F91-BF99-63B717757FDE}" destId="{73918DB0-85FA-410A-8B98-86115FEABD98}" srcOrd="2" destOrd="0" presId="urn:microsoft.com/office/officeart/2008/layout/VerticalCurvedList"/>
    <dgm:cxn modelId="{8E2D7C9F-2875-48FB-89C4-E2115CD06190}" type="presParOf" srcId="{F631F8C8-CD17-4F91-BF99-63B717757FDE}" destId="{AF956473-C59E-4450-8060-58C2E503F108}" srcOrd="3" destOrd="0" presId="urn:microsoft.com/office/officeart/2008/layout/VerticalCurvedList"/>
    <dgm:cxn modelId="{AAFD8EDC-E092-4D98-8673-B8F5113E2576}" type="presParOf" srcId="{F4C9C053-F11D-4DE9-B7B0-6AF7BEA11C3C}" destId="{6A574F4E-6710-40A3-818B-8523E131634E}" srcOrd="1" destOrd="0" presId="urn:microsoft.com/office/officeart/2008/layout/VerticalCurvedList"/>
    <dgm:cxn modelId="{2B8B6F4B-272A-490D-86FB-48C90A155774}" type="presParOf" srcId="{F4C9C053-F11D-4DE9-B7B0-6AF7BEA11C3C}" destId="{185F65A4-7AFC-4665-BF70-D944195DA81E}" srcOrd="2" destOrd="0" presId="urn:microsoft.com/office/officeart/2008/layout/VerticalCurvedList"/>
    <dgm:cxn modelId="{1970D191-FDB4-4AC4-812A-2F0CF3F5EE0E}" type="presParOf" srcId="{185F65A4-7AFC-4665-BF70-D944195DA81E}" destId="{9CE4835F-B3F9-41FC-B9BA-D92C4CD65C3C}" srcOrd="0" destOrd="0" presId="urn:microsoft.com/office/officeart/2008/layout/VerticalCurvedList"/>
    <dgm:cxn modelId="{C6CB0431-9D2C-4C50-9536-B16D243AF3F2}" type="presParOf" srcId="{F4C9C053-F11D-4DE9-B7B0-6AF7BEA11C3C}" destId="{854638E2-D3FD-4E5C-BEE5-DC747FA33CF5}" srcOrd="3" destOrd="0" presId="urn:microsoft.com/office/officeart/2008/layout/VerticalCurvedList"/>
    <dgm:cxn modelId="{A910AE44-5509-4469-8189-E81B5CFD76C6}" type="presParOf" srcId="{F4C9C053-F11D-4DE9-B7B0-6AF7BEA11C3C}" destId="{FFB20EA9-8A69-4E28-B507-F99CB67E9955}" srcOrd="4" destOrd="0" presId="urn:microsoft.com/office/officeart/2008/layout/VerticalCurvedList"/>
    <dgm:cxn modelId="{1E6A3B29-872C-400A-BA26-BE70A43889F5}" type="presParOf" srcId="{FFB20EA9-8A69-4E28-B507-F99CB67E9955}" destId="{01523FD4-31D7-45C5-8D6D-CE1EA4291093}" srcOrd="0" destOrd="0" presId="urn:microsoft.com/office/officeart/2008/layout/VerticalCurvedList"/>
    <dgm:cxn modelId="{5E825DE5-6A51-4382-A588-B0BE841CED0C}" type="presParOf" srcId="{F4C9C053-F11D-4DE9-B7B0-6AF7BEA11C3C}" destId="{C708E90A-9DC2-469D-824E-CCB6EFE096DC}" srcOrd="5" destOrd="0" presId="urn:microsoft.com/office/officeart/2008/layout/VerticalCurvedList"/>
    <dgm:cxn modelId="{94FFF6C3-3345-4698-871B-20712DC66BD3}" type="presParOf" srcId="{F4C9C053-F11D-4DE9-B7B0-6AF7BEA11C3C}" destId="{6A3ABE75-A03C-4938-9944-D0006C03F1B8}" srcOrd="6" destOrd="0" presId="urn:microsoft.com/office/officeart/2008/layout/VerticalCurvedList"/>
    <dgm:cxn modelId="{24692DC5-071A-4EC1-A5ED-3127DD9B3890}" type="presParOf" srcId="{6A3ABE75-A03C-4938-9944-D0006C03F1B8}" destId="{B3429A32-9775-432C-B950-96413DE9FCB2}" srcOrd="0" destOrd="0" presId="urn:microsoft.com/office/officeart/2008/layout/VerticalCurvedList"/>
    <dgm:cxn modelId="{E46858FE-145A-4ABA-9E5D-61F8F37A9164}" type="presParOf" srcId="{F4C9C053-F11D-4DE9-B7B0-6AF7BEA11C3C}" destId="{22AA6FA2-628B-4AE3-89AF-053F848427C2}" srcOrd="7" destOrd="0" presId="urn:microsoft.com/office/officeart/2008/layout/VerticalCurvedList"/>
    <dgm:cxn modelId="{83D12697-127E-4D37-BBBA-DD1D06E900E7}" type="presParOf" srcId="{F4C9C053-F11D-4DE9-B7B0-6AF7BEA11C3C}" destId="{BAEE6737-177E-44FF-B3A8-8580C8A0DD44}" srcOrd="8" destOrd="0" presId="urn:microsoft.com/office/officeart/2008/layout/VerticalCurvedList"/>
    <dgm:cxn modelId="{D93DB165-A499-462E-BD01-6068A3FA1156}" type="presParOf" srcId="{BAEE6737-177E-44FF-B3A8-8580C8A0DD44}" destId="{BB9A65D1-AC50-48D6-91E7-E9BEEE6C9CF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EBC54-63FF-4EE5-A323-59A722002A8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574F4E-6710-40A3-818B-8523E131634E}">
      <dsp:nvSpPr>
        <dsp:cNvPr id="0" name=""/>
        <dsp:cNvSpPr/>
      </dsp:nvSpPr>
      <dsp:spPr>
        <a:xfrm>
          <a:off x="610504" y="416587"/>
          <a:ext cx="6338173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Географическое положение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610504" y="416587"/>
        <a:ext cx="6338173" cy="833607"/>
      </dsp:txXfrm>
    </dsp:sp>
    <dsp:sp modelId="{9CE4835F-B3F9-41FC-B9BA-D92C4CD65C3C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638E2-D3FD-4E5C-BEE5-DC747FA33CF5}">
      <dsp:nvSpPr>
        <dsp:cNvPr id="0" name=""/>
        <dsp:cNvSpPr/>
      </dsp:nvSpPr>
      <dsp:spPr>
        <a:xfrm>
          <a:off x="1088431" y="1667215"/>
          <a:ext cx="5860246" cy="833607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Природные условия и ресурсы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1088431" y="1667215"/>
        <a:ext cx="5860246" cy="833607"/>
      </dsp:txXfrm>
    </dsp:sp>
    <dsp:sp modelId="{01523FD4-31D7-45C5-8D6D-CE1EA4291093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8E90A-9DC2-469D-824E-CCB6EFE096DC}">
      <dsp:nvSpPr>
        <dsp:cNvPr id="0" name=""/>
        <dsp:cNvSpPr/>
      </dsp:nvSpPr>
      <dsp:spPr>
        <a:xfrm>
          <a:off x="1088431" y="2917843"/>
          <a:ext cx="5860246" cy="833607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Население 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1088431" y="2917843"/>
        <a:ext cx="5860246" cy="833607"/>
      </dsp:txXfrm>
    </dsp:sp>
    <dsp:sp modelId="{B3429A32-9775-432C-B950-96413DE9FCB2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A6FA2-628B-4AE3-89AF-053F848427C2}">
      <dsp:nvSpPr>
        <dsp:cNvPr id="0" name=""/>
        <dsp:cNvSpPr/>
      </dsp:nvSpPr>
      <dsp:spPr>
        <a:xfrm>
          <a:off x="610504" y="4168472"/>
          <a:ext cx="6338173" cy="833607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Экономика</a:t>
          </a:r>
          <a:endParaRPr lang="ru-RU" sz="2800" b="1" kern="1200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dsp:txBody>
      <dsp:txXfrm>
        <a:off x="610504" y="4168472"/>
        <a:ext cx="6338173" cy="833607"/>
      </dsp:txXfrm>
    </dsp:sp>
    <dsp:sp modelId="{BB9A65D1-AC50-48D6-91E7-E9BEEE6C9CFA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87488-A123-4831-BA94-2094119C36E5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4E27C-E9B5-48F2-98D5-DB745BDE03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90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46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4E27C-E9B5-48F2-98D5-DB745BDE03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1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122425" y="2123890"/>
            <a:ext cx="7647328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48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</a:t>
            </a:r>
            <a:r>
              <a:rPr lang="ru-RU" sz="48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be-BY" sz="48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ННОЕ </a:t>
            </a:r>
            <a:r>
              <a:rPr lang="be-BY" sz="48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КОРОЛЕВСТВО ВЕЛИКОБРИТАНИИ </a:t>
            </a:r>
          </a:p>
          <a:p>
            <a:pPr algn="ctr"/>
            <a:r>
              <a:rPr lang="be-BY" sz="48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СЕВЕРНОЙ ИРЛАНДИИ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56758" y="2057400"/>
            <a:ext cx="596349" cy="31373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xmlns="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5"/>
          <a:stretch/>
        </p:blipFill>
        <p:spPr bwMode="auto">
          <a:xfrm>
            <a:off x="8769753" y="2142940"/>
            <a:ext cx="2979743" cy="242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86350" y="4875133"/>
            <a:ext cx="6858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Однако, в последние годы Великобритания превратилась в импортера всех видов топлива, так как добываемые ресурсы не покрывают потребностей национальной экономики в энергоносителях.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143000"/>
            <a:ext cx="4930775" cy="551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2947154"/>
            <a:ext cx="31813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1600" y="1143000"/>
            <a:ext cx="70104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2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Соединённом </a:t>
            </a:r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Королевстве из полезных ископаемых в основном добывается нефть, природный газ и уголь. Крупные месторождения нефти и газа расположены </a:t>
            </a:r>
            <a:r>
              <a:rPr lang="ru-RU" sz="22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на </a:t>
            </a:r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шельфе Северного моря.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2947153"/>
            <a:ext cx="34290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4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Климатические условия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3B1C45-2C45-47C7-A551-EE88303C6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4" y="1066800"/>
            <a:ext cx="5559425" cy="2971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616900-D0CA-4E58-95A2-BF3ED6D8B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4184653"/>
            <a:ext cx="2187576" cy="25114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C5BE02-445F-4169-93C4-18D750684DBA}"/>
              </a:ext>
            </a:extLst>
          </p:cNvPr>
          <p:cNvSpPr txBox="1"/>
          <p:nvPr/>
        </p:nvSpPr>
        <p:spPr>
          <a:xfrm>
            <a:off x="5715000" y="1137665"/>
            <a:ext cx="6149975" cy="304698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воздействием дующих весь год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с </a:t>
            </a: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Атлантического океана влажных ветров и течения Гольфстрим сформировался умеренный морской климат. В течении года идут дожди, особенно на западе  страны. Зима весьма теплая, средние температуры в районе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0°С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8232D3-2374-48C9-9523-CC0A2B72C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344" y="4184653"/>
            <a:ext cx="2187575" cy="25114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B62F0B0-3D5A-4991-9EAC-5D9AD8D57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213" y="4184653"/>
            <a:ext cx="2187575" cy="252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72E7CB-0265-4BB9-AB61-1556317E3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289" y="4184653"/>
            <a:ext cx="2360686" cy="252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AEDD5AE-1E8E-43C3-87E8-06C75C9F2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052" y="4184653"/>
            <a:ext cx="2172791" cy="25114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531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НАСЕЛЕНИЕ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43829"/>
            <a:ext cx="2473325" cy="20937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137665"/>
            <a:ext cx="2343149" cy="20612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137665"/>
            <a:ext cx="4171950" cy="20998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76801" y="1144487"/>
            <a:ext cx="3200400" cy="138499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Население: 67,530,161 человек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525" y="3391448"/>
            <a:ext cx="56546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Темпы естественного прироста составляет 0,3% в год.</a:t>
            </a:r>
          </a:p>
          <a:p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Численность населения  в основном возрастает за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счёт </a:t>
            </a:r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внешней миграции. Особенно много в стране переселенцев из стран Южной Азии, Африки, островных стран Карибского бассейна.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C5AE5C-5B94-4162-99C1-01178A3A606D}"/>
              </a:ext>
            </a:extLst>
          </p:cNvPr>
          <p:cNvSpPr txBox="1"/>
          <p:nvPr/>
        </p:nvSpPr>
        <p:spPr>
          <a:xfrm>
            <a:off x="6248400" y="3391447"/>
            <a:ext cx="5943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государства подвержено старению. Если проанализировать средний возраст граждан Великобритании, то подростки до 15 лет составляют всего 17% от всех жителей; 64 % людей – люди чей возраст не достиг 64 лет; почти пятая часть – люди, возрастной категории свыше 64 лет.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B54B7775-1710-4D66-A43C-B993B596F72C}"/>
              </a:ext>
            </a:extLst>
          </p:cNvPr>
          <p:cNvCxnSpPr/>
          <p:nvPr/>
        </p:nvCxnSpPr>
        <p:spPr>
          <a:xfrm>
            <a:off x="5791200" y="3429000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Уровень урбанизации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34698" y="1642913"/>
            <a:ext cx="38285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Список десяти крупнейших городов Великобритании: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Лондон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London)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столица Великобритании — Англия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Бирмингем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Birmingham) —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Англия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Лидс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Leeds) —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Англия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Глазго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Glasgow) —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Шотландия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Шеффилд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Sheffield) —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Англия</a:t>
            </a:r>
          </a:p>
          <a:p>
            <a:pPr algn="ctr"/>
            <a:r>
              <a:rPr lang="ru-RU" b="1" dirty="0" err="1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Брэдфорд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Bradford)-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Англия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Манчестер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Manchester) —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Англия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Эдинбург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Edinburgh) —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Шотландия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Ливерпуль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Liverpool) —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Англия</a:t>
            </a:r>
          </a:p>
          <a:p>
            <a:pPr algn="ctr"/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Бристоль (</a:t>
            </a:r>
            <a:r>
              <a:rPr lang="en-US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Bristol) —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Англия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7665"/>
            <a:ext cx="504138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Маркер">
            <a:extLst>
              <a:ext uri="{FF2B5EF4-FFF2-40B4-BE49-F238E27FC236}">
                <a16:creationId xmlns:a16="http://schemas.microsoft.com/office/drawing/2014/main" xmlns="" id="{F457B46E-51F7-4FFD-BDFB-D5298A1F2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06227" y="5327321"/>
            <a:ext cx="533400" cy="533400"/>
          </a:xfrm>
          <a:prstGeom prst="rect">
            <a:avLst/>
          </a:prstGeom>
        </p:spPr>
      </p:pic>
      <p:pic>
        <p:nvPicPr>
          <p:cNvPr id="7" name="Рисунок 6" descr="Маркер">
            <a:extLst>
              <a:ext uri="{FF2B5EF4-FFF2-40B4-BE49-F238E27FC236}">
                <a16:creationId xmlns:a16="http://schemas.microsoft.com/office/drawing/2014/main" xmlns="" id="{02876EBA-D6C5-4578-A773-D795F9418F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52435" y="4958226"/>
            <a:ext cx="304801" cy="304801"/>
          </a:xfrm>
          <a:prstGeom prst="rect">
            <a:avLst/>
          </a:prstGeom>
        </p:spPr>
      </p:pic>
      <p:pic>
        <p:nvPicPr>
          <p:cNvPr id="9" name="Рисунок 8" descr="Маркер">
            <a:extLst>
              <a:ext uri="{FF2B5EF4-FFF2-40B4-BE49-F238E27FC236}">
                <a16:creationId xmlns:a16="http://schemas.microsoft.com/office/drawing/2014/main" xmlns="" id="{5FA98893-5459-45FD-86AC-8F27A31116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91902" y="4267200"/>
            <a:ext cx="304800" cy="304800"/>
          </a:xfrm>
          <a:prstGeom prst="rect">
            <a:avLst/>
          </a:prstGeom>
        </p:spPr>
      </p:pic>
      <p:pic>
        <p:nvPicPr>
          <p:cNvPr id="11" name="Рисунок 10" descr="Маркер">
            <a:extLst>
              <a:ext uri="{FF2B5EF4-FFF2-40B4-BE49-F238E27FC236}">
                <a16:creationId xmlns:a16="http://schemas.microsoft.com/office/drawing/2014/main" xmlns="" id="{57D77707-13B0-411E-ADE4-4B00B56D9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09800" y="2819400"/>
            <a:ext cx="304800" cy="304800"/>
          </a:xfrm>
          <a:prstGeom prst="rect">
            <a:avLst/>
          </a:prstGeom>
        </p:spPr>
      </p:pic>
      <p:pic>
        <p:nvPicPr>
          <p:cNvPr id="13" name="Рисунок 12" descr="Маркер">
            <a:extLst>
              <a:ext uri="{FF2B5EF4-FFF2-40B4-BE49-F238E27FC236}">
                <a16:creationId xmlns:a16="http://schemas.microsoft.com/office/drawing/2014/main" xmlns="" id="{79C69C2C-67E7-4D04-8B8C-17C88FB6C0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22906" y="4442732"/>
            <a:ext cx="309241" cy="309241"/>
          </a:xfrm>
          <a:prstGeom prst="rect">
            <a:avLst/>
          </a:prstGeom>
        </p:spPr>
      </p:pic>
      <p:pic>
        <p:nvPicPr>
          <p:cNvPr id="15" name="Рисунок 14" descr="Маркер">
            <a:extLst>
              <a:ext uri="{FF2B5EF4-FFF2-40B4-BE49-F238E27FC236}">
                <a16:creationId xmlns:a16="http://schemas.microsoft.com/office/drawing/2014/main" xmlns="" id="{F5DC722A-CCBC-4035-92A3-815BCD169A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29977" y="4087227"/>
            <a:ext cx="304800" cy="304800"/>
          </a:xfrm>
          <a:prstGeom prst="rect">
            <a:avLst/>
          </a:prstGeom>
        </p:spPr>
      </p:pic>
      <p:pic>
        <p:nvPicPr>
          <p:cNvPr id="17" name="Рисунок 16" descr="Маркер">
            <a:extLst>
              <a:ext uri="{FF2B5EF4-FFF2-40B4-BE49-F238E27FC236}">
                <a16:creationId xmlns:a16="http://schemas.microsoft.com/office/drawing/2014/main" xmlns="" id="{D81DC867-4640-40C0-8A9D-D2D18D6F3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37360" y="4348664"/>
            <a:ext cx="304800" cy="304800"/>
          </a:xfrm>
          <a:prstGeom prst="rect">
            <a:avLst/>
          </a:prstGeom>
        </p:spPr>
      </p:pic>
      <p:pic>
        <p:nvPicPr>
          <p:cNvPr id="19" name="Рисунок 18" descr="Маркер">
            <a:extLst>
              <a:ext uri="{FF2B5EF4-FFF2-40B4-BE49-F238E27FC236}">
                <a16:creationId xmlns:a16="http://schemas.microsoft.com/office/drawing/2014/main" xmlns="" id="{D7960A70-E54C-434D-B99F-A579CCC5EC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89483" y="2781300"/>
            <a:ext cx="304800" cy="304800"/>
          </a:xfrm>
          <a:prstGeom prst="rect">
            <a:avLst/>
          </a:prstGeom>
        </p:spPr>
      </p:pic>
      <p:pic>
        <p:nvPicPr>
          <p:cNvPr id="21" name="Рисунок 20" descr="Маркер">
            <a:extLst>
              <a:ext uri="{FF2B5EF4-FFF2-40B4-BE49-F238E27FC236}">
                <a16:creationId xmlns:a16="http://schemas.microsoft.com/office/drawing/2014/main" xmlns="" id="{71B4287D-9AE3-4817-85E2-D891605FB0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13283" y="4295773"/>
            <a:ext cx="304801" cy="304801"/>
          </a:xfrm>
          <a:prstGeom prst="rect">
            <a:avLst/>
          </a:prstGeom>
        </p:spPr>
      </p:pic>
      <p:pic>
        <p:nvPicPr>
          <p:cNvPr id="23" name="Рисунок 22" descr="Маркер">
            <a:extLst>
              <a:ext uri="{FF2B5EF4-FFF2-40B4-BE49-F238E27FC236}">
                <a16:creationId xmlns:a16="http://schemas.microsoft.com/office/drawing/2014/main" xmlns="" id="{C9035737-CE8A-4F46-A175-860331F74E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13283" y="5562562"/>
            <a:ext cx="304802" cy="3048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41E237F-6D02-4EEA-B66A-2D856AC84152}"/>
              </a:ext>
            </a:extLst>
          </p:cNvPr>
          <p:cNvSpPr txBox="1"/>
          <p:nvPr/>
        </p:nvSpPr>
        <p:spPr>
          <a:xfrm>
            <a:off x="5660598" y="1085924"/>
            <a:ext cx="6150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урбанизации превышает 80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5B2034E-1AB8-4702-83B2-36F83929D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3246" y="1569708"/>
            <a:ext cx="2734096" cy="269749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DEE0EC1-83DF-404A-82A3-F81B8B1F8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9183" y="4337282"/>
            <a:ext cx="2734096" cy="236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Этнический состав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2ECF1B-84AE-4237-9F63-5490D276ED30}"/>
              </a:ext>
            </a:extLst>
          </p:cNvPr>
          <p:cNvSpPr txBox="1"/>
          <p:nvPr/>
        </p:nvSpPr>
        <p:spPr>
          <a:xfrm>
            <a:off x="209550" y="1120676"/>
            <a:ext cx="118300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этническому составу лидирующее место занимают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англичане – 75 % от числа всех проживающих на территории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 </a:t>
            </a:r>
            <a:endPara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6 % жителей по национальности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шотландцы</a:t>
            </a:r>
            <a:endPara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ирландцами являются - 2 % 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валлийцами – 3</a:t>
            </a:r>
            <a:r>
              <a:rPr lang="ru-RU" sz="24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437196-D037-4A57-8A51-2887DB669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038599"/>
            <a:ext cx="2917826" cy="270048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79FF120-B588-429B-A396-4FC6D981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4038600"/>
            <a:ext cx="3025775" cy="270048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AA4AADD-7827-4E82-8BA5-7498EBC18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476" y="4038598"/>
            <a:ext cx="2587624" cy="270048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B2F3358-517E-4B84-9FF9-DC117CE1F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038598"/>
            <a:ext cx="2587624" cy="270048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2C64C4-FC16-4B7D-B62A-34098325EE08}"/>
              </a:ext>
            </a:extLst>
          </p:cNvPr>
          <p:cNvSpPr txBox="1"/>
          <p:nvPr/>
        </p:nvSpPr>
        <p:spPr>
          <a:xfrm>
            <a:off x="190500" y="2967336"/>
            <a:ext cx="118268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народностей, живущих в Великобритании, есть поляки, выходцы из республик СНГ, переселенцы из стран Ближнего Востока.</a:t>
            </a:r>
          </a:p>
        </p:txBody>
      </p:sp>
    </p:spTree>
    <p:extLst>
      <p:ext uri="{BB962C8B-B14F-4D97-AF65-F5344CB8AC3E}">
        <p14:creationId xmlns:p14="http://schemas.microsoft.com/office/powerpoint/2010/main" val="708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6" y="1156715"/>
            <a:ext cx="5407026" cy="541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07C29B-5CD5-47BE-8388-6CB429D89A2D}"/>
              </a:ext>
            </a:extLst>
          </p:cNvPr>
          <p:cNvSpPr txBox="1"/>
          <p:nvPr/>
        </p:nvSpPr>
        <p:spPr>
          <a:xfrm>
            <a:off x="307975" y="2293276"/>
            <a:ext cx="54070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велика в Центральной и Южной Англии, Южном Уэльсе и на Средне-Шотландской низменности, а в горных  районах Северо- Западной Шотландии она минимальна. Почти 85% населения </a:t>
            </a:r>
            <a:r>
              <a:rPr lang="ru-RU" sz="28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Соединённого </a:t>
            </a: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Королевства проживает в Англии.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914FE5-5D46-40E9-8240-AAB9CC9E6C70}"/>
              </a:ext>
            </a:extLst>
          </p:cNvPr>
          <p:cNvSpPr txBox="1"/>
          <p:nvPr/>
        </p:nvSpPr>
        <p:spPr>
          <a:xfrm>
            <a:off x="288925" y="1186878"/>
            <a:ext cx="7616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плотность населения Великобритании составляет  276  чел/км²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Великобритании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8F81BA-7EF3-4F70-B8BC-0E9A79834C04}"/>
              </a:ext>
            </a:extLst>
          </p:cNvPr>
          <p:cNvSpPr txBox="1"/>
          <p:nvPr/>
        </p:nvSpPr>
        <p:spPr>
          <a:xfrm>
            <a:off x="6629400" y="1137665"/>
            <a:ext cx="5333999" cy="2677656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Великобритания – одна из экономически наиболее мощных государств Европы и всего мира, член группы «Большой семерки». По объему ВВП она занимает в Европе 2-е место после Германии.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62E03F-E72B-49E2-93A7-812D87C6F918}"/>
              </a:ext>
            </a:extLst>
          </p:cNvPr>
          <p:cNvSpPr txBox="1"/>
          <p:nvPr/>
        </p:nvSpPr>
        <p:spPr>
          <a:xfrm>
            <a:off x="685800" y="4365010"/>
            <a:ext cx="5715000" cy="2092881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родиной промышленной революции, </a:t>
            </a:r>
            <a:r>
              <a:rPr lang="ru-RU" sz="2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и 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</a:t>
            </a:r>
            <a:r>
              <a:rPr lang="en-US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6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– начале ХХ столетия она была ведущей промышленной державой </a:t>
            </a:r>
            <a:r>
              <a:rPr lang="ru-RU" sz="26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  <a:endParaRPr lang="en-US" sz="26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01D6B2D-5B20-47CB-B70A-411179E01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5334000" cy="304698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6583F1-EC96-4CC0-8A2A-E01AEEB0E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3" y="3962386"/>
            <a:ext cx="2743197" cy="266701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4E50AD-FDE1-4983-9B42-57E228CCE5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67"/>
          <a:stretch/>
        </p:blipFill>
        <p:spPr>
          <a:xfrm>
            <a:off x="9296403" y="3962386"/>
            <a:ext cx="2666997" cy="2667014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755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Великобритании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90600"/>
            <a:ext cx="66452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8F81BA-7EF3-4F70-B8BC-0E9A79834C04}"/>
              </a:ext>
            </a:extLst>
          </p:cNvPr>
          <p:cNvSpPr txBox="1"/>
          <p:nvPr/>
        </p:nvSpPr>
        <p:spPr>
          <a:xfrm>
            <a:off x="7239000" y="2861370"/>
            <a:ext cx="4724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автомобилестроение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авиастроение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сельскохозяйственное машиностроение,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химическая и фармацевтическая промышленность.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9E50AA-F326-473B-99B7-098B39D1DF5E}"/>
              </a:ext>
            </a:extLst>
          </p:cNvPr>
          <p:cNvSpPr txBox="1"/>
          <p:nvPr/>
        </p:nvSpPr>
        <p:spPr>
          <a:xfrm>
            <a:off x="7451725" y="1257300"/>
            <a:ext cx="45116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ведущими отраслями  являются: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1468155-4E89-4334-BF2F-1F6FF3542EF7}"/>
              </a:ext>
            </a:extLst>
          </p:cNvPr>
          <p:cNvSpPr txBox="1"/>
          <p:nvPr/>
        </p:nvSpPr>
        <p:spPr>
          <a:xfrm>
            <a:off x="479425" y="6188988"/>
            <a:ext cx="1066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вырабатывается большей частью на ТЭС.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Экономика Великобритании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82740"/>
            <a:ext cx="5679568" cy="530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401EA1-D7D0-488B-91AE-CFAFBF011C4C}"/>
              </a:ext>
            </a:extLst>
          </p:cNvPr>
          <p:cNvSpPr txBox="1"/>
          <p:nvPr/>
        </p:nvSpPr>
        <p:spPr>
          <a:xfrm>
            <a:off x="6324600" y="2605129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сельскохозяйственные культуры: пшеница, рожь, картофель, сахарная свекла</a:t>
            </a:r>
            <a:endParaRPr lang="en-US" sz="24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E5D037-64F0-4584-9656-7BAC51F5042D}"/>
              </a:ext>
            </a:extLst>
          </p:cNvPr>
          <p:cNvSpPr txBox="1"/>
          <p:nvPr/>
        </p:nvSpPr>
        <p:spPr>
          <a:xfrm>
            <a:off x="6324600" y="1137665"/>
            <a:ext cx="5562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Ведущие отрасли сельского хозяйства страны – молочно-мясное скотоводство, овцеводство и свиноводство.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6D03BC-44B1-48EB-BBC1-AC0BC5851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023877"/>
            <a:ext cx="2667000" cy="1346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A629E0-2764-4F71-B0B4-046123B69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150" y="4043051"/>
            <a:ext cx="2724150" cy="13271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CA50E79-BDA7-48A8-B427-F88149024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5446077"/>
            <a:ext cx="2667000" cy="1346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19729A-1FAF-40F3-9A17-6FD4763C8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5477315"/>
            <a:ext cx="2724150" cy="13473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5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Сфера услуг Великобритании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EC6B8C7-1F68-465E-933D-E753FC6D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137665"/>
            <a:ext cx="5105399" cy="4958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09FEDF-41D4-4927-ABD5-E28FA0850703}"/>
              </a:ext>
            </a:extLst>
          </p:cNvPr>
          <p:cNvSpPr txBox="1"/>
          <p:nvPr/>
        </p:nvSpPr>
        <p:spPr>
          <a:xfrm>
            <a:off x="6248400" y="1263908"/>
            <a:ext cx="54102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 выделяется своим международным значением банковско-финансовый сектор , информационные и телекоммуникационные  технологии, здравоохранение, и высшее образование. </a:t>
            </a:r>
          </a:p>
          <a:p>
            <a:pPr algn="ctr"/>
            <a:r>
              <a:rPr lang="ru-RU" sz="28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Лондон – является крупнейшим финансовым центром мира.</a:t>
            </a:r>
            <a:endParaRPr lang="en-US" sz="28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</a:p>
        </p:txBody>
      </p:sp>
      <p:sp>
        <p:nvSpPr>
          <p:cNvPr id="4" name="AutoShape 3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Турц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9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1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Норвег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230145383"/>
              </p:ext>
            </p:extLst>
          </p:nvPr>
        </p:nvGraphicFramePr>
        <p:xfrm>
          <a:off x="304800" y="990600"/>
          <a:ext cx="702526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4190532" cy="5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Сфера услуг Великобритании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3D1434-870F-428E-9210-F1C7123B1F8A}"/>
              </a:ext>
            </a:extLst>
          </p:cNvPr>
          <p:cNvSpPr txBox="1"/>
          <p:nvPr/>
        </p:nvSpPr>
        <p:spPr>
          <a:xfrm>
            <a:off x="155575" y="1101000"/>
            <a:ext cx="54292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графстве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Оксфордшир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находится Оксфордский университет (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Oxford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 – один из старейших вузов мира. Этот же вуз присутствует в списке лучших высших учебных заведений Великобритании. Около 20 тыс. студентов университет принимает ежегодно, тридцать процентов из которых — иностранные граждане. 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5D0DEF8-9D83-485C-A927-CB9C4D076F6B}"/>
              </a:ext>
            </a:extLst>
          </p:cNvPr>
          <p:cNvSpPr txBox="1"/>
          <p:nvPr/>
        </p:nvSpPr>
        <p:spPr>
          <a:xfrm>
            <a:off x="6248400" y="4251615"/>
            <a:ext cx="5943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Привилегированное благотворительное учреждение — Кембриджский университет (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Cambridge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). Деятельность университета отчасти финансируется государственным грантом, отчасти — пожертвованиями благотворительных фондов. Обучение студентов ведётся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 28 различным направлениям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0F672E-C9E4-42E0-8C93-02AF0509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4038600"/>
            <a:ext cx="5273676" cy="2612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9A2395-884A-434C-B428-EC86BC9D8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235581"/>
            <a:ext cx="5254626" cy="290093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53230AB-3E18-4C57-AF10-A03AB143E350}"/>
              </a:ext>
            </a:extLst>
          </p:cNvPr>
          <p:cNvCxnSpPr/>
          <p:nvPr/>
        </p:nvCxnSpPr>
        <p:spPr>
          <a:xfrm>
            <a:off x="5867400" y="1170640"/>
            <a:ext cx="0" cy="54800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2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Туризм  Великобритании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843A170-5811-42FA-AE57-5FAF38C77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156715"/>
            <a:ext cx="5464456" cy="3415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8093F0-3365-4A24-B613-6BED4C07173E}"/>
              </a:ext>
            </a:extLst>
          </p:cNvPr>
          <p:cNvSpPr txBox="1"/>
          <p:nvPr/>
        </p:nvSpPr>
        <p:spPr>
          <a:xfrm>
            <a:off x="5962370" y="1156715"/>
            <a:ext cx="61150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Великобритании подходит для любой возрастной категории. Для любителей природного и оздоровительного отдыха здесь есть горнолыжные и лечебные курорты, а чистейшие озера и бесконечные луга,  многочисленные всемирно известные историко- культурные памятники без которых нельзя представить Великобританию и </a:t>
            </a:r>
            <a:r>
              <a:rPr lang="ru-RU" sz="2000" b="1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</a:t>
            </a: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туризм.</a:t>
            </a: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62F59B-CC0E-4B06-A1AE-49CFFCBDE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4738115"/>
            <a:ext cx="2759075" cy="1780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8F0E267-C40E-4074-BAE6-DBCAFCE06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738115"/>
            <a:ext cx="2759075" cy="18140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4AAF84-8103-4099-937F-09BA9FBA9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875" y="4019036"/>
            <a:ext cx="5791200" cy="255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1CE113-7F70-49B4-A10C-5F699E59C5E5}"/>
              </a:ext>
            </a:extLst>
          </p:cNvPr>
          <p:cNvSpPr txBox="1"/>
          <p:nvPr/>
        </p:nvSpPr>
        <p:spPr>
          <a:xfrm>
            <a:off x="228600" y="28084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величественный каменный комплекс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CBAD93-B5C8-4AE6-B36F-A98FD2024D25}"/>
              </a:ext>
            </a:extLst>
          </p:cNvPr>
          <p:cNvSpPr txBox="1"/>
          <p:nvPr/>
        </p:nvSpPr>
        <p:spPr>
          <a:xfrm>
            <a:off x="533400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Стоунхендж, Великобритания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CDA4CB-7AFC-416A-9F19-5E2B3CAC5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99" y="231680"/>
            <a:ext cx="4038601" cy="25767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5FF054-B011-49CA-921E-868E84B1FFF7}"/>
              </a:ext>
            </a:extLst>
          </p:cNvPr>
          <p:cNvSpPr txBox="1"/>
          <p:nvPr/>
        </p:nvSpPr>
        <p:spPr>
          <a:xfrm>
            <a:off x="7924799" y="2880836"/>
            <a:ext cx="4038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Лондонский Тауэр – средневековая крепость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923B0B0-7508-4BC5-AAA9-F907674E5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1" y="231680"/>
            <a:ext cx="4038602" cy="25767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829B4CC-966A-412F-A5F1-736851408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5" y="3429000"/>
            <a:ext cx="3962394" cy="25972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42E02F-7B05-4D50-93F7-7B02E3EF89C4}"/>
              </a:ext>
            </a:extLst>
          </p:cNvPr>
          <p:cNvSpPr txBox="1"/>
          <p:nvPr/>
        </p:nvSpPr>
        <p:spPr>
          <a:xfrm>
            <a:off x="4876799" y="60928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Башня с часами Биг-Бена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785815" y="1613233"/>
            <a:ext cx="7862348" cy="3959968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769791" marR="10735" indent="-74295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Прочитать:</a:t>
            </a:r>
          </a:p>
          <a:p>
            <a:pPr marL="26841" marR="10735"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27. 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Соединённое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Королевство Великобритании и Северной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Ирландии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2 -3  стр. 80</a:t>
            </a:r>
          </a:p>
        </p:txBody>
      </p:sp>
      <p:sp>
        <p:nvSpPr>
          <p:cNvPr id="9" name="object 9"/>
          <p:cNvSpPr/>
          <p:nvPr/>
        </p:nvSpPr>
        <p:spPr>
          <a:xfrm>
            <a:off x="3810000" y="5791200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3810000" y="5855653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399" y="933450"/>
            <a:ext cx="6477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СОЕДИНЁННОЕ </a:t>
            </a:r>
            <a:r>
              <a:rPr lang="ru-RU" sz="24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КОРОЛЕВСТВО ВЕЛИКОБРИТАНИИ И СЕВЕРНАЯ ИРЛАНДИЯ </a:t>
            </a:r>
          </a:p>
          <a:p>
            <a:pPr algn="ctr"/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РАСПОЛОЖЕНО НА БРИТАНСКИХ ОСТРОВАХ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НА </a:t>
            </a:r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СЕВЕРО - ЗАПАДЕ ЕВРОПЫ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86"/>
          <a:stretch/>
        </p:blipFill>
        <p:spPr bwMode="auto">
          <a:xfrm>
            <a:off x="5791199" y="2902144"/>
            <a:ext cx="2743201" cy="197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99" y="2873860"/>
            <a:ext cx="3238501" cy="200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5029200"/>
            <a:ext cx="2743202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98" y="5007139"/>
            <a:ext cx="3238501" cy="164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973604"/>
            <a:ext cx="5334001" cy="568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8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400" y="933450"/>
            <a:ext cx="533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Основную часть территории </a:t>
            </a:r>
            <a:r>
              <a:rPr lang="ru-RU" sz="32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Соединённого </a:t>
            </a:r>
            <a:r>
              <a:rPr lang="ru-RU" sz="32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Королевства занимает остров Великобритания и северо-восток острова Ирландия. Кроме того, в состав страны входит большое число мелких </a:t>
            </a:r>
            <a:r>
              <a:rPr lang="ru-RU" sz="32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островов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33450"/>
            <a:ext cx="4800600" cy="550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5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961952"/>
            <a:ext cx="655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Соединённое </a:t>
            </a:r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Королевство омывается Северным, Ирландским морями, а также Атлантическим океаном. </a:t>
            </a:r>
          </a:p>
          <a:p>
            <a:pPr algn="ctr"/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Пролив Ла –</a:t>
            </a:r>
            <a:r>
              <a:rPr lang="ru-RU" sz="2800" b="1" i="1" dirty="0" err="1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Манш</a:t>
            </a:r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отделяет Великобританию от северо-западного побережья Франции. </a:t>
            </a:r>
            <a:r>
              <a:rPr lang="ru-RU" sz="28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На </a:t>
            </a:r>
            <a:r>
              <a:rPr lang="ru-RU" sz="28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суше страна  граничит только с Ирландской Республикой.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80565"/>
            <a:ext cx="3276600" cy="165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895850"/>
            <a:ext cx="3124200" cy="163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91596"/>
            <a:ext cx="4800600" cy="574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0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положение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1248876"/>
            <a:ext cx="5562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настоящее время имеется около 15 заморских территорий, то есть колоний, Великобритании. Большая  их часть находится на островах </a:t>
            </a:r>
            <a:r>
              <a:rPr lang="ru-RU" sz="24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в </a:t>
            </a:r>
            <a:r>
              <a:rPr lang="ru-RU" sz="24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Карибском море. Единственная  колония на Европейском континенте – Гибралтар – так же принадлежит  Великобритании. Официально никакая заморская территория </a:t>
            </a:r>
            <a:r>
              <a:rPr lang="ru-RU" sz="24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в </a:t>
            </a:r>
            <a:r>
              <a:rPr lang="ru-RU" sz="24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состав </a:t>
            </a:r>
            <a:r>
              <a:rPr lang="ru-RU" sz="24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Соединённого  </a:t>
            </a:r>
            <a:r>
              <a:rPr lang="ru-RU" sz="24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Королевства не </a:t>
            </a:r>
            <a:r>
              <a:rPr lang="ru-RU" sz="24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входит</a:t>
            </a:r>
            <a:endParaRPr lang="ru-RU" sz="2400" b="1" i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59" y="1491503"/>
            <a:ext cx="5548309" cy="422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77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Форма правления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8" y="3657600"/>
            <a:ext cx="3540782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69" y="3657600"/>
            <a:ext cx="3892372" cy="294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5" r="4158" b="15979"/>
          <a:stretch/>
        </p:blipFill>
        <p:spPr bwMode="auto">
          <a:xfrm>
            <a:off x="839459" y="1162050"/>
            <a:ext cx="7084082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7200" y="1349276"/>
            <a:ext cx="381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Конституционная монархия.</a:t>
            </a:r>
          </a:p>
          <a:p>
            <a:pPr algn="ctr"/>
            <a:r>
              <a:rPr lang="ru-RU" sz="24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Монарх Великобритании одновременно является официальным главой 15 независимых – королевств Британского Содружества, в частности, Канады, Австралии, Новой Зеландии.</a:t>
            </a:r>
          </a:p>
        </p:txBody>
      </p:sp>
    </p:spTree>
    <p:extLst>
      <p:ext uri="{BB962C8B-B14F-4D97-AF65-F5344CB8AC3E}">
        <p14:creationId xmlns:p14="http://schemas.microsoft.com/office/powerpoint/2010/main" val="32775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устройства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10" y="1285875"/>
            <a:ext cx="600659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43700" y="1219825"/>
            <a:ext cx="5105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политико-административном отношении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Соединённое </a:t>
            </a:r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Королевство  является унитарным государством 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подразделяется на 4 части: </a:t>
            </a:r>
          </a:p>
          <a:p>
            <a:endParaRPr lang="ru-RU" sz="2800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ru-RU" sz="3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Англию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ru-RU" sz="3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Уэльс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ru-RU" sz="3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Шотландию 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ru-RU" sz="3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Северная Ирландию</a:t>
            </a:r>
          </a:p>
        </p:txBody>
      </p:sp>
    </p:spTree>
    <p:extLst>
      <p:ext uri="{BB962C8B-B14F-4D97-AF65-F5344CB8AC3E}">
        <p14:creationId xmlns:p14="http://schemas.microsoft.com/office/powerpoint/2010/main" val="32692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Природные условия и ресурсы</a:t>
            </a:r>
          </a:p>
        </p:txBody>
      </p:sp>
      <p:sp>
        <p:nvSpPr>
          <p:cNvPr id="3" name="AutoShape 5" descr="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43000"/>
            <a:ext cx="51022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86400" y="1143000"/>
            <a:ext cx="6477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Юго- восточная часть Великобритании преимущественно занимают равнины, а северо-западные  территории – среднегорья. Поверхность страны в основном равнинная и холмистая, лишь на севере расположено Северо-Шотландское нагорье. Самая высокая точка страны — гора Бен-Невис </a:t>
            </a:r>
            <a:r>
              <a:rPr lang="ru-RU" sz="22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(1343 м</a:t>
            </a:r>
            <a:r>
              <a:rPr lang="ru-RU" sz="22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943766"/>
            <a:ext cx="3181350" cy="268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943766"/>
            <a:ext cx="3200400" cy="268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2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fc1f7db3cfb57d84f73c33e6b9f05c213b12c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4098</TotalTime>
  <Words>911</Words>
  <Application>Microsoft Office PowerPoint</Application>
  <PresentationFormat>Широкоэкранный</PresentationFormat>
  <Paragraphs>99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Mistral</vt:lpstr>
      <vt:lpstr>Verdana</vt:lpstr>
      <vt:lpstr>Wingdings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276</cp:revision>
  <dcterms:created xsi:type="dcterms:W3CDTF">2020-06-30T15:34:35Z</dcterms:created>
  <dcterms:modified xsi:type="dcterms:W3CDTF">2020-12-01T23:42:37Z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