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sldIdLst>
    <p:sldId id="293" r:id="rId4"/>
    <p:sldId id="1406" r:id="rId5"/>
    <p:sldId id="1411" r:id="rId6"/>
    <p:sldId id="1407" r:id="rId7"/>
    <p:sldId id="1412" r:id="rId8"/>
    <p:sldId id="1414" r:id="rId9"/>
    <p:sldId id="1420" r:id="rId10"/>
    <p:sldId id="1423" r:id="rId11"/>
    <p:sldId id="1425" r:id="rId12"/>
    <p:sldId id="1422" r:id="rId13"/>
    <p:sldId id="1421" r:id="rId14"/>
    <p:sldId id="1426" r:id="rId15"/>
    <p:sldId id="1428" r:id="rId16"/>
    <p:sldId id="1427" r:id="rId17"/>
    <p:sldId id="1429" r:id="rId18"/>
    <p:sldId id="1430" r:id="rId19"/>
    <p:sldId id="1431" r:id="rId20"/>
    <p:sldId id="1432" r:id="rId21"/>
    <p:sldId id="1433" r:id="rId22"/>
    <p:sldId id="1434" r:id="rId23"/>
    <p:sldId id="1388" r:id="rId24"/>
    <p:sldId id="290" r:id="rId25"/>
  </p:sldIdLst>
  <p:sldSz cx="12192000" cy="6858000"/>
  <p:notesSz cx="12192000" cy="6858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2B0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586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10A71F-BA8C-4C3D-BDE3-F7DD6ED5B1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E32801-5D58-485B-9E44-063E129C4470}">
      <dgm:prSet phldrT="[Текст]" custT="1"/>
      <dgm:spPr/>
      <dgm:t>
        <a:bodyPr/>
        <a:lstStyle/>
        <a:p>
          <a:r>
            <a:rPr lang="ru-RU" sz="3200" b="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Основные задачи:</a:t>
          </a:r>
          <a:endParaRPr lang="en-US" sz="3200" b="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DA9C2F-FEC5-4329-B1B9-EE7D835DC745}" type="parTrans" cxnId="{692B2B45-F346-4C2F-B947-1167DE03CB50}">
      <dgm:prSet/>
      <dgm:spPr/>
      <dgm:t>
        <a:bodyPr/>
        <a:lstStyle/>
        <a:p>
          <a:endParaRPr lang="en-US" sz="1800" b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781E68-229B-4408-BF8F-EF8CE5CC5F2A}" type="sibTrans" cxnId="{692B2B45-F346-4C2F-B947-1167DE03CB50}">
      <dgm:prSet/>
      <dgm:spPr/>
      <dgm:t>
        <a:bodyPr/>
        <a:lstStyle/>
        <a:p>
          <a:endParaRPr lang="en-US" sz="1800" b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1D8CC9-430C-45C2-B99F-FEFB95FEFCEC}">
      <dgm:prSet phldrT="[Текст]" custT="1"/>
      <dgm:spPr/>
      <dgm:t>
        <a:bodyPr/>
        <a:lstStyle/>
        <a:p>
          <a:r>
            <a:rPr lang="ru-RU" sz="3200" b="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связей между отдельными отраслями и районами страны</a:t>
          </a:r>
          <a:endParaRPr lang="en-US" sz="3200" b="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8DAD89-706C-483B-B0B5-DB67B284192F}" type="parTrans" cxnId="{26A501DE-A726-434E-95BA-2775A27141D4}">
      <dgm:prSet/>
      <dgm:spPr/>
      <dgm:t>
        <a:bodyPr/>
        <a:lstStyle/>
        <a:p>
          <a:endParaRPr lang="en-US" sz="1800" b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8A0E6E-CACD-4458-B211-2EFC0368E995}" type="sibTrans" cxnId="{26A501DE-A726-434E-95BA-2775A27141D4}">
      <dgm:prSet/>
      <dgm:spPr/>
      <dgm:t>
        <a:bodyPr/>
        <a:lstStyle/>
        <a:p>
          <a:endParaRPr lang="en-US" sz="1800" b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1E109D-1E54-47DD-BE05-E5C48203E5D7}">
      <dgm:prSet phldrT="[Текст]" custT="1"/>
      <dgm:spPr/>
      <dgm:t>
        <a:bodyPr/>
        <a:lstStyle/>
        <a:p>
          <a:r>
            <a:rPr lang="ru-RU" sz="3200" b="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Своевременное обеспечение потребностей хозяйства и населения в перевозках</a:t>
          </a:r>
          <a:endParaRPr lang="en-US" sz="3200" b="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63564C-1B2F-4D41-B39D-3263A8B8379E}" type="parTrans" cxnId="{FB7CBD7F-628D-4A08-8FDD-BD9DF6D8CFF7}">
      <dgm:prSet/>
      <dgm:spPr/>
      <dgm:t>
        <a:bodyPr/>
        <a:lstStyle/>
        <a:p>
          <a:endParaRPr lang="en-US" sz="1800" b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D29AE0-AA36-49C9-99F8-B7BE1CE40EF5}" type="sibTrans" cxnId="{FB7CBD7F-628D-4A08-8FDD-BD9DF6D8CFF7}">
      <dgm:prSet/>
      <dgm:spPr/>
      <dgm:t>
        <a:bodyPr/>
        <a:lstStyle/>
        <a:p>
          <a:endParaRPr lang="en-US" sz="1800" b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5054F4-8E9E-4EF4-A979-A74BCD9DC9BE}">
      <dgm:prSet phldrT="[Текст]" custT="1"/>
      <dgm:spPr/>
      <dgm:t>
        <a:bodyPr/>
        <a:lstStyle/>
        <a:p>
          <a:r>
            <a:rPr lang="ru-RU" sz="3200" b="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Повышение экономической активности работы транспорта</a:t>
          </a:r>
          <a:endParaRPr lang="en-US" sz="3200" b="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CBEB90-3685-4559-8B61-5CA7BAA3BE6F}" type="parTrans" cxnId="{1E1B2F67-6401-4813-8884-09F22EC7FFB8}">
      <dgm:prSet/>
      <dgm:spPr/>
      <dgm:t>
        <a:bodyPr/>
        <a:lstStyle/>
        <a:p>
          <a:endParaRPr lang="en-US" sz="1800" b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2736D-DA86-46AD-B772-8BAFECC3D6BB}" type="sibTrans" cxnId="{1E1B2F67-6401-4813-8884-09F22EC7FFB8}">
      <dgm:prSet/>
      <dgm:spPr/>
      <dgm:t>
        <a:bodyPr/>
        <a:lstStyle/>
        <a:p>
          <a:endParaRPr lang="en-US" sz="1800" b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BE4B65-3AB1-472B-BF2E-DD99FC05B89D}" type="pres">
      <dgm:prSet presAssocID="{1210A71F-BA8C-4C3D-BDE3-F7DD6ED5B1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5383B46-5261-4657-BD99-5EB5CF10B36A}" type="pres">
      <dgm:prSet presAssocID="{BBE32801-5D58-485B-9E44-063E129C4470}" presName="thickLine" presStyleLbl="alignNode1" presStyleIdx="0" presStyleCnt="1"/>
      <dgm:spPr/>
    </dgm:pt>
    <dgm:pt modelId="{0A1078DC-DFED-4506-A9C6-4173DB9DE888}" type="pres">
      <dgm:prSet presAssocID="{BBE32801-5D58-485B-9E44-063E129C4470}" presName="horz1" presStyleCnt="0"/>
      <dgm:spPr/>
    </dgm:pt>
    <dgm:pt modelId="{6E2284E3-D064-4184-A236-FEE5CA19C808}" type="pres">
      <dgm:prSet presAssocID="{BBE32801-5D58-485B-9E44-063E129C4470}" presName="tx1" presStyleLbl="revTx" presStyleIdx="0" presStyleCnt="4"/>
      <dgm:spPr/>
      <dgm:t>
        <a:bodyPr/>
        <a:lstStyle/>
        <a:p>
          <a:endParaRPr lang="ru-RU"/>
        </a:p>
      </dgm:t>
    </dgm:pt>
    <dgm:pt modelId="{8A9B230A-91D8-40A8-A38B-5AB2634BE323}" type="pres">
      <dgm:prSet presAssocID="{BBE32801-5D58-485B-9E44-063E129C4470}" presName="vert1" presStyleCnt="0"/>
      <dgm:spPr/>
    </dgm:pt>
    <dgm:pt modelId="{7D755073-207D-4FA6-819C-96F328A9FFBC}" type="pres">
      <dgm:prSet presAssocID="{AC1D8CC9-430C-45C2-B99F-FEFB95FEFCEC}" presName="vertSpace2a" presStyleCnt="0"/>
      <dgm:spPr/>
    </dgm:pt>
    <dgm:pt modelId="{000DC3A8-57F7-4E97-BFE7-E87AA5AD019C}" type="pres">
      <dgm:prSet presAssocID="{AC1D8CC9-430C-45C2-B99F-FEFB95FEFCEC}" presName="horz2" presStyleCnt="0"/>
      <dgm:spPr/>
    </dgm:pt>
    <dgm:pt modelId="{18751AB3-3168-4AE5-9D0C-5B07CE440CAF}" type="pres">
      <dgm:prSet presAssocID="{AC1D8CC9-430C-45C2-B99F-FEFB95FEFCEC}" presName="horzSpace2" presStyleCnt="0"/>
      <dgm:spPr/>
    </dgm:pt>
    <dgm:pt modelId="{66B12700-69DC-4937-87C6-823F7A87322F}" type="pres">
      <dgm:prSet presAssocID="{AC1D8CC9-430C-45C2-B99F-FEFB95FEFCEC}" presName="tx2" presStyleLbl="revTx" presStyleIdx="1" presStyleCnt="4"/>
      <dgm:spPr/>
      <dgm:t>
        <a:bodyPr/>
        <a:lstStyle/>
        <a:p>
          <a:endParaRPr lang="ru-RU"/>
        </a:p>
      </dgm:t>
    </dgm:pt>
    <dgm:pt modelId="{462A3C5A-B753-46D6-B922-816F2ECBD0B8}" type="pres">
      <dgm:prSet presAssocID="{AC1D8CC9-430C-45C2-B99F-FEFB95FEFCEC}" presName="vert2" presStyleCnt="0"/>
      <dgm:spPr/>
    </dgm:pt>
    <dgm:pt modelId="{CD2D80B5-EE35-4380-B68E-FF6F238CAFEA}" type="pres">
      <dgm:prSet presAssocID="{AC1D8CC9-430C-45C2-B99F-FEFB95FEFCEC}" presName="thinLine2b" presStyleLbl="callout" presStyleIdx="0" presStyleCnt="3"/>
      <dgm:spPr/>
    </dgm:pt>
    <dgm:pt modelId="{F3E7206A-81BD-4441-9D45-3B3D29086308}" type="pres">
      <dgm:prSet presAssocID="{AC1D8CC9-430C-45C2-B99F-FEFB95FEFCEC}" presName="vertSpace2b" presStyleCnt="0"/>
      <dgm:spPr/>
    </dgm:pt>
    <dgm:pt modelId="{6D4B1359-581B-4003-8E3C-3C8888CB2D31}" type="pres">
      <dgm:prSet presAssocID="{051E109D-1E54-47DD-BE05-E5C48203E5D7}" presName="horz2" presStyleCnt="0"/>
      <dgm:spPr/>
    </dgm:pt>
    <dgm:pt modelId="{00FF601F-4C87-4C11-9B73-0C46966A7D95}" type="pres">
      <dgm:prSet presAssocID="{051E109D-1E54-47DD-BE05-E5C48203E5D7}" presName="horzSpace2" presStyleCnt="0"/>
      <dgm:spPr/>
    </dgm:pt>
    <dgm:pt modelId="{3867D37E-A2C1-4FBB-A0B9-D575D9A66A9B}" type="pres">
      <dgm:prSet presAssocID="{051E109D-1E54-47DD-BE05-E5C48203E5D7}" presName="tx2" presStyleLbl="revTx" presStyleIdx="2" presStyleCnt="4"/>
      <dgm:spPr/>
      <dgm:t>
        <a:bodyPr/>
        <a:lstStyle/>
        <a:p>
          <a:endParaRPr lang="ru-RU"/>
        </a:p>
      </dgm:t>
    </dgm:pt>
    <dgm:pt modelId="{6F0A0A74-4506-4939-9109-519540F782F5}" type="pres">
      <dgm:prSet presAssocID="{051E109D-1E54-47DD-BE05-E5C48203E5D7}" presName="vert2" presStyleCnt="0"/>
      <dgm:spPr/>
    </dgm:pt>
    <dgm:pt modelId="{838DD4A8-F717-4C4A-BCF3-A520D30C0D50}" type="pres">
      <dgm:prSet presAssocID="{051E109D-1E54-47DD-BE05-E5C48203E5D7}" presName="thinLine2b" presStyleLbl="callout" presStyleIdx="1" presStyleCnt="3"/>
      <dgm:spPr/>
    </dgm:pt>
    <dgm:pt modelId="{3208DFCC-3F4D-4B50-BC76-CEBB3F41B424}" type="pres">
      <dgm:prSet presAssocID="{051E109D-1E54-47DD-BE05-E5C48203E5D7}" presName="vertSpace2b" presStyleCnt="0"/>
      <dgm:spPr/>
    </dgm:pt>
    <dgm:pt modelId="{4A26467F-5A77-4CDC-BDD2-DDC7E16A8E75}" type="pres">
      <dgm:prSet presAssocID="{945054F4-8E9E-4EF4-A979-A74BCD9DC9BE}" presName="horz2" presStyleCnt="0"/>
      <dgm:spPr/>
    </dgm:pt>
    <dgm:pt modelId="{DB629847-6A03-4EE8-BF12-927E90B677F6}" type="pres">
      <dgm:prSet presAssocID="{945054F4-8E9E-4EF4-A979-A74BCD9DC9BE}" presName="horzSpace2" presStyleCnt="0"/>
      <dgm:spPr/>
    </dgm:pt>
    <dgm:pt modelId="{C032D4E4-BEAE-4D91-B5C2-EBFE7AFCF5EA}" type="pres">
      <dgm:prSet presAssocID="{945054F4-8E9E-4EF4-A979-A74BCD9DC9BE}" presName="tx2" presStyleLbl="revTx" presStyleIdx="3" presStyleCnt="4"/>
      <dgm:spPr/>
      <dgm:t>
        <a:bodyPr/>
        <a:lstStyle/>
        <a:p>
          <a:endParaRPr lang="ru-RU"/>
        </a:p>
      </dgm:t>
    </dgm:pt>
    <dgm:pt modelId="{41EA676A-B3FE-4354-9BC9-562727B09E71}" type="pres">
      <dgm:prSet presAssocID="{945054F4-8E9E-4EF4-A979-A74BCD9DC9BE}" presName="vert2" presStyleCnt="0"/>
      <dgm:spPr/>
    </dgm:pt>
    <dgm:pt modelId="{31D5812F-1599-4B82-8867-FF1C10B84A09}" type="pres">
      <dgm:prSet presAssocID="{945054F4-8E9E-4EF4-A979-A74BCD9DC9BE}" presName="thinLine2b" presStyleLbl="callout" presStyleIdx="2" presStyleCnt="3"/>
      <dgm:spPr/>
    </dgm:pt>
    <dgm:pt modelId="{538C7C15-5F9B-42D5-8C40-772136210F8B}" type="pres">
      <dgm:prSet presAssocID="{945054F4-8E9E-4EF4-A979-A74BCD9DC9BE}" presName="vertSpace2b" presStyleCnt="0"/>
      <dgm:spPr/>
    </dgm:pt>
  </dgm:ptLst>
  <dgm:cxnLst>
    <dgm:cxn modelId="{93EF4C54-8229-4223-B41B-ACE623163A35}" type="presOf" srcId="{945054F4-8E9E-4EF4-A979-A74BCD9DC9BE}" destId="{C032D4E4-BEAE-4D91-B5C2-EBFE7AFCF5EA}" srcOrd="0" destOrd="0" presId="urn:microsoft.com/office/officeart/2008/layout/LinedList"/>
    <dgm:cxn modelId="{8E635F6A-2100-45D8-832C-8EA8786908CD}" type="presOf" srcId="{051E109D-1E54-47DD-BE05-E5C48203E5D7}" destId="{3867D37E-A2C1-4FBB-A0B9-D575D9A66A9B}" srcOrd="0" destOrd="0" presId="urn:microsoft.com/office/officeart/2008/layout/LinedList"/>
    <dgm:cxn modelId="{82736632-4F5D-4E37-A1A8-66EB8924978F}" type="presOf" srcId="{1210A71F-BA8C-4C3D-BDE3-F7DD6ED5B198}" destId="{51BE4B65-3AB1-472B-BF2E-DD99FC05B89D}" srcOrd="0" destOrd="0" presId="urn:microsoft.com/office/officeart/2008/layout/LinedList"/>
    <dgm:cxn modelId="{E7115A33-D932-4C8F-A915-95032032097C}" type="presOf" srcId="{AC1D8CC9-430C-45C2-B99F-FEFB95FEFCEC}" destId="{66B12700-69DC-4937-87C6-823F7A87322F}" srcOrd="0" destOrd="0" presId="urn:microsoft.com/office/officeart/2008/layout/LinedList"/>
    <dgm:cxn modelId="{FB7CBD7F-628D-4A08-8FDD-BD9DF6D8CFF7}" srcId="{BBE32801-5D58-485B-9E44-063E129C4470}" destId="{051E109D-1E54-47DD-BE05-E5C48203E5D7}" srcOrd="1" destOrd="0" parTransId="{0B63564C-1B2F-4D41-B39D-3263A8B8379E}" sibTransId="{F3D29AE0-AA36-49C9-99F8-B7BE1CE40EF5}"/>
    <dgm:cxn modelId="{692B2B45-F346-4C2F-B947-1167DE03CB50}" srcId="{1210A71F-BA8C-4C3D-BDE3-F7DD6ED5B198}" destId="{BBE32801-5D58-485B-9E44-063E129C4470}" srcOrd="0" destOrd="0" parTransId="{E7DA9C2F-FEC5-4329-B1B9-EE7D835DC745}" sibTransId="{22781E68-229B-4408-BF8F-EF8CE5CC5F2A}"/>
    <dgm:cxn modelId="{26A501DE-A726-434E-95BA-2775A27141D4}" srcId="{BBE32801-5D58-485B-9E44-063E129C4470}" destId="{AC1D8CC9-430C-45C2-B99F-FEFB95FEFCEC}" srcOrd="0" destOrd="0" parTransId="{5D8DAD89-706C-483B-B0B5-DB67B284192F}" sibTransId="{098A0E6E-CACD-4458-B211-2EFC0368E995}"/>
    <dgm:cxn modelId="{1E1B2F67-6401-4813-8884-09F22EC7FFB8}" srcId="{BBE32801-5D58-485B-9E44-063E129C4470}" destId="{945054F4-8E9E-4EF4-A979-A74BCD9DC9BE}" srcOrd="2" destOrd="0" parTransId="{2ECBEB90-3685-4559-8B61-5CA7BAA3BE6F}" sibTransId="{9262736D-DA86-46AD-B772-8BAFECC3D6BB}"/>
    <dgm:cxn modelId="{67BA6B86-63E9-4E74-8704-BCA60A5B3EBC}" type="presOf" srcId="{BBE32801-5D58-485B-9E44-063E129C4470}" destId="{6E2284E3-D064-4184-A236-FEE5CA19C808}" srcOrd="0" destOrd="0" presId="urn:microsoft.com/office/officeart/2008/layout/LinedList"/>
    <dgm:cxn modelId="{CD47AF53-353D-44FA-BBA6-B390ABADD73F}" type="presParOf" srcId="{51BE4B65-3AB1-472B-BF2E-DD99FC05B89D}" destId="{85383B46-5261-4657-BD99-5EB5CF10B36A}" srcOrd="0" destOrd="0" presId="urn:microsoft.com/office/officeart/2008/layout/LinedList"/>
    <dgm:cxn modelId="{353268F7-2167-4B5A-AEF1-DFCDC0F89DA8}" type="presParOf" srcId="{51BE4B65-3AB1-472B-BF2E-DD99FC05B89D}" destId="{0A1078DC-DFED-4506-A9C6-4173DB9DE888}" srcOrd="1" destOrd="0" presId="urn:microsoft.com/office/officeart/2008/layout/LinedList"/>
    <dgm:cxn modelId="{1E42982C-07AA-4581-8C4E-9F50DED00895}" type="presParOf" srcId="{0A1078DC-DFED-4506-A9C6-4173DB9DE888}" destId="{6E2284E3-D064-4184-A236-FEE5CA19C808}" srcOrd="0" destOrd="0" presId="urn:microsoft.com/office/officeart/2008/layout/LinedList"/>
    <dgm:cxn modelId="{79A5AE37-6C24-48F7-AD9B-C5A39F0B3562}" type="presParOf" srcId="{0A1078DC-DFED-4506-A9C6-4173DB9DE888}" destId="{8A9B230A-91D8-40A8-A38B-5AB2634BE323}" srcOrd="1" destOrd="0" presId="urn:microsoft.com/office/officeart/2008/layout/LinedList"/>
    <dgm:cxn modelId="{374BA189-2999-415E-B5EA-C494245ADAD4}" type="presParOf" srcId="{8A9B230A-91D8-40A8-A38B-5AB2634BE323}" destId="{7D755073-207D-4FA6-819C-96F328A9FFBC}" srcOrd="0" destOrd="0" presId="urn:microsoft.com/office/officeart/2008/layout/LinedList"/>
    <dgm:cxn modelId="{4BCB6F0C-CC2E-425B-B618-89212DA4B646}" type="presParOf" srcId="{8A9B230A-91D8-40A8-A38B-5AB2634BE323}" destId="{000DC3A8-57F7-4E97-BFE7-E87AA5AD019C}" srcOrd="1" destOrd="0" presId="urn:microsoft.com/office/officeart/2008/layout/LinedList"/>
    <dgm:cxn modelId="{438C51D5-12A9-469A-B705-F1FF037FA1EB}" type="presParOf" srcId="{000DC3A8-57F7-4E97-BFE7-E87AA5AD019C}" destId="{18751AB3-3168-4AE5-9D0C-5B07CE440CAF}" srcOrd="0" destOrd="0" presId="urn:microsoft.com/office/officeart/2008/layout/LinedList"/>
    <dgm:cxn modelId="{7BFF9A00-FB09-49B5-A4FF-07F48F32BE97}" type="presParOf" srcId="{000DC3A8-57F7-4E97-BFE7-E87AA5AD019C}" destId="{66B12700-69DC-4937-87C6-823F7A87322F}" srcOrd="1" destOrd="0" presId="urn:microsoft.com/office/officeart/2008/layout/LinedList"/>
    <dgm:cxn modelId="{4700912C-8CAD-4C94-AE3B-73BBABF8B33C}" type="presParOf" srcId="{000DC3A8-57F7-4E97-BFE7-E87AA5AD019C}" destId="{462A3C5A-B753-46D6-B922-816F2ECBD0B8}" srcOrd="2" destOrd="0" presId="urn:microsoft.com/office/officeart/2008/layout/LinedList"/>
    <dgm:cxn modelId="{5723C5F4-4C1D-4C27-88C3-DDFD4F5B54C5}" type="presParOf" srcId="{8A9B230A-91D8-40A8-A38B-5AB2634BE323}" destId="{CD2D80B5-EE35-4380-B68E-FF6F238CAFEA}" srcOrd="2" destOrd="0" presId="urn:microsoft.com/office/officeart/2008/layout/LinedList"/>
    <dgm:cxn modelId="{BE299FCE-9255-4980-B479-83A07332C15A}" type="presParOf" srcId="{8A9B230A-91D8-40A8-A38B-5AB2634BE323}" destId="{F3E7206A-81BD-4441-9D45-3B3D29086308}" srcOrd="3" destOrd="0" presId="urn:microsoft.com/office/officeart/2008/layout/LinedList"/>
    <dgm:cxn modelId="{55D65642-0B15-401B-BD30-2B8FC629E2B8}" type="presParOf" srcId="{8A9B230A-91D8-40A8-A38B-5AB2634BE323}" destId="{6D4B1359-581B-4003-8E3C-3C8888CB2D31}" srcOrd="4" destOrd="0" presId="urn:microsoft.com/office/officeart/2008/layout/LinedList"/>
    <dgm:cxn modelId="{571B6FA2-7739-45D4-8500-F396CFFEE55B}" type="presParOf" srcId="{6D4B1359-581B-4003-8E3C-3C8888CB2D31}" destId="{00FF601F-4C87-4C11-9B73-0C46966A7D95}" srcOrd="0" destOrd="0" presId="urn:microsoft.com/office/officeart/2008/layout/LinedList"/>
    <dgm:cxn modelId="{E5601E10-D970-41A5-9AC5-263DEB6F953B}" type="presParOf" srcId="{6D4B1359-581B-4003-8E3C-3C8888CB2D31}" destId="{3867D37E-A2C1-4FBB-A0B9-D575D9A66A9B}" srcOrd="1" destOrd="0" presId="urn:microsoft.com/office/officeart/2008/layout/LinedList"/>
    <dgm:cxn modelId="{E6980CB0-4FE8-4587-B39A-63636E2DDB4E}" type="presParOf" srcId="{6D4B1359-581B-4003-8E3C-3C8888CB2D31}" destId="{6F0A0A74-4506-4939-9109-519540F782F5}" srcOrd="2" destOrd="0" presId="urn:microsoft.com/office/officeart/2008/layout/LinedList"/>
    <dgm:cxn modelId="{5481C4D9-3E0C-4233-A0EC-8FD31F5EE8C8}" type="presParOf" srcId="{8A9B230A-91D8-40A8-A38B-5AB2634BE323}" destId="{838DD4A8-F717-4C4A-BCF3-A520D30C0D50}" srcOrd="5" destOrd="0" presId="urn:microsoft.com/office/officeart/2008/layout/LinedList"/>
    <dgm:cxn modelId="{18F62386-3CF5-48C9-AC3A-2BBD7120812A}" type="presParOf" srcId="{8A9B230A-91D8-40A8-A38B-5AB2634BE323}" destId="{3208DFCC-3F4D-4B50-BC76-CEBB3F41B424}" srcOrd="6" destOrd="0" presId="urn:microsoft.com/office/officeart/2008/layout/LinedList"/>
    <dgm:cxn modelId="{7C9A1F0C-4249-4BC1-B06C-CD38393C951D}" type="presParOf" srcId="{8A9B230A-91D8-40A8-A38B-5AB2634BE323}" destId="{4A26467F-5A77-4CDC-BDD2-DDC7E16A8E75}" srcOrd="7" destOrd="0" presId="urn:microsoft.com/office/officeart/2008/layout/LinedList"/>
    <dgm:cxn modelId="{873A0389-35AF-4F94-9883-936B1616A0A6}" type="presParOf" srcId="{4A26467F-5A77-4CDC-BDD2-DDC7E16A8E75}" destId="{DB629847-6A03-4EE8-BF12-927E90B677F6}" srcOrd="0" destOrd="0" presId="urn:microsoft.com/office/officeart/2008/layout/LinedList"/>
    <dgm:cxn modelId="{A903B4B8-AE04-46E2-ACD6-3000B94FBD9D}" type="presParOf" srcId="{4A26467F-5A77-4CDC-BDD2-DDC7E16A8E75}" destId="{C032D4E4-BEAE-4D91-B5C2-EBFE7AFCF5EA}" srcOrd="1" destOrd="0" presId="urn:microsoft.com/office/officeart/2008/layout/LinedList"/>
    <dgm:cxn modelId="{6630F766-73AC-4F2D-809E-CA33439B3463}" type="presParOf" srcId="{4A26467F-5A77-4CDC-BDD2-DDC7E16A8E75}" destId="{41EA676A-B3FE-4354-9BC9-562727B09E71}" srcOrd="2" destOrd="0" presId="urn:microsoft.com/office/officeart/2008/layout/LinedList"/>
    <dgm:cxn modelId="{8D258FB8-66C1-4B2B-A7B1-1049EF47ADD1}" type="presParOf" srcId="{8A9B230A-91D8-40A8-A38B-5AB2634BE323}" destId="{31D5812F-1599-4B82-8867-FF1C10B84A09}" srcOrd="8" destOrd="0" presId="urn:microsoft.com/office/officeart/2008/layout/LinedList"/>
    <dgm:cxn modelId="{50FDE26B-44EA-49BB-A518-50311DD961D3}" type="presParOf" srcId="{8A9B230A-91D8-40A8-A38B-5AB2634BE323}" destId="{538C7C15-5F9B-42D5-8C40-772136210F8B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EEF760-A02D-4CB0-9659-7B0258B0DDEC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02F125A-5916-4BC5-9605-010BAA302D0C}">
      <dgm:prSet phldrT="[Текст]" custT="1"/>
      <dgm:spPr/>
      <dgm:t>
        <a:bodyPr/>
        <a:lstStyle/>
        <a:p>
          <a:r>
            <a: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Количество перевозок (млн тонн)</a:t>
          </a:r>
          <a:endParaRPr lang="en-US" sz="2400" b="1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F15952-7AE7-4A73-ACD3-DC21D7E5CD0A}" type="parTrans" cxnId="{8FFD0A65-70FD-43BC-AE57-F167A46C05A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F08FEF-D9DC-4FB6-87DE-D586F0540F4A}" type="sibTrans" cxnId="{8FFD0A65-70FD-43BC-AE57-F167A46C05A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157677-B907-4B6E-A56D-3913F24765D2}">
      <dgm:prSet phldrT="[Текст]" custT="1"/>
      <dgm:spPr/>
      <dgm:t>
        <a:bodyPr/>
        <a:lstStyle/>
        <a:p>
          <a:r>
            <a: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Пассажиров (млн чел)</a:t>
          </a:r>
          <a:endParaRPr lang="en-US" sz="2400" b="1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88D6CB-5E5B-4BDE-8674-0FE7F7DBD719}" type="parTrans" cxnId="{02155687-8BD1-4E12-A616-6A63172A456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95DF4C-C320-495C-A715-7E0ABC5627E1}" type="sibTrans" cxnId="{02155687-8BD1-4E12-A616-6A63172A456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727782-A31B-4902-B6F3-867832127CDD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Грузооборо́т — экономический показатель работы транспорта, равный произведению массы перевозимого за определённое время груза </a:t>
          </a:r>
          <a:r>
            <a:rPr lang="en-U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на </a:t>
          </a:r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расстояние перевозки. Грузооборот зависит </a:t>
          </a:r>
          <a:r>
            <a:rPr lang="en-U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от </a:t>
          </a:r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дальности перевозки </a:t>
          </a:r>
          <a:r>
            <a:rPr lang="en-U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и </a:t>
          </a:r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массы груза, он измеряется в тонно-километрах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C3442-8B19-4E7F-81A8-E892AF807E00}" type="parTrans" cxnId="{3FAFBD3B-3AEB-47C4-92C5-982852B7182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46AFC6-61B6-4EF0-9E86-F3DCFAF6B2A4}" type="sibTrans" cxnId="{3FAFBD3B-3AEB-47C4-92C5-982852B7182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7F7985-7244-4827-8395-220F94E591B9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Пассажирооборо́т — показатель отражения объёма перевозок </a:t>
          </a:r>
          <a:r>
            <a:rPr lang="ru-RU" sz="1600" b="1">
              <a:latin typeface="Arial" panose="020B0604020202020204" pitchFamily="34" charset="0"/>
              <a:cs typeface="Arial" panose="020B0604020202020204" pitchFamily="34" charset="0"/>
            </a:rPr>
            <a:t>пассажиров </a:t>
          </a:r>
          <a:r>
            <a:rPr lang="ru-RU" sz="1600" b="1" smtClean="0"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пассажиро-километрах и исчисляется как произведение количества пассажиров на расстояние перевозок по каждому виду транспорта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C0F2F4-0B83-4775-ACEE-18DFF845D177}" type="parTrans" cxnId="{148EBE76-4045-4579-9B34-E76D2575AEEA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7B4AAC-31AD-4056-9477-FA8C5DBCEEFB}" type="sibTrans" cxnId="{148EBE76-4045-4579-9B34-E76D2575AEEA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47F414-CD96-427C-9575-B12A8A55CDEE}" type="pres">
      <dgm:prSet presAssocID="{CCEEF760-A02D-4CB0-9659-7B0258B0DDEC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C739C0E-B277-45FD-91FD-21698C0B4C4B}" type="pres">
      <dgm:prSet presAssocID="{CCEEF760-A02D-4CB0-9659-7B0258B0DDEC}" presName="arc1" presStyleLbl="node1" presStyleIdx="0" presStyleCnt="2" custAng="0" custScaleX="73168" custScaleY="78467"/>
      <dgm:spPr/>
    </dgm:pt>
    <dgm:pt modelId="{C8703271-67A0-4ACB-A3F3-3FD60B4A3ADA}" type="pres">
      <dgm:prSet presAssocID="{CCEEF760-A02D-4CB0-9659-7B0258B0DDEC}" presName="arc3" presStyleLbl="node1" presStyleIdx="1" presStyleCnt="2" custScaleX="131723"/>
      <dgm:spPr/>
    </dgm:pt>
    <dgm:pt modelId="{140663A5-1044-4C67-92FA-4057B598AC6D}" type="pres">
      <dgm:prSet presAssocID="{CCEEF760-A02D-4CB0-9659-7B0258B0DDEC}" presName="parentText2" presStyleLbl="revTx" presStyleIdx="0" presStyleCnt="2" custScaleX="130147" custLinFactX="-47294" custLinFactNeighborX="-100000" custLinFactNeighborY="-20634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44948B-D185-43CF-8020-423ED9400957}" type="pres">
      <dgm:prSet presAssocID="{CCEEF760-A02D-4CB0-9659-7B0258B0DDEC}" presName="middleComposite" presStyleCnt="0"/>
      <dgm:spPr/>
    </dgm:pt>
    <dgm:pt modelId="{C67EC837-2165-47B1-A68A-50040C433A17}" type="pres">
      <dgm:prSet presAssocID="{F7727782-A31B-4902-B6F3-867832127CDD}" presName="circ1" presStyleLbl="vennNode1" presStyleIdx="0" presStyleCnt="4" custScaleX="152277" custScaleY="84570"/>
      <dgm:spPr/>
      <dgm:t>
        <a:bodyPr/>
        <a:lstStyle/>
        <a:p>
          <a:endParaRPr lang="ru-RU"/>
        </a:p>
      </dgm:t>
    </dgm:pt>
    <dgm:pt modelId="{C22D7833-1159-4D9A-A646-C492B043EA6A}" type="pres">
      <dgm:prSet presAssocID="{F7727782-A31B-4902-B6F3-867832127CDD}" presName="circ1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E6ED059-67D7-4DB3-BAFE-11F472A79893}" type="pres">
      <dgm:prSet presAssocID="{CCEEF760-A02D-4CB0-9659-7B0258B0DDEC}" presName="leftComposite" presStyleCnt="0"/>
      <dgm:spPr/>
    </dgm:pt>
    <dgm:pt modelId="{00362010-0C2A-490F-B26B-DB969F548EF3}" type="pres">
      <dgm:prSet presAssocID="{C87F7985-7244-4827-8395-220F94E591B9}" presName="childText1_1" presStyleLbl="vennNode1" presStyleIdx="1" presStyleCnt="4" custScaleX="187817" custScaleY="161773" custLinFactNeighborX="-33033" custLinFactNeighborY="-503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2779006-E6BC-49DE-ACA0-54B1C82FD1E2}" type="pres">
      <dgm:prSet presAssocID="{C87F7985-7244-4827-8395-220F94E591B9}" presName="ellipse1" presStyleLbl="vennNode1" presStyleIdx="2" presStyleCnt="4" custLinFactX="-5040" custLinFactNeighborX="-100000" custLinFactNeighborY="-2974"/>
      <dgm:spPr/>
    </dgm:pt>
    <dgm:pt modelId="{52D0398B-FF37-4810-95DD-0E55AB354458}" type="pres">
      <dgm:prSet presAssocID="{C87F7985-7244-4827-8395-220F94E591B9}" presName="ellipse2" presStyleLbl="vennNode1" presStyleIdx="3" presStyleCnt="4" custLinFactX="-39382" custLinFactY="-100000" custLinFactNeighborX="-100000" custLinFactNeighborY="-105775"/>
      <dgm:spPr/>
    </dgm:pt>
    <dgm:pt modelId="{FB28ABD7-22AC-490D-89F0-FC189EF3C4B7}" type="pres">
      <dgm:prSet presAssocID="{CCEEF760-A02D-4CB0-9659-7B0258B0DDEC}" presName="parentText1" presStyleLbl="revTx" presStyleIdx="1" presStyleCnt="2" custScaleX="153114" custLinFactX="40868" custLinFactNeighborX="100000" custLinFactNeighborY="-20634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87188-610C-49C7-8AFE-D090A02DD060}" type="presOf" srcId="{01157677-B907-4B6E-A56D-3913F24765D2}" destId="{140663A5-1044-4C67-92FA-4057B598AC6D}" srcOrd="0" destOrd="0" presId="urn:microsoft.com/office/officeart/2009/3/layout/PhasedProcess"/>
    <dgm:cxn modelId="{3FAFBD3B-3AEB-47C4-92C5-982852B71820}" srcId="{01157677-B907-4B6E-A56D-3913F24765D2}" destId="{F7727782-A31B-4902-B6F3-867832127CDD}" srcOrd="0" destOrd="0" parTransId="{FD6C3442-8B19-4E7F-81A8-E892AF807E00}" sibTransId="{BB46AFC6-61B6-4EF0-9E86-F3DCFAF6B2A4}"/>
    <dgm:cxn modelId="{78C465B3-88B4-4F3B-9346-F817CD58BE48}" type="presOf" srcId="{CCEEF760-A02D-4CB0-9659-7B0258B0DDEC}" destId="{1147F414-CD96-427C-9575-B12A8A55CDEE}" srcOrd="0" destOrd="0" presId="urn:microsoft.com/office/officeart/2009/3/layout/PhasedProcess"/>
    <dgm:cxn modelId="{148EBE76-4045-4579-9B34-E76D2575AEEA}" srcId="{102F125A-5916-4BC5-9605-010BAA302D0C}" destId="{C87F7985-7244-4827-8395-220F94E591B9}" srcOrd="0" destOrd="0" parTransId="{8EC0F2F4-0B83-4775-ACEE-18DFF845D177}" sibTransId="{7C7B4AAC-31AD-4056-9477-FA8C5DBCEEFB}"/>
    <dgm:cxn modelId="{7572A892-DC4A-48F4-824E-A4E9A0F31CA9}" type="presOf" srcId="{102F125A-5916-4BC5-9605-010BAA302D0C}" destId="{FB28ABD7-22AC-490D-89F0-FC189EF3C4B7}" srcOrd="0" destOrd="0" presId="urn:microsoft.com/office/officeart/2009/3/layout/PhasedProcess"/>
    <dgm:cxn modelId="{A1C5A723-12CD-4E41-AADE-376BE8C703C3}" type="presOf" srcId="{F7727782-A31B-4902-B6F3-867832127CDD}" destId="{C22D7833-1159-4D9A-A646-C492B043EA6A}" srcOrd="1" destOrd="0" presId="urn:microsoft.com/office/officeart/2009/3/layout/PhasedProcess"/>
    <dgm:cxn modelId="{D51AB07C-9729-4385-BD2D-AF5BBFEA57DF}" type="presOf" srcId="{C87F7985-7244-4827-8395-220F94E591B9}" destId="{00362010-0C2A-490F-B26B-DB969F548EF3}" srcOrd="0" destOrd="0" presId="urn:microsoft.com/office/officeart/2009/3/layout/PhasedProcess"/>
    <dgm:cxn modelId="{98267A02-8CE4-4293-99A9-B50B720E21DA}" type="presOf" srcId="{F7727782-A31B-4902-B6F3-867832127CDD}" destId="{C67EC837-2165-47B1-A68A-50040C433A17}" srcOrd="0" destOrd="0" presId="urn:microsoft.com/office/officeart/2009/3/layout/PhasedProcess"/>
    <dgm:cxn modelId="{02155687-8BD1-4E12-A616-6A63172A4565}" srcId="{CCEEF760-A02D-4CB0-9659-7B0258B0DDEC}" destId="{01157677-B907-4B6E-A56D-3913F24765D2}" srcOrd="1" destOrd="0" parTransId="{7F88D6CB-5E5B-4BDE-8674-0FE7F7DBD719}" sibTransId="{CA95DF4C-C320-495C-A715-7E0ABC5627E1}"/>
    <dgm:cxn modelId="{8FFD0A65-70FD-43BC-AE57-F167A46C05A6}" srcId="{CCEEF760-A02D-4CB0-9659-7B0258B0DDEC}" destId="{102F125A-5916-4BC5-9605-010BAA302D0C}" srcOrd="0" destOrd="0" parTransId="{E2F15952-7AE7-4A73-ACD3-DC21D7E5CD0A}" sibTransId="{ACF08FEF-D9DC-4FB6-87DE-D586F0540F4A}"/>
    <dgm:cxn modelId="{FB364C51-41D4-4424-BF5F-00995D2FE47E}" type="presParOf" srcId="{1147F414-CD96-427C-9575-B12A8A55CDEE}" destId="{0C739C0E-B277-45FD-91FD-21698C0B4C4B}" srcOrd="0" destOrd="0" presId="urn:microsoft.com/office/officeart/2009/3/layout/PhasedProcess"/>
    <dgm:cxn modelId="{BD722EEF-6EFE-4AA5-A7D5-0C6DFC363B10}" type="presParOf" srcId="{1147F414-CD96-427C-9575-B12A8A55CDEE}" destId="{C8703271-67A0-4ACB-A3F3-3FD60B4A3ADA}" srcOrd="1" destOrd="0" presId="urn:microsoft.com/office/officeart/2009/3/layout/PhasedProcess"/>
    <dgm:cxn modelId="{297BD842-299F-4112-AD15-EE6A82C2DCCB}" type="presParOf" srcId="{1147F414-CD96-427C-9575-B12A8A55CDEE}" destId="{140663A5-1044-4C67-92FA-4057B598AC6D}" srcOrd="2" destOrd="0" presId="urn:microsoft.com/office/officeart/2009/3/layout/PhasedProcess"/>
    <dgm:cxn modelId="{2267D579-B9D8-4F10-96F6-988FAAF7E2A2}" type="presParOf" srcId="{1147F414-CD96-427C-9575-B12A8A55CDEE}" destId="{2D44948B-D185-43CF-8020-423ED9400957}" srcOrd="3" destOrd="0" presId="urn:microsoft.com/office/officeart/2009/3/layout/PhasedProcess"/>
    <dgm:cxn modelId="{FFCE48BA-05CB-45D8-B8FA-E657F682938E}" type="presParOf" srcId="{2D44948B-D185-43CF-8020-423ED9400957}" destId="{C67EC837-2165-47B1-A68A-50040C433A17}" srcOrd="0" destOrd="0" presId="urn:microsoft.com/office/officeart/2009/3/layout/PhasedProcess"/>
    <dgm:cxn modelId="{61AF751A-DD28-4027-A3DB-BFE45D7019BF}" type="presParOf" srcId="{2D44948B-D185-43CF-8020-423ED9400957}" destId="{C22D7833-1159-4D9A-A646-C492B043EA6A}" srcOrd="1" destOrd="0" presId="urn:microsoft.com/office/officeart/2009/3/layout/PhasedProcess"/>
    <dgm:cxn modelId="{2546088C-364C-4843-AE18-D43A253B2F14}" type="presParOf" srcId="{1147F414-CD96-427C-9575-B12A8A55CDEE}" destId="{0E6ED059-67D7-4DB3-BAFE-11F472A79893}" srcOrd="4" destOrd="0" presId="urn:microsoft.com/office/officeart/2009/3/layout/PhasedProcess"/>
    <dgm:cxn modelId="{3718DBCB-DD1E-4B02-9D11-4491EEFA59A2}" type="presParOf" srcId="{0E6ED059-67D7-4DB3-BAFE-11F472A79893}" destId="{00362010-0C2A-490F-B26B-DB969F548EF3}" srcOrd="0" destOrd="0" presId="urn:microsoft.com/office/officeart/2009/3/layout/PhasedProcess"/>
    <dgm:cxn modelId="{64E87816-8D11-41A6-8AC4-A7C2CA6AD609}" type="presParOf" srcId="{0E6ED059-67D7-4DB3-BAFE-11F472A79893}" destId="{82779006-E6BC-49DE-ACA0-54B1C82FD1E2}" srcOrd="1" destOrd="0" presId="urn:microsoft.com/office/officeart/2009/3/layout/PhasedProcess"/>
    <dgm:cxn modelId="{5FE168EB-E280-479A-8AB1-48D7B22239BA}" type="presParOf" srcId="{0E6ED059-67D7-4DB3-BAFE-11F472A79893}" destId="{52D0398B-FF37-4810-95DD-0E55AB354458}" srcOrd="2" destOrd="0" presId="urn:microsoft.com/office/officeart/2009/3/layout/PhasedProcess"/>
    <dgm:cxn modelId="{30EA4BA0-BFAA-4B38-9F65-88A8DEB9D77A}" type="presParOf" srcId="{1147F414-CD96-427C-9575-B12A8A55CDEE}" destId="{FB28ABD7-22AC-490D-89F0-FC189EF3C4B7}" srcOrd="5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83B46-5261-4657-BD99-5EB5CF10B36A}">
      <dsp:nvSpPr>
        <dsp:cNvPr id="0" name=""/>
        <dsp:cNvSpPr/>
      </dsp:nvSpPr>
      <dsp:spPr>
        <a:xfrm>
          <a:off x="0" y="0"/>
          <a:ext cx="11455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2284E3-D064-4184-A236-FEE5CA19C808}">
      <dsp:nvSpPr>
        <dsp:cNvPr id="0" name=""/>
        <dsp:cNvSpPr/>
      </dsp:nvSpPr>
      <dsp:spPr>
        <a:xfrm>
          <a:off x="0" y="0"/>
          <a:ext cx="2291030" cy="3957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Основные задачи:</a:t>
          </a:r>
          <a:endParaRPr lang="en-US" sz="3200" b="0" kern="120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2291030" cy="3957613"/>
      </dsp:txXfrm>
    </dsp:sp>
    <dsp:sp modelId="{66B12700-69DC-4937-87C6-823F7A87322F}">
      <dsp:nvSpPr>
        <dsp:cNvPr id="0" name=""/>
        <dsp:cNvSpPr/>
      </dsp:nvSpPr>
      <dsp:spPr>
        <a:xfrm>
          <a:off x="2462857" y="61837"/>
          <a:ext cx="8992294" cy="1236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связей между отдельными отраслями и районами страны</a:t>
          </a:r>
          <a:endParaRPr lang="en-US" sz="3200" b="0" kern="120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2857" y="61837"/>
        <a:ext cx="8992294" cy="1236754"/>
      </dsp:txXfrm>
    </dsp:sp>
    <dsp:sp modelId="{CD2D80B5-EE35-4380-B68E-FF6F238CAFEA}">
      <dsp:nvSpPr>
        <dsp:cNvPr id="0" name=""/>
        <dsp:cNvSpPr/>
      </dsp:nvSpPr>
      <dsp:spPr>
        <a:xfrm>
          <a:off x="2291030" y="1298591"/>
          <a:ext cx="9164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7D37E-A2C1-4FBB-A0B9-D575D9A66A9B}">
      <dsp:nvSpPr>
        <dsp:cNvPr id="0" name=""/>
        <dsp:cNvSpPr/>
      </dsp:nvSpPr>
      <dsp:spPr>
        <a:xfrm>
          <a:off x="2462857" y="1360429"/>
          <a:ext cx="8992294" cy="1236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Своевременное обеспечение потребностей хозяйства и населения в перевозках</a:t>
          </a:r>
          <a:endParaRPr lang="en-US" sz="3200" b="0" kern="120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2857" y="1360429"/>
        <a:ext cx="8992294" cy="1236754"/>
      </dsp:txXfrm>
    </dsp:sp>
    <dsp:sp modelId="{838DD4A8-F717-4C4A-BCF3-A520D30C0D50}">
      <dsp:nvSpPr>
        <dsp:cNvPr id="0" name=""/>
        <dsp:cNvSpPr/>
      </dsp:nvSpPr>
      <dsp:spPr>
        <a:xfrm>
          <a:off x="2291030" y="2597183"/>
          <a:ext cx="9164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2D4E4-BEAE-4D91-B5C2-EBFE7AFCF5EA}">
      <dsp:nvSpPr>
        <dsp:cNvPr id="0" name=""/>
        <dsp:cNvSpPr/>
      </dsp:nvSpPr>
      <dsp:spPr>
        <a:xfrm>
          <a:off x="2462857" y="2659021"/>
          <a:ext cx="8992294" cy="1236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Повышение экономической активности работы транспорта</a:t>
          </a:r>
          <a:endParaRPr lang="en-US" sz="3200" b="0" kern="120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2857" y="2659021"/>
        <a:ext cx="8992294" cy="1236754"/>
      </dsp:txXfrm>
    </dsp:sp>
    <dsp:sp modelId="{31D5812F-1599-4B82-8867-FF1C10B84A09}">
      <dsp:nvSpPr>
        <dsp:cNvPr id="0" name=""/>
        <dsp:cNvSpPr/>
      </dsp:nvSpPr>
      <dsp:spPr>
        <a:xfrm>
          <a:off x="2291030" y="3895775"/>
          <a:ext cx="91641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39C0E-B277-45FD-91FD-21698C0B4C4B}">
      <dsp:nvSpPr>
        <dsp:cNvPr id="0" name=""/>
        <dsp:cNvSpPr/>
      </dsp:nvSpPr>
      <dsp:spPr>
        <a:xfrm rot="5400000">
          <a:off x="944752" y="656833"/>
          <a:ext cx="3840882" cy="3581233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03271-67A0-4ACB-A3F3-3FD60B4A3ADA}">
      <dsp:nvSpPr>
        <dsp:cNvPr id="0" name=""/>
        <dsp:cNvSpPr/>
      </dsp:nvSpPr>
      <dsp:spPr>
        <a:xfrm rot="16200000">
          <a:off x="5455300" y="-776163"/>
          <a:ext cx="4894901" cy="6447228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663A5-1044-4C67-92FA-4057B598AC6D}">
      <dsp:nvSpPr>
        <dsp:cNvPr id="0" name=""/>
        <dsp:cNvSpPr/>
      </dsp:nvSpPr>
      <dsp:spPr>
        <a:xfrm>
          <a:off x="0" y="4049910"/>
          <a:ext cx="4837029" cy="9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Пассажиров (млн чел)</a:t>
          </a:r>
          <a:endParaRPr lang="en-US" sz="2400" b="1" kern="120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049910"/>
        <a:ext cx="4837029" cy="979294"/>
      </dsp:txXfrm>
    </dsp:sp>
    <dsp:sp modelId="{C67EC837-2165-47B1-A68A-50040C433A17}">
      <dsp:nvSpPr>
        <dsp:cNvPr id="0" name=""/>
        <dsp:cNvSpPr/>
      </dsp:nvSpPr>
      <dsp:spPr>
        <a:xfrm>
          <a:off x="5280843" y="900685"/>
          <a:ext cx="5125622" cy="284661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Грузооборо́т — экономический показатель работы транспорта, равный произведению массы перевозимого за определённое время груза </a:t>
          </a: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 </a:t>
          </a: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расстояние перевозки. Грузооборот зависит </a:t>
          </a: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от </a:t>
          </a: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дальности перевозки </a:t>
          </a:r>
          <a:r>
            <a:rPr lang="en-US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  <a:r>
            <a:rPr lang="ru-RU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и </a:t>
          </a: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массы груза, он измеряется в тонно-километрах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05968" y="1185346"/>
        <a:ext cx="3075373" cy="2277291"/>
      </dsp:txXfrm>
    </dsp:sp>
    <dsp:sp modelId="{00362010-0C2A-490F-B26B-DB969F548EF3}">
      <dsp:nvSpPr>
        <dsp:cNvPr id="0" name=""/>
        <dsp:cNvSpPr/>
      </dsp:nvSpPr>
      <dsp:spPr>
        <a:xfrm>
          <a:off x="556445" y="702172"/>
          <a:ext cx="3726722" cy="3209671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Пассажирооборо́т — показатель отражения объёма перевозок </a:t>
          </a:r>
          <a:r>
            <a:rPr lang="ru-RU" sz="1600" b="1" kern="1200">
              <a:latin typeface="Arial" panose="020B0604020202020204" pitchFamily="34" charset="0"/>
              <a:cs typeface="Arial" panose="020B0604020202020204" pitchFamily="34" charset="0"/>
            </a:rPr>
            <a:t>пассажиров </a:t>
          </a:r>
          <a:r>
            <a:rPr lang="ru-RU" sz="1600" b="1" kern="1200" smtClean="0"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пассажиро-километрах и исчисляется как произведение количества пассажиров на расстояние перевозок по каждому виду транспорта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2211" y="1172217"/>
        <a:ext cx="2635190" cy="2269581"/>
      </dsp:txXfrm>
    </dsp:sp>
    <dsp:sp modelId="{82779006-E6BC-49DE-ACA0-54B1C82FD1E2}">
      <dsp:nvSpPr>
        <dsp:cNvPr id="0" name=""/>
        <dsp:cNvSpPr/>
      </dsp:nvSpPr>
      <dsp:spPr>
        <a:xfrm>
          <a:off x="327850" y="3044691"/>
          <a:ext cx="974371" cy="974255"/>
        </a:xfrm>
        <a:prstGeom prst="ellipse">
          <a:avLst/>
        </a:prstGeom>
        <a:solidFill>
          <a:schemeClr val="accent4">
            <a:alpha val="50000"/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2D0398B-FF37-4810-95DD-0E55AB354458}">
      <dsp:nvSpPr>
        <dsp:cNvPr id="0" name=""/>
        <dsp:cNvSpPr/>
      </dsp:nvSpPr>
      <dsp:spPr>
        <a:xfrm>
          <a:off x="3386610" y="695865"/>
          <a:ext cx="566775" cy="566911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B28ABD7-22AC-490D-89F0-FC189EF3C4B7}">
      <dsp:nvSpPr>
        <dsp:cNvPr id="0" name=""/>
        <dsp:cNvSpPr/>
      </dsp:nvSpPr>
      <dsp:spPr>
        <a:xfrm>
          <a:off x="5586108" y="4049910"/>
          <a:ext cx="5690618" cy="9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rPr>
            <a:t>Количество перевозок (млн тонн)</a:t>
          </a:r>
          <a:endParaRPr lang="en-US" sz="2400" b="1" kern="1200" dirty="0">
            <a:solidFill>
              <a:srgbClr val="1A01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86108" y="4049910"/>
        <a:ext cx="5690618" cy="979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.sv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038605" y="2131248"/>
            <a:ext cx="7643260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80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мирового транспорта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18051" y="2131248"/>
            <a:ext cx="808384" cy="36027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xmlns="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22EDB1E-D22D-4E12-B736-74F62DD9B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399" y="2131248"/>
            <a:ext cx="3720549" cy="333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ЖЕЛЕЗОДОРОЖНЫЙ ТРАНСПОРТ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26FC215-6677-40E4-ACDC-93A2033E8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914400"/>
            <a:ext cx="10744200" cy="5778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1D5CFF-CC3D-4532-A8DE-42C95501CEAC}"/>
              </a:ext>
            </a:extLst>
          </p:cNvPr>
          <p:cNvSpPr txBox="1"/>
          <p:nvPr/>
        </p:nvSpPr>
        <p:spPr>
          <a:xfrm>
            <a:off x="2133600" y="1066800"/>
            <a:ext cx="8101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ПРОТЯЖЁННОСТЬ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ЖЕЛЕЗНЫХ ДОРОГ – 1,2 МЛН. КМ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6FBF15-3A1E-4FCC-BDF5-C9B1F145E5EA}"/>
              </a:ext>
            </a:extLst>
          </p:cNvPr>
          <p:cNvSpPr txBox="1"/>
          <p:nvPr/>
        </p:nvSpPr>
        <p:spPr>
          <a:xfrm>
            <a:off x="2959159" y="2660182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4E2329-75D0-4EF9-B79C-832E86421733}"/>
              </a:ext>
            </a:extLst>
          </p:cNvPr>
          <p:cNvSpPr txBox="1"/>
          <p:nvPr/>
        </p:nvSpPr>
        <p:spPr>
          <a:xfrm>
            <a:off x="8382000" y="2891015"/>
            <a:ext cx="120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КИТАЙ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39DEC5-33DD-4D35-B716-0BE1F677D9A1}"/>
              </a:ext>
            </a:extLst>
          </p:cNvPr>
          <p:cNvSpPr txBox="1"/>
          <p:nvPr/>
        </p:nvSpPr>
        <p:spPr>
          <a:xfrm>
            <a:off x="7772400" y="2026773"/>
            <a:ext cx="1511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C20DFD-230B-471B-8698-DC69FCCACBE9}"/>
              </a:ext>
            </a:extLst>
          </p:cNvPr>
          <p:cNvSpPr txBox="1"/>
          <p:nvPr/>
        </p:nvSpPr>
        <p:spPr>
          <a:xfrm>
            <a:off x="1828800" y="2257605"/>
            <a:ext cx="149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КАНАДА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631C2B-11A9-4D6B-98A9-16E6E9DE4113}"/>
              </a:ext>
            </a:extLst>
          </p:cNvPr>
          <p:cNvSpPr txBox="1"/>
          <p:nvPr/>
        </p:nvSpPr>
        <p:spPr>
          <a:xfrm>
            <a:off x="7467600" y="3361005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ИНДИЯ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ТРУБОПРОВОДНЫЙ ТРАНСПОРТ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7C2ED7A-16B4-4DB0-A02B-3E2AEC0DE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848967"/>
            <a:ext cx="3700671" cy="28086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31772E-1556-4C0C-931C-0D6E489A1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59785"/>
            <a:ext cx="3617845" cy="28184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F3DFBDB-A017-4EB2-9B86-B4DA2AFE4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861" y="848966"/>
            <a:ext cx="3700671" cy="2808633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A1473A0E-0726-4D4F-80A0-A9F0B5B9B8F1}"/>
              </a:ext>
            </a:extLst>
          </p:cNvPr>
          <p:cNvSpPr/>
          <p:nvPr/>
        </p:nvSpPr>
        <p:spPr>
          <a:xfrm>
            <a:off x="3959939" y="929057"/>
            <a:ext cx="4257260" cy="7286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СЕБЕСТОИМОСТЬ ПЕРЕВОЗОК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DFEAD6E1-0C3D-482A-AD5B-54409B550353}"/>
              </a:ext>
            </a:extLst>
          </p:cNvPr>
          <p:cNvSpPr/>
          <p:nvPr/>
        </p:nvSpPr>
        <p:spPr>
          <a:xfrm>
            <a:off x="3959939" y="1855512"/>
            <a:ext cx="4257260" cy="7286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</a:t>
            </a: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ПЕРЕВОЗОК И ГРУЗООБОРОТ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464BBF4E-D014-465B-BA90-AD8B1213C8FD}"/>
              </a:ext>
            </a:extLst>
          </p:cNvPr>
          <p:cNvSpPr/>
          <p:nvPr/>
        </p:nvSpPr>
        <p:spPr>
          <a:xfrm>
            <a:off x="3959938" y="2781967"/>
            <a:ext cx="4257260" cy="875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К РАБОТЕ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</a:t>
            </a: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ЛЮБОЕ ВРЕМЯ ГОДА И ПРИ ЛЮБОЙ ПОГОДЕ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CFABDB34-C2D2-45CF-854A-FB1F28F90A6A}"/>
              </a:ext>
            </a:extLst>
          </p:cNvPr>
          <p:cNvSpPr/>
          <p:nvPr/>
        </p:nvSpPr>
        <p:spPr>
          <a:xfrm>
            <a:off x="3974804" y="3855393"/>
            <a:ext cx="4242394" cy="6404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СВОБОДНОЕ РАЗМЕЩЕНИЕ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C60DDB33-4AA4-41D5-BA42-D2CCAED63DA1}"/>
              </a:ext>
            </a:extLst>
          </p:cNvPr>
          <p:cNvSpPr/>
          <p:nvPr/>
        </p:nvSpPr>
        <p:spPr>
          <a:xfrm>
            <a:off x="3959939" y="4693594"/>
            <a:ext cx="4257259" cy="10147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ТРАНСПОРТИРОВКИ ГРУЗОВ НА БОЛЬШИЕ РАССТОЯНИЯ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479CDBAD-49D4-4108-A720-1DE25245B117}"/>
              </a:ext>
            </a:extLst>
          </p:cNvPr>
          <p:cNvSpPr/>
          <p:nvPr/>
        </p:nvSpPr>
        <p:spPr>
          <a:xfrm>
            <a:off x="3974804" y="5906095"/>
            <a:ext cx="4242394" cy="6603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ОТНОСИТЕЛЬНО ЭКОЛОГИЧЕСКИЙ ЧИСТЫЙ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B7C73F9-9183-40E0-8CDB-26F38811B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557" y="3855392"/>
            <a:ext cx="3650975" cy="285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17FEFC-B08E-4CAB-80D1-28BF6D875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2115800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ДЛИНА ГАЗО- И НЕФТЕПРОВОДОВ В МИРЕ СОСТАВЛЯЕТ </a:t>
            </a:r>
            <a:br>
              <a:rPr lang="ru-RU" sz="24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 2 МЛН.КМ. </a:t>
            </a:r>
            <a:br>
              <a:rPr lang="ru-RU" sz="24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 ЛИДИРУЮТ США, РОССИЯ, КАНАДА, КИТАЙ, САУДОВСКАЯ АРАВИЯ, ГЕРМАНИЯ, ФРАНЦИЯ.</a:t>
            </a:r>
            <a:endParaRPr lang="en-US" sz="24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BB2F0EF0-44A9-489A-916A-D7E82FE4B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905000"/>
            <a:ext cx="4572000" cy="2514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BC2455E-7F3D-48FC-B80A-7952EA585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905000"/>
            <a:ext cx="6629400" cy="4724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CA34220-B74F-403E-B236-D6439C47A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660416"/>
            <a:ext cx="4572000" cy="19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ВОДНЫЙ ТРАНСПОРТ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A1473A0E-0726-4D4F-80A0-A9F0B5B9B8F1}"/>
              </a:ext>
            </a:extLst>
          </p:cNvPr>
          <p:cNvSpPr/>
          <p:nvPr/>
        </p:nvSpPr>
        <p:spPr>
          <a:xfrm>
            <a:off x="3959939" y="1166253"/>
            <a:ext cx="4257260" cy="728663"/>
          </a:xfrm>
          <a:prstGeom prst="round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СЕБЕСТОИМОСТЬ ПЕРЕВОЗОК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DFEAD6E1-0C3D-482A-AD5B-54409B550353}"/>
              </a:ext>
            </a:extLst>
          </p:cNvPr>
          <p:cNvSpPr/>
          <p:nvPr/>
        </p:nvSpPr>
        <p:spPr>
          <a:xfrm>
            <a:off x="3959939" y="2547937"/>
            <a:ext cx="4257260" cy="728663"/>
          </a:xfrm>
          <a:prstGeom prst="round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</a:t>
            </a: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ПЕРЕВОЗОК И ГРУЗООБОРОТ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464BBF4E-D014-465B-BA90-AD8B1213C8FD}"/>
              </a:ext>
            </a:extLst>
          </p:cNvPr>
          <p:cNvSpPr/>
          <p:nvPr/>
        </p:nvSpPr>
        <p:spPr>
          <a:xfrm>
            <a:off x="3959939" y="3917567"/>
            <a:ext cx="4257260" cy="647033"/>
          </a:xfrm>
          <a:prstGeom prst="round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УНИВЕРСАЛЬНОСТЬ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C60DDB33-4AA4-41D5-BA42-D2CCAED63DA1}"/>
              </a:ext>
            </a:extLst>
          </p:cNvPr>
          <p:cNvSpPr/>
          <p:nvPr/>
        </p:nvSpPr>
        <p:spPr>
          <a:xfrm>
            <a:off x="3967370" y="5257800"/>
            <a:ext cx="4257259" cy="1014708"/>
          </a:xfrm>
          <a:prstGeom prst="round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ТРАНСПОРТИРОВКИ ГРУЗОВ НА БОЛЬШИЕ РАССТОЯНИЯ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38A526-FF98-403C-AC1B-76C6D0EF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929056"/>
            <a:ext cx="3657600" cy="23475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35684A-6B27-47CB-8393-66F68E1D4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08" y="3581400"/>
            <a:ext cx="3657600" cy="303624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C97ACC-2865-477F-BDE1-EE470CF93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1" y="929057"/>
            <a:ext cx="3657600" cy="23475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C574BB9-7C3B-45E3-B2CA-443811B87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566" y="3626792"/>
            <a:ext cx="3602126" cy="29908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778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43FBF8-E5A9-4391-A91B-A1A3300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" y="0"/>
            <a:ext cx="12192000" cy="792163"/>
          </a:xfrm>
          <a:solidFill>
            <a:srgbClr val="1A0199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ТОННАЖУ МОРСКОГО ФЛОТА ЛИДИРУЕТ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C71144-6DD3-4A8A-A5B1-8BAA70393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33439"/>
            <a:ext cx="10134599" cy="5640990"/>
          </a:xfrm>
          <a:prstGeom prst="rect">
            <a:avLst/>
          </a:prstGeom>
        </p:spPr>
      </p:pic>
      <p:pic>
        <p:nvPicPr>
          <p:cNvPr id="6" name="Рисунок 5" descr="Буксир">
            <a:extLst>
              <a:ext uri="{FF2B5EF4-FFF2-40B4-BE49-F238E27FC236}">
                <a16:creationId xmlns:a16="http://schemas.microsoft.com/office/drawing/2014/main" xmlns="" id="{F4F44639-CB05-4886-900F-23F3B493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084115" y="3124200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17D9C1-4479-4A53-A411-1768058039AC}"/>
              </a:ext>
            </a:extLst>
          </p:cNvPr>
          <p:cNvSpPr txBox="1"/>
          <p:nvPr/>
        </p:nvSpPr>
        <p:spPr>
          <a:xfrm>
            <a:off x="2068380" y="387626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ПАНАМА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45728A-C33C-46A8-96AF-46FFEEF548B6}"/>
              </a:ext>
            </a:extLst>
          </p:cNvPr>
          <p:cNvSpPr txBox="1"/>
          <p:nvPr/>
        </p:nvSpPr>
        <p:spPr>
          <a:xfrm>
            <a:off x="4283790" y="380945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ЛИБЕРИЯ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E6012ED-326E-47A3-A97E-75D66910B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790" y="4054890"/>
            <a:ext cx="914479" cy="914479"/>
          </a:xfrm>
          <a:prstGeom prst="rect">
            <a:avLst/>
          </a:prstGeom>
        </p:spPr>
      </p:pic>
      <p:pic>
        <p:nvPicPr>
          <p:cNvPr id="12" name="Рисунок 11" descr="Буксир">
            <a:extLst>
              <a:ext uri="{FF2B5EF4-FFF2-40B4-BE49-F238E27FC236}">
                <a16:creationId xmlns:a16="http://schemas.microsoft.com/office/drawing/2014/main" xmlns="" id="{E3023979-4512-4607-9E9D-64D835B58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58182" y="220980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7644FCE-F6D7-4CCE-9EF2-1CB72044CA80}"/>
              </a:ext>
            </a:extLst>
          </p:cNvPr>
          <p:cNvSpPr txBox="1"/>
          <p:nvPr/>
        </p:nvSpPr>
        <p:spPr>
          <a:xfrm>
            <a:off x="5696980" y="296758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ГРЕЦИЯ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Буксир">
            <a:extLst>
              <a:ext uri="{FF2B5EF4-FFF2-40B4-BE49-F238E27FC236}">
                <a16:creationId xmlns:a16="http://schemas.microsoft.com/office/drawing/2014/main" xmlns="" id="{79136916-4D92-481A-A055-EE9A48B12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74755" y="296186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1CCAE6-A9D9-49E8-BC9C-4FAC29076D9C}"/>
              </a:ext>
            </a:extLst>
          </p:cNvPr>
          <p:cNvSpPr txBox="1"/>
          <p:nvPr/>
        </p:nvSpPr>
        <p:spPr>
          <a:xfrm>
            <a:off x="9034220" y="3731724"/>
            <a:ext cx="2014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МАРШАЛЛОВЫ ОСТРОВА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43FBF8-E5A9-4391-A91B-A1A3300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" y="0"/>
            <a:ext cx="12192000" cy="792163"/>
          </a:xfrm>
          <a:solidFill>
            <a:srgbClr val="1A01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 имеется более 2000 морских портов, крупнейшими являются Шанхай, Сингапур, Роттердам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C71144-6DD3-4A8A-A5B1-8BAA70393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33439"/>
            <a:ext cx="10134599" cy="5640990"/>
          </a:xfrm>
          <a:prstGeom prst="rect">
            <a:avLst/>
          </a:prstGeom>
        </p:spPr>
      </p:pic>
      <p:pic>
        <p:nvPicPr>
          <p:cNvPr id="6" name="Рисунок 5" descr="Буксир">
            <a:extLst>
              <a:ext uri="{FF2B5EF4-FFF2-40B4-BE49-F238E27FC236}">
                <a16:creationId xmlns:a16="http://schemas.microsoft.com/office/drawing/2014/main" xmlns="" id="{F4F44639-CB05-4886-900F-23F3B493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05800" y="2468353"/>
            <a:ext cx="914400" cy="914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E6012ED-326E-47A3-A97E-75D66910B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3426367"/>
            <a:ext cx="914479" cy="914479"/>
          </a:xfrm>
          <a:prstGeom prst="rect">
            <a:avLst/>
          </a:prstGeom>
        </p:spPr>
      </p:pic>
      <p:pic>
        <p:nvPicPr>
          <p:cNvPr id="12" name="Рисунок 11" descr="Буксир">
            <a:extLst>
              <a:ext uri="{FF2B5EF4-FFF2-40B4-BE49-F238E27FC236}">
                <a16:creationId xmlns:a16="http://schemas.microsoft.com/office/drawing/2014/main" xmlns="" id="{E3023979-4512-4607-9E9D-64D835B58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26668" y="1833770"/>
            <a:ext cx="914400" cy="914400"/>
          </a:xfrm>
          <a:prstGeom prst="rect">
            <a:avLst/>
          </a:prstGeom>
        </p:spPr>
      </p:pic>
      <p:pic>
        <p:nvPicPr>
          <p:cNvPr id="15" name="Рисунок 14" descr="Буксир">
            <a:extLst>
              <a:ext uri="{FF2B5EF4-FFF2-40B4-BE49-F238E27FC236}">
                <a16:creationId xmlns:a16="http://schemas.microsoft.com/office/drawing/2014/main" xmlns="" id="{79136916-4D92-481A-A055-EE9A48B12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067350" y="2237848"/>
            <a:ext cx="914400" cy="914400"/>
          </a:xfrm>
          <a:prstGeom prst="rect">
            <a:avLst/>
          </a:prstGeom>
        </p:spPr>
      </p:pic>
      <p:pic>
        <p:nvPicPr>
          <p:cNvPr id="5" name="Рисунок 4" descr="Буксир">
            <a:extLst>
              <a:ext uri="{FF2B5EF4-FFF2-40B4-BE49-F238E27FC236}">
                <a16:creationId xmlns:a16="http://schemas.microsoft.com/office/drawing/2014/main" xmlns="" id="{F3D38DDE-1A00-4E79-8553-91AA32E83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85459" y="15539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43FBF8-E5A9-4391-A91B-A1A3300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" y="0"/>
            <a:ext cx="12192000" cy="792163"/>
          </a:xfrm>
          <a:solidFill>
            <a:srgbClr val="1A01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Большую роль играют международные проливы и каналы. Велико значение Панамского и Суэцкого каналов.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C71144-6DD3-4A8A-A5B1-8BAA70393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33439"/>
            <a:ext cx="10134599" cy="5640990"/>
          </a:xfrm>
          <a:prstGeom prst="rect">
            <a:avLst/>
          </a:prstGeom>
        </p:spPr>
      </p:pic>
      <p:pic>
        <p:nvPicPr>
          <p:cNvPr id="6" name="Рисунок 5" descr="Буксир">
            <a:extLst>
              <a:ext uri="{FF2B5EF4-FFF2-40B4-BE49-F238E27FC236}">
                <a16:creationId xmlns:a16="http://schemas.microsoft.com/office/drawing/2014/main" xmlns="" id="{F4F44639-CB05-4886-900F-23F3B493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91278" y="2189959"/>
            <a:ext cx="914400" cy="914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E6012ED-326E-47A3-A97E-75D66910B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529" y="1856031"/>
            <a:ext cx="914479" cy="914479"/>
          </a:xfrm>
          <a:prstGeom prst="rect">
            <a:avLst/>
          </a:prstGeom>
        </p:spPr>
      </p:pic>
      <p:pic>
        <p:nvPicPr>
          <p:cNvPr id="12" name="Рисунок 11" descr="Буксир">
            <a:extLst>
              <a:ext uri="{FF2B5EF4-FFF2-40B4-BE49-F238E27FC236}">
                <a16:creationId xmlns:a16="http://schemas.microsoft.com/office/drawing/2014/main" xmlns="" id="{E3023979-4512-4607-9E9D-64D835B58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76538" y="3030115"/>
            <a:ext cx="914400" cy="914400"/>
          </a:xfrm>
          <a:prstGeom prst="rect">
            <a:avLst/>
          </a:prstGeom>
        </p:spPr>
      </p:pic>
      <p:pic>
        <p:nvPicPr>
          <p:cNvPr id="15" name="Рисунок 14" descr="Буксир">
            <a:extLst>
              <a:ext uri="{FF2B5EF4-FFF2-40B4-BE49-F238E27FC236}">
                <a16:creationId xmlns:a16="http://schemas.microsoft.com/office/drawing/2014/main" xmlns="" id="{79136916-4D92-481A-A055-EE9A48B12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84033" y="3277808"/>
            <a:ext cx="914400" cy="914400"/>
          </a:xfrm>
          <a:prstGeom prst="rect">
            <a:avLst/>
          </a:prstGeom>
        </p:spPr>
      </p:pic>
      <p:pic>
        <p:nvPicPr>
          <p:cNvPr id="5" name="Рисунок 4" descr="Буксир">
            <a:extLst>
              <a:ext uri="{FF2B5EF4-FFF2-40B4-BE49-F238E27FC236}">
                <a16:creationId xmlns:a16="http://schemas.microsoft.com/office/drawing/2014/main" xmlns="" id="{F3D38DDE-1A00-4E79-8553-91AA32E83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907738" y="1426619"/>
            <a:ext cx="914400" cy="914400"/>
          </a:xfrm>
          <a:prstGeom prst="rect">
            <a:avLst/>
          </a:prstGeom>
        </p:spPr>
      </p:pic>
      <p:pic>
        <p:nvPicPr>
          <p:cNvPr id="7" name="Рисунок 6" descr="Буксир">
            <a:extLst>
              <a:ext uri="{FF2B5EF4-FFF2-40B4-BE49-F238E27FC236}">
                <a16:creationId xmlns:a16="http://schemas.microsoft.com/office/drawing/2014/main" xmlns="" id="{AF40F16D-7A8B-43CD-B792-1A8B4B6E0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27154" y="3657600"/>
            <a:ext cx="932966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7DCC39-243D-4336-9BA1-AF027FA7A07F}"/>
              </a:ext>
            </a:extLst>
          </p:cNvPr>
          <p:cNvSpPr txBox="1"/>
          <p:nvPr/>
        </p:nvSpPr>
        <p:spPr>
          <a:xfrm>
            <a:off x="1723183" y="3904309"/>
            <a:ext cx="23837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Панамский канал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3412B1-068D-4B90-9244-73D0555879C7}"/>
              </a:ext>
            </a:extLst>
          </p:cNvPr>
          <p:cNvSpPr txBox="1"/>
          <p:nvPr/>
        </p:nvSpPr>
        <p:spPr>
          <a:xfrm>
            <a:off x="5866850" y="3334898"/>
            <a:ext cx="20535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Суэцкий канал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92BA52-6ACC-4DA7-BC04-9FA2B8AD7DD7}"/>
              </a:ext>
            </a:extLst>
          </p:cNvPr>
          <p:cNvSpPr txBox="1"/>
          <p:nvPr/>
        </p:nvSpPr>
        <p:spPr>
          <a:xfrm>
            <a:off x="3372641" y="3030115"/>
            <a:ext cx="2834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Гибралтарский пролив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C52094-FE61-4F40-B6A7-E79BFFCFC05F}"/>
              </a:ext>
            </a:extLst>
          </p:cNvPr>
          <p:cNvSpPr txBox="1"/>
          <p:nvPr/>
        </p:nvSpPr>
        <p:spPr>
          <a:xfrm>
            <a:off x="8448615" y="4119753"/>
            <a:ext cx="24501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Малаккский пролив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DD951A-226A-4095-B521-F48031DC3A2E}"/>
              </a:ext>
            </a:extLst>
          </p:cNvPr>
          <p:cNvSpPr txBox="1"/>
          <p:nvPr/>
        </p:nvSpPr>
        <p:spPr>
          <a:xfrm>
            <a:off x="5638329" y="2754364"/>
            <a:ext cx="2037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Пролив Босфор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0AA9AF-B1BE-4647-B78F-12379CF819CA}"/>
              </a:ext>
            </a:extLst>
          </p:cNvPr>
          <p:cNvSpPr txBox="1"/>
          <p:nvPr/>
        </p:nvSpPr>
        <p:spPr>
          <a:xfrm>
            <a:off x="4974259" y="2275018"/>
            <a:ext cx="12768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Ла -Манш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43FBF8-E5A9-4391-A91B-A1A3300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" y="1"/>
            <a:ext cx="12192000" cy="533400"/>
          </a:xfrm>
          <a:solidFill>
            <a:srgbClr val="1A0199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водный транспорт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9CE972-E029-4E96-9CC3-7C060ED96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533402"/>
            <a:ext cx="12158870" cy="63245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D7434E3-AFA3-48D4-AE39-2760FFC2A960}"/>
              </a:ext>
            </a:extLst>
          </p:cNvPr>
          <p:cNvSpPr txBox="1"/>
          <p:nvPr/>
        </p:nvSpPr>
        <p:spPr>
          <a:xfrm>
            <a:off x="6400800" y="1447800"/>
            <a:ext cx="1461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EC2176-7057-4D71-BA70-D2D2F0204166}"/>
              </a:ext>
            </a:extLst>
          </p:cNvPr>
          <p:cNvSpPr txBox="1"/>
          <p:nvPr/>
        </p:nvSpPr>
        <p:spPr>
          <a:xfrm>
            <a:off x="7696200" y="2623808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D9FB3B7-BDC0-4476-91F6-0835968A6C89}"/>
              </a:ext>
            </a:extLst>
          </p:cNvPr>
          <p:cNvSpPr txBox="1"/>
          <p:nvPr/>
        </p:nvSpPr>
        <p:spPr>
          <a:xfrm>
            <a:off x="1371600" y="2110527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01B9FF9-425D-47D4-8A8D-8AD5489BFCA2}"/>
              </a:ext>
            </a:extLst>
          </p:cNvPr>
          <p:cNvSpPr txBox="1"/>
          <p:nvPr/>
        </p:nvSpPr>
        <p:spPr>
          <a:xfrm>
            <a:off x="1828800" y="1447800"/>
            <a:ext cx="1453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Канада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E0737E-D6D2-44AB-BCC9-C24BD20DD789}"/>
              </a:ext>
            </a:extLst>
          </p:cNvPr>
          <p:cNvSpPr txBox="1"/>
          <p:nvPr/>
        </p:nvSpPr>
        <p:spPr>
          <a:xfrm>
            <a:off x="1903957" y="3891290"/>
            <a:ext cx="192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Бразилия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1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E859CE0-39B8-4BED-9C3B-6DB9C6AAF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225" y="3711163"/>
            <a:ext cx="4114800" cy="30892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43FBF8-E5A9-4391-A91B-A1A3300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" y="1"/>
            <a:ext cx="12192000" cy="533400"/>
          </a:xfrm>
          <a:solidFill>
            <a:srgbClr val="1A0199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водный транспорт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F36BD3-A46E-476C-963D-F362FF8EE9D1}"/>
              </a:ext>
            </a:extLst>
          </p:cNvPr>
          <p:cNvSpPr txBox="1"/>
          <p:nvPr/>
        </p:nvSpPr>
        <p:spPr>
          <a:xfrm>
            <a:off x="225287" y="533401"/>
            <a:ext cx="4575313" cy="286232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морские каналы - искусственно созданные морские пути. Они строились обычно для сокращения </a:t>
            </a:r>
            <a:r>
              <a:rPr lang="ru-RU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протяжённости </a:t>
            </a:r>
            <a:r>
              <a:rPr lang="ru-RU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морских дорог и уменьшения рисков </a:t>
            </a:r>
            <a:r>
              <a:rPr lang="ru-RU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и </a:t>
            </a:r>
            <a:r>
              <a:rPr lang="ru-RU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опасностей мореплавания. </a:t>
            </a:r>
            <a:r>
              <a:rPr lang="ru-RU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В </a:t>
            </a:r>
            <a:r>
              <a:rPr lang="ru-RU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частности, с введением </a:t>
            </a:r>
            <a:r>
              <a:rPr lang="ru-RU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в </a:t>
            </a:r>
            <a:r>
              <a:rPr lang="ru-RU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 Суэцкого канала расстояние между портами </a:t>
            </a:r>
            <a:r>
              <a:rPr lang="ru-RU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Европы               </a:t>
            </a:r>
            <a:r>
              <a:rPr lang="ru-RU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Азии сократилось более чем вдвое</a:t>
            </a:r>
            <a:endParaRPr lang="en-US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2286D5-24C4-4A74-BD20-79CD7F15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19078"/>
            <a:ext cx="3220279" cy="27099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E7793D-929E-4378-82CF-37A2E7791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75" y="3722390"/>
            <a:ext cx="3664226" cy="30892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D4775B-B3D3-4E4B-B440-8FBFF10A9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722390"/>
            <a:ext cx="1752601" cy="140141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616560-EA3C-459E-A904-05BEEA304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3722391"/>
            <a:ext cx="3664226" cy="30892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579F69-AC30-458D-83DE-AC397D95E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5592416"/>
            <a:ext cx="1676400" cy="1219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E44713C-DDED-4224-A0F9-F3DA81F98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679" y="3717787"/>
            <a:ext cx="1656521" cy="14060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0FA8E70-0EDD-4A33-9461-DE83AF0B87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6093" y="698823"/>
            <a:ext cx="4073385" cy="27301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902A7C0-2C3D-4502-984E-8B69DB4EAA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1401" y="698823"/>
            <a:ext cx="935934" cy="8251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F2285D55-D955-4AE5-B9BC-67B43333ED57}"/>
              </a:ext>
            </a:extLst>
          </p:cNvPr>
          <p:cNvCxnSpPr/>
          <p:nvPr/>
        </p:nvCxnSpPr>
        <p:spPr>
          <a:xfrm>
            <a:off x="221975" y="3581400"/>
            <a:ext cx="11837503" cy="0"/>
          </a:xfrm>
          <a:prstGeom prst="lin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2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43FBF8-E5A9-4391-A91B-A1A3300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" y="0"/>
            <a:ext cx="12192000" cy="685799"/>
          </a:xfrm>
          <a:solidFill>
            <a:srgbClr val="1A01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Воздушный транспорт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02DDA8-2E24-4ED6-875C-D458BBE20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4191000" cy="2819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E88368-8414-4CEF-8A75-660671EE9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07"/>
          <a:stretch/>
        </p:blipFill>
        <p:spPr>
          <a:xfrm>
            <a:off x="208722" y="3962401"/>
            <a:ext cx="4171122" cy="2819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4F13E5-F665-437A-852A-38EC416749D6}"/>
              </a:ext>
            </a:extLst>
          </p:cNvPr>
          <p:cNvSpPr txBox="1"/>
          <p:nvPr/>
        </p:nvSpPr>
        <p:spPr>
          <a:xfrm>
            <a:off x="4495800" y="914400"/>
            <a:ext cx="70236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Транспортные средства: самолёты и вертолёты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Пути сообщения: воздушные коридоры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Сигнализация и управление: авиамаяки, диспетчерская служба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Транспортные узлы: аэропорты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570710-46D9-409A-9A4C-A93F4FC86B83}"/>
              </a:ext>
            </a:extLst>
          </p:cNvPr>
          <p:cNvSpPr txBox="1"/>
          <p:nvPr/>
        </p:nvSpPr>
        <p:spPr>
          <a:xfrm>
            <a:off x="4495800" y="2545616"/>
            <a:ext cx="70104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силу специфичного способа перемещения воздушный транспорт имеет как ряд преимуществ, так и существенные недостатки, что ограничивает его применение в качестве грузового транспорта.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Высокая скорость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доставки грузов в изолированные районы (в основном вертолётный)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перевозок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Зависимость от погоды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Требует аэропорты (кроме вертолётного)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Малая грузоподъёмность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 хозяйства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38243E7-F431-458C-A22C-994BEC00A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3" b="20000"/>
          <a:stretch/>
        </p:blipFill>
        <p:spPr>
          <a:xfrm>
            <a:off x="569302" y="838200"/>
            <a:ext cx="10860698" cy="573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43FBF8-E5A9-4391-A91B-A1A3300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" y="0"/>
            <a:ext cx="12192000" cy="685799"/>
          </a:xfrm>
          <a:solidFill>
            <a:srgbClr val="1A01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Воздушный транспорт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95EEC9C-7B51-44A9-877F-726F3F62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14401"/>
            <a:ext cx="7335078" cy="3657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7EEEA-9DF8-46A4-A27E-46B05061B13D}"/>
              </a:ext>
            </a:extLst>
          </p:cNvPr>
          <p:cNvSpPr txBox="1"/>
          <p:nvPr/>
        </p:nvSpPr>
        <p:spPr>
          <a:xfrm>
            <a:off x="4616304" y="4611231"/>
            <a:ext cx="73669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 </a:t>
            </a:r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интенсивно воздушные перелеты осуществляются  между странами Европы </a:t>
            </a:r>
          </a:p>
          <a:p>
            <a:pPr algn="ctr"/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Северной Америки. Огромное значение для развития воздушного транспорта имеют аэропорты. </a:t>
            </a:r>
          </a:p>
          <a:p>
            <a:pPr algn="ctr"/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количеству обслуживаемых пассажиров ведущие места занимают аэропорты Атланты (США), Пекина (Китай), Дубая (ОАЭ).</a:t>
            </a:r>
            <a:endParaRPr lang="en-US" sz="20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223C64-5F5E-4F50-9B2D-A8B33BBD1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22" y="778485"/>
            <a:ext cx="4287078" cy="19647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3ADDEB9-4B15-4AF9-B970-97A59C4B3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22" y="2835887"/>
            <a:ext cx="4287078" cy="17361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3E4E43-6925-4C91-A88F-2FD8F8C87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22" y="4636255"/>
            <a:ext cx="4287078" cy="20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810000" y="1600200"/>
            <a:ext cx="6705600" cy="3303378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1. Прочитать:</a:t>
            </a:r>
          </a:p>
          <a:p>
            <a:pPr marL="542925" marR="10735" algn="ctr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21.  География мировой транспорта</a:t>
            </a: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2 - 3 стр. 64</a:t>
            </a:r>
          </a:p>
        </p:txBody>
      </p:sp>
      <p:sp>
        <p:nvSpPr>
          <p:cNvPr id="9" name="object 9"/>
          <p:cNvSpPr/>
          <p:nvPr/>
        </p:nvSpPr>
        <p:spPr>
          <a:xfrm>
            <a:off x="3740688" y="5170999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3810000" y="5791200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 </a:t>
            </a:r>
          </a:p>
        </p:txBody>
      </p:sp>
      <p:pic>
        <p:nvPicPr>
          <p:cNvPr id="5" name="Рисунок 4" descr="Грузовик">
            <a:extLst>
              <a:ext uri="{FF2B5EF4-FFF2-40B4-BE49-F238E27FC236}">
                <a16:creationId xmlns:a16="http://schemas.microsoft.com/office/drawing/2014/main" xmlns="" id="{46CAB037-D4F3-4577-AB41-8F58E1BE5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9875" y="4191000"/>
            <a:ext cx="1771125" cy="164897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9B33E14D-0F72-407E-83C6-764E18D4B34F}"/>
              </a:ext>
            </a:extLst>
          </p:cNvPr>
          <p:cNvSpPr/>
          <p:nvPr/>
        </p:nvSpPr>
        <p:spPr>
          <a:xfrm>
            <a:off x="914400" y="899031"/>
            <a:ext cx="72771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транспорта: </a:t>
            </a:r>
          </a:p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перевозка грузов и пассажиров</a:t>
            </a:r>
            <a:endParaRPr lang="en-US" sz="3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Автобус">
            <a:extLst>
              <a:ext uri="{FF2B5EF4-FFF2-40B4-BE49-F238E27FC236}">
                <a16:creationId xmlns:a16="http://schemas.microsoft.com/office/drawing/2014/main" xmlns="" id="{6064FC99-3547-4D40-994F-956192453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67800" y="531743"/>
            <a:ext cx="1771126" cy="1648977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B57CEF2C-1F7E-4164-A204-C45F35B877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9447353"/>
              </p:ext>
            </p:extLst>
          </p:nvPr>
        </p:nvGraphicFramePr>
        <p:xfrm>
          <a:off x="405544" y="2368644"/>
          <a:ext cx="11455152" cy="395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868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33DD6E-89BC-4C3A-A248-A0A168FA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142999"/>
            <a:ext cx="4953001" cy="25864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540EA5-4A80-459B-A690-CE7ADF186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" t="21112" r="3394" b="5555"/>
          <a:stretch/>
        </p:blipFill>
        <p:spPr>
          <a:xfrm>
            <a:off x="152399" y="3789264"/>
            <a:ext cx="4953001" cy="28176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B85413-1880-4E84-ABDC-3A3CC06B0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295400"/>
            <a:ext cx="6477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9B33E14D-0F72-407E-83C6-764E18D4B34F}"/>
              </a:ext>
            </a:extLst>
          </p:cNvPr>
          <p:cNvSpPr/>
          <p:nvPr/>
        </p:nvSpPr>
        <p:spPr>
          <a:xfrm>
            <a:off x="2450019" y="899031"/>
            <a:ext cx="72771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работы транспорта</a:t>
            </a:r>
            <a:endParaRPr lang="en-US" sz="32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4AC37F31-6C0F-4AA8-84FD-ADED3BC6E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769382"/>
              </p:ext>
            </p:extLst>
          </p:nvPr>
        </p:nvGraphicFramePr>
        <p:xfrm>
          <a:off x="357505" y="1447800"/>
          <a:ext cx="11476989" cy="5231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 descr="Самолет">
            <a:extLst>
              <a:ext uri="{FF2B5EF4-FFF2-40B4-BE49-F238E27FC236}">
                <a16:creationId xmlns:a16="http://schemas.microsoft.com/office/drawing/2014/main" xmlns="" id="{D2EDD3A7-B275-4587-8BA3-496A0AC02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02020">
            <a:off x="9999055" y="1097203"/>
            <a:ext cx="1758628" cy="1543987"/>
          </a:xfrm>
          <a:prstGeom prst="rect">
            <a:avLst/>
          </a:prstGeom>
        </p:spPr>
      </p:pic>
      <p:pic>
        <p:nvPicPr>
          <p:cNvPr id="4" name="Рисунок 3" descr="Круизное судно">
            <a:extLst>
              <a:ext uri="{FF2B5EF4-FFF2-40B4-BE49-F238E27FC236}">
                <a16:creationId xmlns:a16="http://schemas.microsoft.com/office/drawing/2014/main" xmlns="" id="{89F57FE3-C8C9-4A05-8FFC-C0D5FDA36B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7505" y="934881"/>
            <a:ext cx="1486156" cy="148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AE6565-06D9-4C0E-8708-3A76E75C3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D76DA9-6B85-466A-A075-5F8D6E00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775" y="2563813"/>
            <a:ext cx="428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ED5D301-FECE-425E-9B44-F95EA0AA1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775" y="1938338"/>
            <a:ext cx="428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EE2C972D-A688-43B8-80F0-1D7A835C5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775" y="3813175"/>
            <a:ext cx="428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6ED28BC-D4B5-465B-B41E-471433469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67"/>
          <a:stretch/>
        </p:blipFill>
        <p:spPr>
          <a:xfrm>
            <a:off x="569591" y="307975"/>
            <a:ext cx="5403237" cy="31210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4AA30E2-464D-4030-AB56-F19FE2768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29" r="17355" b="17119"/>
          <a:stretch/>
        </p:blipFill>
        <p:spPr>
          <a:xfrm>
            <a:off x="6268644" y="769014"/>
            <a:ext cx="5333993" cy="2713038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69307E39-4E66-4838-90DB-5B1046743958}"/>
              </a:ext>
            </a:extLst>
          </p:cNvPr>
          <p:cNvCxnSpPr/>
          <p:nvPr/>
        </p:nvCxnSpPr>
        <p:spPr>
          <a:xfrm>
            <a:off x="6096000" y="739775"/>
            <a:ext cx="0" cy="571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8287CCC-C243-473D-AECC-C762BD4A4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83" y="3962399"/>
            <a:ext cx="5403243" cy="2775045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D3668633-CE0B-4E23-8FF0-71BAF186684F}"/>
              </a:ext>
            </a:extLst>
          </p:cNvPr>
          <p:cNvCxnSpPr/>
          <p:nvPr/>
        </p:nvCxnSpPr>
        <p:spPr>
          <a:xfrm>
            <a:off x="304800" y="3597275"/>
            <a:ext cx="54463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1BB0F87-4625-4731-839D-E1325DA1ED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49"/>
          <a:stretch/>
        </p:blipFill>
        <p:spPr>
          <a:xfrm>
            <a:off x="6379875" y="4455526"/>
            <a:ext cx="2245973" cy="143678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63835C5-CD95-4C9B-94D6-8B0C69BC4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258" y="4196797"/>
            <a:ext cx="3101181" cy="25088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4898CE9-B5A5-4ECE-A2CD-6720F6E6B327}"/>
              </a:ext>
            </a:extLst>
          </p:cNvPr>
          <p:cNvSpPr txBox="1"/>
          <p:nvPr/>
        </p:nvSpPr>
        <p:spPr>
          <a:xfrm>
            <a:off x="6440821" y="6226984"/>
            <a:ext cx="28149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mytransport.uz.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1C373F51-6622-43DB-8079-60126FA7DDD3}"/>
              </a:ext>
            </a:extLst>
          </p:cNvPr>
          <p:cNvCxnSpPr/>
          <p:nvPr/>
        </p:nvCxnSpPr>
        <p:spPr>
          <a:xfrm>
            <a:off x="6312243" y="3597275"/>
            <a:ext cx="53339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2FF0D0E-8F5D-4815-8ADB-BAC90E3D0122}"/>
              </a:ext>
            </a:extLst>
          </p:cNvPr>
          <p:cNvSpPr txBox="1"/>
          <p:nvPr/>
        </p:nvSpPr>
        <p:spPr>
          <a:xfrm>
            <a:off x="6344079" y="3701859"/>
            <a:ext cx="530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ТРАНСПОРТ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65530F0-5A6F-4578-BFF9-0802F9059907}"/>
              </a:ext>
            </a:extLst>
          </p:cNvPr>
          <p:cNvSpPr txBox="1"/>
          <p:nvPr/>
        </p:nvSpPr>
        <p:spPr>
          <a:xfrm>
            <a:off x="6234021" y="161066"/>
            <a:ext cx="5403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FC791BA-E783-41D0-AAAA-6540075FFB43}"/>
              </a:ext>
            </a:extLst>
          </p:cNvPr>
          <p:cNvSpPr txBox="1"/>
          <p:nvPr/>
        </p:nvSpPr>
        <p:spPr>
          <a:xfrm>
            <a:off x="671348" y="161066"/>
            <a:ext cx="50866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СУХОПУТНЫЙ ТРАНСПОРТ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1681831-6784-4E09-96EC-4D5DF3F20798}"/>
              </a:ext>
            </a:extLst>
          </p:cNvPr>
          <p:cNvSpPr txBox="1"/>
          <p:nvPr/>
        </p:nvSpPr>
        <p:spPr>
          <a:xfrm>
            <a:off x="671348" y="3701859"/>
            <a:ext cx="498886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ВОЗДУШНЫЙ ТРАНСПОРТ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6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АВТОМОБИЛЬНЫЙ ТРАНСПОРТ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C61564-FF09-4461-BF36-EFDBB89132CC}"/>
              </a:ext>
            </a:extLst>
          </p:cNvPr>
          <p:cNvSpPr txBox="1"/>
          <p:nvPr/>
        </p:nvSpPr>
        <p:spPr>
          <a:xfrm>
            <a:off x="266700" y="4572000"/>
            <a:ext cx="11658600" cy="224676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автомобильного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транспорта</a:t>
            </a:r>
            <a:endParaRPr lang="ru-RU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доставки грузов и пассажиров "от двери до двери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ru-RU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манёвренность</a:t>
            </a:r>
            <a:endParaRPr lang="ru-RU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</a:t>
            </a:r>
            <a:endParaRPr lang="ru-RU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скорость доставки грузов и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пассажиров</a:t>
            </a:r>
            <a:endParaRPr lang="ru-RU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большого количества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маршрутов</a:t>
            </a:r>
            <a:endParaRPr lang="ru-RU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Небольшие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капиталовложения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20E105-B20C-4DD1-98FB-3E51D14CF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39" y="838293"/>
            <a:ext cx="5029761" cy="197736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CF0693-4140-4286-9BDA-B090254A3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838293"/>
            <a:ext cx="6562505" cy="197736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00F8317-41B0-4059-BA1E-85A74CC13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2815652"/>
            <a:ext cx="2591361" cy="400311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A8DDB7-3FA9-40E6-BA5F-0F5F34EA4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39" y="2922681"/>
            <a:ext cx="2952750" cy="150978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662E674-04B9-4A70-8FB4-FBD7D33C1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0" y="2922681"/>
            <a:ext cx="2952750" cy="150978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B7CEBA4-F127-49A0-A8AD-DD61520FA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961" y="2922680"/>
            <a:ext cx="2952750" cy="150978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6265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0192506-6C47-4DE2-8C6A-816054E23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8588"/>
            <a:ext cx="4572000" cy="64570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289391E-9753-4CA0-BB4B-3C6563201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61079"/>
            <a:ext cx="4572000" cy="6432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BC5504-4848-4BA6-85E9-2E50F6D478B5}"/>
              </a:ext>
            </a:extLst>
          </p:cNvPr>
          <p:cNvSpPr txBox="1"/>
          <p:nvPr/>
        </p:nvSpPr>
        <p:spPr>
          <a:xfrm>
            <a:off x="9448800" y="68580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ПРОТЯЖ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ННОСТЬ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ДОРОГ: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МЛН. КМ</a:t>
            </a:r>
            <a:endParaRPr lang="en-US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63107A-3E90-4E14-AE2A-C56617CAF4EA}"/>
              </a:ext>
            </a:extLst>
          </p:cNvPr>
          <p:cNvSpPr txBox="1"/>
          <p:nvPr/>
        </p:nvSpPr>
        <p:spPr>
          <a:xfrm>
            <a:off x="9524999" y="2481832"/>
            <a:ext cx="259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ВЕДУЩИЕ ПОЗИЦИИ ЗАНИМАЮТ: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26809C-B0FD-4A0E-9D6A-55111C53C2FF}"/>
              </a:ext>
            </a:extLst>
          </p:cNvPr>
          <p:cNvSpPr txBox="1"/>
          <p:nvPr/>
        </p:nvSpPr>
        <p:spPr>
          <a:xfrm>
            <a:off x="9944099" y="3128163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</a:p>
          <a:p>
            <a:pPr algn="ctr"/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ИНДИЯ</a:t>
            </a:r>
          </a:p>
          <a:p>
            <a:pPr algn="ctr"/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</a:t>
            </a:r>
          </a:p>
          <a:p>
            <a:pPr algn="ctr"/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БРАЗИЛИЯ</a:t>
            </a:r>
          </a:p>
          <a:p>
            <a:pPr algn="ctr"/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endParaRPr lang="en-US" sz="20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CFD266-70C9-4FF3-AD39-987C0AAA75B2}"/>
              </a:ext>
            </a:extLst>
          </p:cNvPr>
          <p:cNvSpPr txBox="1"/>
          <p:nvPr/>
        </p:nvSpPr>
        <p:spPr>
          <a:xfrm>
            <a:off x="9677401" y="51054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ОБЩЕЕ ЧИСЛО АВТОМОБИЛЕЙ:</a:t>
            </a:r>
          </a:p>
          <a:p>
            <a:pPr algn="ctr"/>
            <a:r>
              <a:rPr lang="ru-RU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МЛРД.ЕД.</a:t>
            </a:r>
            <a:endParaRPr lang="en-US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E8ACA2-0B6B-4848-AEF4-1C93F82F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5773"/>
          </a:xfrm>
          <a:solidFill>
            <a:srgbClr val="2B02F8"/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ЖЕЛЕЗОДОРОЖНЫЙ ТРАНСПОРТ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7562E4-4CE4-447A-947F-EB0C0607AF1E}"/>
              </a:ext>
            </a:extLst>
          </p:cNvPr>
          <p:cNvSpPr txBox="1"/>
          <p:nvPr/>
        </p:nvSpPr>
        <p:spPr>
          <a:xfrm>
            <a:off x="381000" y="831302"/>
            <a:ext cx="11658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товаров на </a:t>
            </a:r>
            <a:r>
              <a:rPr lang="ru-RU" sz="2000" b="1" i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далёкие </a:t>
            </a:r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Цена перевозки </a:t>
            </a:r>
            <a:r>
              <a:rPr lang="ru-RU" sz="2000" b="1" i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ж/д </a:t>
            </a:r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транспортом намного ниже, чем </a:t>
            </a:r>
            <a:r>
              <a:rPr lang="ru-RU" sz="2000" b="1" i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автотранспортом</a:t>
            </a:r>
            <a:endParaRPr lang="ru-RU" sz="20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Грузоподъёмность </a:t>
            </a:r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это важная причина, которая делает перевозку продуктов при поддержке </a:t>
            </a:r>
            <a:r>
              <a:rPr lang="ru-RU" sz="2000" b="1" i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локомотива</a:t>
            </a:r>
            <a:endParaRPr lang="ru-RU" sz="20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Ещё один важный фактор это то, что транспортировка не зависит от погодных </a:t>
            </a:r>
            <a:r>
              <a:rPr lang="ru-RU" sz="2000" b="1" i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</a:t>
            </a:r>
            <a:endParaRPr lang="en-US" sz="20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C682C3-9E97-4EA5-B11D-470E10DC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2754121"/>
            <a:ext cx="3429000" cy="19901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BE49F9-B6DB-4166-9607-A3DC81E4D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0" y="2754121"/>
            <a:ext cx="4229100" cy="19901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1A38A33-1222-46FF-87A9-47C42C923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4874468"/>
            <a:ext cx="3429000" cy="19086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187989E-8749-49EC-8A39-7ABB3C1E7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734243"/>
            <a:ext cx="3886200" cy="20100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46AFB45-C8F8-4BAE-B2BA-1BE1A37CF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874469"/>
            <a:ext cx="3886200" cy="190866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C36EFF1-3BE3-4D1C-8FAE-CDBDD5951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8150" y="4874468"/>
            <a:ext cx="4229100" cy="19086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6739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f7fc46c19cdd516b3417f1e3d734a24e8ca2f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</TotalTime>
  <Words>555</Words>
  <Application>Microsoft Office PowerPoint</Application>
  <PresentationFormat>Широкоэкранный</PresentationFormat>
  <Paragraphs>114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Mistral</vt:lpstr>
      <vt:lpstr>Verdana</vt:lpstr>
      <vt:lpstr>Wingdings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ЖЕЛЕЗОДОРОЖНЫЙ ТРАНСПОРТ</vt:lpstr>
      <vt:lpstr>ЖЕЛЕЗОДОРОЖНЫЙ ТРАНСПОРТ</vt:lpstr>
      <vt:lpstr>Презентация PowerPoint</vt:lpstr>
      <vt:lpstr>ОБЩАЯ ДЛИНА ГАЗО- И НЕФТЕПРОВОДОВ В МИРЕ СОСТАВЛЯЕТ  ОКОЛО  2 МЛН.КМ.  В МИРЕ ЛИДИРУЮТ США, РОССИЯ, КАНАДА, КИТАЙ, САУДОВСКАЯ АРАВИЯ, ГЕРМАНИЯ, ФРАНЦИЯ.</vt:lpstr>
      <vt:lpstr>Презентация PowerPoint</vt:lpstr>
      <vt:lpstr>ПО ТОННАЖУ МОРСКОГО ФЛОТА ЛИДИРУЕТ</vt:lpstr>
      <vt:lpstr>В мире имеется более 2000 морских портов, крупнейшими являются Шанхай, Сингапур, Роттердам</vt:lpstr>
      <vt:lpstr>Большую роль играют международные проливы и каналы. Велико значение Панамского и Суэцкого каналов.</vt:lpstr>
      <vt:lpstr>Внутренний водный транспорт</vt:lpstr>
      <vt:lpstr>Внутренний водный транспорт</vt:lpstr>
      <vt:lpstr>Воздушный транспорт</vt:lpstr>
      <vt:lpstr>Воздушный транспорт</vt:lpstr>
      <vt:lpstr> Задания: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118</cp:revision>
  <dcterms:created xsi:type="dcterms:W3CDTF">2020-06-30T15:34:35Z</dcterms:created>
  <dcterms:modified xsi:type="dcterms:W3CDTF">2020-11-09T05:26:05Z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