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5"/>
  </p:notesMasterIdLst>
  <p:sldIdLst>
    <p:sldId id="309" r:id="rId2"/>
    <p:sldId id="337" r:id="rId3"/>
    <p:sldId id="313" r:id="rId4"/>
    <p:sldId id="342" r:id="rId5"/>
    <p:sldId id="343" r:id="rId6"/>
    <p:sldId id="360" r:id="rId7"/>
    <p:sldId id="361" r:id="rId8"/>
    <p:sldId id="364" r:id="rId9"/>
    <p:sldId id="365" r:id="rId10"/>
    <p:sldId id="362" r:id="rId11"/>
    <p:sldId id="368" r:id="rId12"/>
    <p:sldId id="366" r:id="rId13"/>
    <p:sldId id="367" r:id="rId14"/>
  </p:sldIdLst>
  <p:sldSz cx="9144000" cy="5143500" type="screen16x9"/>
  <p:notesSz cx="6858000" cy="9144000"/>
  <p:custDataLst>
    <p:tags r:id="rId16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5" autoAdjust="0"/>
    <p:restoredTop sz="94624" autoAdjust="0"/>
  </p:normalViewPr>
  <p:slideViewPr>
    <p:cSldViewPr>
      <p:cViewPr varScale="1">
        <p:scale>
          <a:sx n="65" d="100"/>
          <a:sy n="65" d="100"/>
        </p:scale>
        <p:origin x="888" y="67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3ED9F3A-797D-40F2-8754-1DA17368A02C}" type="datetimeFigureOut">
              <a:rPr lang="ru-RU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110C118-01BE-4A2D-BDF4-8A34547B5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101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C3FD72-3012-4B7F-88FB-7553FDAAA507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AC040D-A387-443B-BBE3-83F88D0563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779FB1-300A-47DD-A16E-54BF291C336B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B1747-200F-49AF-9933-CBBDA62BBF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4FE7CD-A79F-4D1F-A1C5-69E83C428C04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89105-93DC-468B-8F99-9EECC4B2BFB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95C63D-1673-4839-AA1C-56B569F48F89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B4C6B-101A-45AD-8E1A-2B9B7D99EA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0CC5BD-D363-40A3-8CBD-CE0E64DB5478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4FB41-3E3B-4557-9386-AFB3B5433B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EF6DDD-6E50-40A2-86B4-9F25AD9A84AD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6A3D8-78E2-486D-918D-818460EC95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A5A8F3-AADF-4ECF-9B8A-2C26E5C8A6A3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902D33-81FF-4303-84B6-0FF18BAF80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224C16-3F67-44E5-922F-B9236960D47C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24FFD-EBA7-4962-BF2B-FAF9A2ED19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E33D52-7AD4-40B0-8279-951E7534379E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59C8F-BC47-43CD-B3FD-C2812B9A01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EFCC81-D4BB-4F9A-A5E7-91DD0DB772D5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E4BB2A-AFD5-440F-A680-896C95E815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3B20C2-6964-4A96-8D97-40AAB36BE357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06AFBB-EBEF-43AF-9213-646C62995C7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4472A8-3F28-458C-B1F3-7B3B34834471}" type="datetimeFigureOut">
              <a:rPr lang="ru-RU" smtClean="0"/>
              <a:pPr>
                <a:defRPr/>
              </a:pPr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473B31-C471-4073-802D-1CB2EA318F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679" y="2438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55576" y="2067694"/>
            <a:ext cx="7390290" cy="2671922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1750" indent="425450">
              <a:spcBef>
                <a:spcPts val="0"/>
              </a:spcBef>
              <a:spcAft>
                <a:spcPts val="120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2692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Лабораторная работа № 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Изучение статистических закономерностей </a:t>
            </a:r>
            <a:r>
              <a:rPr lang="ru-RU" sz="36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модификационной</a:t>
            </a:r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изменчивости</a:t>
            </a:r>
            <a:endParaRPr lang="ru-RU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79540" y="2067694"/>
            <a:ext cx="530898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79540" y="3412957"/>
            <a:ext cx="530898" cy="131903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455853" y="361577"/>
            <a:ext cx="1220602" cy="9572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455854" y="361577"/>
            <a:ext cx="1220603" cy="9572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953272" y="394732"/>
            <a:ext cx="274824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7706878" y="885433"/>
            <a:ext cx="1042149" cy="375572"/>
          </a:xfrm>
          <a:prstGeom prst="rect">
            <a:avLst/>
          </a:prstGeom>
        </p:spPr>
        <p:txBody>
          <a:bodyPr vert="horz" wrap="square" lIns="0" tIns="21420" rIns="0" bIns="0" rtlCol="0">
            <a:spAutoFit/>
          </a:bodyPr>
          <a:lstStyle/>
          <a:p>
            <a:pPr>
              <a:spcBef>
                <a:spcPts val="169"/>
              </a:spcBef>
            </a:pPr>
            <a:r>
              <a:rPr lang="ru-RU" sz="2300" spc="-9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39" name="object 2">
            <a:extLst>
              <a:ext uri="{FF2B5EF4-FFF2-40B4-BE49-F238E27FC236}">
                <a16:creationId xmlns=""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536557" y="353896"/>
            <a:ext cx="4697012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 fontAlgn="auto">
              <a:spcBef>
                <a:spcPts val="203"/>
              </a:spcBef>
              <a:spcAft>
                <a:spcPts val="0"/>
              </a:spcAft>
              <a:defRPr/>
            </a:pPr>
            <a:r>
              <a:rPr lang="ru-RU" sz="6000" kern="0" spc="-9" dirty="0" smtClean="0">
                <a:solidFill>
                  <a:sysClr val="window" lastClr="FFFFFF"/>
                </a:solidFill>
              </a:rPr>
              <a:t>Биология</a:t>
            </a:r>
            <a:endParaRPr lang="ru-RU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="" xmlns:a16="http://schemas.microsoft.com/office/drawing/2014/main" id="{CBB755C7-D145-4CBF-A0CA-DCC15AF34619}"/>
              </a:ext>
            </a:extLst>
          </p:cNvPr>
          <p:cNvSpPr/>
          <p:nvPr/>
        </p:nvSpPr>
        <p:spPr>
          <a:xfrm>
            <a:off x="552352" y="460970"/>
            <a:ext cx="516177" cy="736872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="" xmlns:a16="http://schemas.microsoft.com/office/drawing/2014/main" id="{A320EC73-1DA7-41B7-A48C-0FE802E7001D}"/>
              </a:ext>
            </a:extLst>
          </p:cNvPr>
          <p:cNvSpPr/>
          <p:nvPr/>
        </p:nvSpPr>
        <p:spPr>
          <a:xfrm>
            <a:off x="552352" y="460970"/>
            <a:ext cx="516177" cy="736872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="" xmlns:a16="http://schemas.microsoft.com/office/drawing/2014/main" id="{6F5E0EA3-D2C1-4987-9881-745CA41B84A5}"/>
              </a:ext>
            </a:extLst>
          </p:cNvPr>
          <p:cNvSpPr/>
          <p:nvPr/>
        </p:nvSpPr>
        <p:spPr>
          <a:xfrm>
            <a:off x="625351" y="484683"/>
            <a:ext cx="664377" cy="664295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="" xmlns:a16="http://schemas.microsoft.com/office/drawing/2014/main" id="{0ABB8709-86F6-46CA-8C30-4777699EAB4C}"/>
              </a:ext>
            </a:extLst>
          </p:cNvPr>
          <p:cNvSpPr/>
          <p:nvPr/>
        </p:nvSpPr>
        <p:spPr>
          <a:xfrm>
            <a:off x="1165405" y="504753"/>
            <a:ext cx="104080" cy="1040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="" xmlns:a16="http://schemas.microsoft.com/office/drawing/2014/main" id="{06354F10-528C-411E-AECE-792AA79C15FD}"/>
              </a:ext>
            </a:extLst>
          </p:cNvPr>
          <p:cNvSpPr/>
          <p:nvPr/>
        </p:nvSpPr>
        <p:spPr>
          <a:xfrm>
            <a:off x="661573" y="1035913"/>
            <a:ext cx="76620" cy="7661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="" xmlns:a16="http://schemas.microsoft.com/office/drawing/2014/main" id="{ABFF23E1-C735-4C78-94D0-05E248A54E8A}"/>
              </a:ext>
            </a:extLst>
          </p:cNvPr>
          <p:cNvSpPr/>
          <p:nvPr/>
        </p:nvSpPr>
        <p:spPr>
          <a:xfrm>
            <a:off x="552352" y="504752"/>
            <a:ext cx="613029" cy="562161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="" xmlns:a16="http://schemas.microsoft.com/office/drawing/2014/main" id="{349ECD76-B28B-45A9-AA8C-8C168BF29136}"/>
              </a:ext>
            </a:extLst>
          </p:cNvPr>
          <p:cNvSpPr/>
          <p:nvPr/>
        </p:nvSpPr>
        <p:spPr>
          <a:xfrm>
            <a:off x="1130195" y="571864"/>
            <a:ext cx="72587" cy="72578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="" xmlns:a16="http://schemas.microsoft.com/office/drawing/2014/main" id="{895C7C7C-2970-4E77-BAA2-3030D8DC862C}"/>
              </a:ext>
            </a:extLst>
          </p:cNvPr>
          <p:cNvSpPr/>
          <p:nvPr/>
        </p:nvSpPr>
        <p:spPr>
          <a:xfrm>
            <a:off x="625351" y="484683"/>
            <a:ext cx="664377" cy="664295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="" xmlns:a16="http://schemas.microsoft.com/office/drawing/2014/main" id="{C131B292-257F-4A7B-A11F-1F0B7801BBD2}"/>
              </a:ext>
            </a:extLst>
          </p:cNvPr>
          <p:cNvSpPr/>
          <p:nvPr/>
        </p:nvSpPr>
        <p:spPr>
          <a:xfrm>
            <a:off x="650495" y="583884"/>
            <a:ext cx="319586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="" xmlns:a16="http://schemas.microsoft.com/office/drawing/2014/main" id="{A3188B50-45BA-4B67-8828-724D3FB814B6}"/>
              </a:ext>
            </a:extLst>
          </p:cNvPr>
          <p:cNvSpPr/>
          <p:nvPr/>
        </p:nvSpPr>
        <p:spPr>
          <a:xfrm>
            <a:off x="650495" y="571617"/>
            <a:ext cx="319586" cy="25201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="" xmlns:a16="http://schemas.microsoft.com/office/drawing/2014/main" id="{6A6888D2-7ACE-4E45-8E8F-5C2603158F99}"/>
              </a:ext>
            </a:extLst>
          </p:cNvPr>
          <p:cNvSpPr/>
          <p:nvPr/>
        </p:nvSpPr>
        <p:spPr>
          <a:xfrm>
            <a:off x="650495" y="657504"/>
            <a:ext cx="319586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="" xmlns:a16="http://schemas.microsoft.com/office/drawing/2014/main" id="{02BA5A4F-953F-4F1E-89AF-C36D044FA8D5}"/>
              </a:ext>
            </a:extLst>
          </p:cNvPr>
          <p:cNvSpPr/>
          <p:nvPr/>
        </p:nvSpPr>
        <p:spPr>
          <a:xfrm>
            <a:off x="650495" y="645236"/>
            <a:ext cx="319586" cy="39067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="" xmlns:a16="http://schemas.microsoft.com/office/drawing/2014/main" id="{AB643593-D789-40B0-966A-78146405CC2F}"/>
              </a:ext>
            </a:extLst>
          </p:cNvPr>
          <p:cNvSpPr/>
          <p:nvPr/>
        </p:nvSpPr>
        <p:spPr>
          <a:xfrm>
            <a:off x="650497" y="731123"/>
            <a:ext cx="24599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="" xmlns:a16="http://schemas.microsoft.com/office/drawing/2014/main" id="{8F53C781-98B4-4F4A-BF71-0E4979E2750B}"/>
              </a:ext>
            </a:extLst>
          </p:cNvPr>
          <p:cNvSpPr/>
          <p:nvPr/>
        </p:nvSpPr>
        <p:spPr>
          <a:xfrm>
            <a:off x="650497" y="718852"/>
            <a:ext cx="245991" cy="25201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823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"/>
            <a:ext cx="9144000" cy="85725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Выводы: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3155780" y="4425322"/>
            <a:ext cx="32861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rot="5400000" flipH="1" flipV="1">
            <a:off x="1690109" y="2960446"/>
            <a:ext cx="2929753" cy="1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2048491" y="2960843"/>
            <a:ext cx="2928958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2404887" y="2960843"/>
            <a:ext cx="2929752" cy="7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2762474" y="2960446"/>
            <a:ext cx="2928958" cy="7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3120061" y="2960843"/>
            <a:ext cx="2928958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 flipH="1" flipV="1">
            <a:off x="3476457" y="2960843"/>
            <a:ext cx="2929752" cy="7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3834441" y="2960843"/>
            <a:ext cx="2928958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 flipH="1" flipV="1">
            <a:off x="4190837" y="2960843"/>
            <a:ext cx="2929752" cy="79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 flipH="1" flipV="1">
            <a:off x="3512970" y="4068132"/>
            <a:ext cx="357190" cy="35719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 flipH="1" flipV="1">
            <a:off x="3405813" y="3246595"/>
            <a:ext cx="1285884" cy="35719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 flipH="1" flipV="1">
            <a:off x="4084474" y="2282182"/>
            <a:ext cx="642942" cy="35719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16200000" flipH="1">
            <a:off x="4584540" y="2139306"/>
            <a:ext cx="357190" cy="35719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16200000" flipH="1">
            <a:off x="4477383" y="2960843"/>
            <a:ext cx="1285884" cy="35719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6200000" flipH="1">
            <a:off x="5298920" y="3782380"/>
            <a:ext cx="357190" cy="35719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2724893" y="3139438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2743488" y="3943892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724893" y="2353620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2724893" y="1353488"/>
            <a:ext cx="389850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3298656" y="4443958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6156176" y="4443958"/>
            <a:ext cx="389850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4743752" y="4443958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5100942" y="4443958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5458132" y="4443958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3672182" y="4443958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4029372" y="4443958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4386562" y="4443958"/>
            <a:ext cx="412292" cy="338554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"/>
            <a:ext cx="9144000" cy="85725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Выводы: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28564" y="1214428"/>
            <a:ext cx="8463916" cy="36433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176213" indent="457200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Длина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вариационного ряда свидетельствует о разнообразии условий среды – чем разнообразнее условия, тем шире норма реакции. Средние признаки вариационного ряда формируются в результате воздействия наиболее благоприятных факторов среды. Чем однороднее условия, тем меньше проявляется модификационная изменчивость и короче вариационный ряд. </a:t>
            </a:r>
          </a:p>
          <a:p>
            <a:pPr marL="176213" indent="457200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Границы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модификационной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изменчивости признака называют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нормой реакции.</a:t>
            </a:r>
          </a:p>
          <a:p>
            <a:pPr marL="176213" indent="457200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"/>
            <a:ext cx="9144000" cy="85725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Подведение итогов урока: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28564" y="1214428"/>
            <a:ext cx="8715436" cy="36433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7313" indent="544513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87313" indent="544513" algn="ctr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Сегодня мы получили знания о статистических закономерностях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модификационной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изменчивости, научились строить вариационный ряд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кривую нормы реакции опытным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путём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"/>
            <a:ext cx="9144000" cy="85725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800" dirty="0" smtClean="0">
                <a:latin typeface="Arial" pitchFamily="34" charset="0"/>
                <a:cs typeface="Arial" pitchFamily="34" charset="0"/>
              </a:rPr>
              <a:t>Самостоятельная работа 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28564" y="1214428"/>
            <a:ext cx="8715436" cy="36433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6350" algn="ctr"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Повторение</a:t>
            </a:r>
          </a:p>
          <a:p>
            <a:pPr marL="0" indent="6350" algn="ctr"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Тема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№ 5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страница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60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-1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62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12858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179388">
              <a:tabLst>
                <a:tab pos="360363" algn="l"/>
              </a:tabLst>
            </a:pPr>
            <a:r>
              <a:rPr lang="ru-RU" sz="4800" b="1" dirty="0" smtClean="0">
                <a:latin typeface="Arial" pitchFamily="34" charset="0"/>
                <a:cs typeface="Arial" pitchFamily="34" charset="0"/>
              </a:rPr>
              <a:t>Цель лабораторной работы: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463294"/>
            <a:ext cx="8229600" cy="339447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Углубление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знаний учащихся о норме реакции, границе приспособляемости организмов; </a:t>
            </a:r>
          </a:p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Формирование знаний о статистических закономерностях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модификационной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изменчивости, о вариационной изменчивости признаков;</a:t>
            </a:r>
          </a:p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Получение вариационного ряда и кривой нормы реакции опытным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путём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, закрепление основных правил лабораторной работы; изменение признаков организма под воздействием факторов внешней  среды; статистические закономерности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модификационной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изменчивости; причины частоты промежуточных признаков в организме.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2" y="-16"/>
            <a:ext cx="9143999" cy="830997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4800" b="1" dirty="0" smtClean="0">
                <a:solidFill>
                  <a:schemeClr val="bg1">
                    <a:lumMod val="95000"/>
                  </a:schemeClr>
                </a:solidFill>
                <a:cs typeface="Arial" pitchFamily="34" charset="0"/>
              </a:rPr>
              <a:t>Необходимое оборудование:</a:t>
            </a:r>
            <a:endParaRPr lang="ru-RU" altLang="ru-RU" sz="4800" b="1" dirty="0">
              <a:solidFill>
                <a:schemeClr val="bg1">
                  <a:lumMod val="95000"/>
                </a:schemeClr>
              </a:solidFill>
              <a:cs typeface="Arial" pitchFamily="34" charset="0"/>
            </a:endParaRPr>
          </a:p>
        </p:txBody>
      </p:sp>
      <p:sp>
        <p:nvSpPr>
          <p:cNvPr id="12" name="Содержимое 2"/>
          <p:cNvSpPr>
            <a:spLocks noGrp="1"/>
          </p:cNvSpPr>
          <p:nvPr>
            <p:ph idx="1"/>
          </p:nvPr>
        </p:nvSpPr>
        <p:spPr>
          <a:xfrm>
            <a:off x="214282" y="1000114"/>
            <a:ext cx="8715436" cy="3714776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7313" indent="544513" algn="just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Набор биологических объектов: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семена фасоли, листья яблони, семена тыквы и другие объекты в количестве не менее 100 штук, линейка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6d670b1bbf6dcbcdf6c7f93800285ee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8" y="2590578"/>
            <a:ext cx="2428892" cy="2357436"/>
          </a:xfrm>
          <a:prstGeom prst="rect">
            <a:avLst/>
          </a:prstGeom>
        </p:spPr>
      </p:pic>
      <p:pic>
        <p:nvPicPr>
          <p:cNvPr id="6" name="Рисунок 5" descr="c19b59681c3eb3a69b9f509bb9c0448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916" y="2500312"/>
            <a:ext cx="2643188" cy="2643188"/>
          </a:xfrm>
          <a:prstGeom prst="rect">
            <a:avLst/>
          </a:prstGeom>
        </p:spPr>
      </p:pic>
      <p:pic>
        <p:nvPicPr>
          <p:cNvPr id="7" name="Рисунок 6" descr="unnamed (1)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6590" y="2698719"/>
            <a:ext cx="3767410" cy="2016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02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6322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Порядок работы: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8"/>
            <a:ext cx="8715436" cy="36433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marL="87313" indent="54451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1. Разложите биологические объекты (листья, бобы, семена) в последованности возрастания их длины</a:t>
            </a:r>
          </a:p>
          <a:p>
            <a:pPr marL="87313" indent="54451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2. Измерьте длину, запишите полученные данные в тетрадь в таблицу.</a:t>
            </a:r>
          </a:p>
          <a:p>
            <a:pPr marL="87313" indent="544513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3. Начертите на графике вариационную кривую изменчивости и определите среднюю величину выраженности признака по формуле.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"/>
            <a:ext cx="9144000" cy="85725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Выводы: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214282" y="1214428"/>
            <a:ext cx="8715436" cy="36433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87313" indent="54451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1. Разложили листья одного растения в порядке нарастания их длины:</a:t>
            </a:r>
          </a:p>
          <a:p>
            <a:pPr marL="87313" indent="54451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2. Измерили длину листьев. Подсчитали число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листьев,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имеющих одинаковую длину, данные внесли в таблицу, в которой отображены последовательное изменение признака;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87313" indent="54451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Длина листьев   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</a:t>
            </a:r>
          </a:p>
          <a:p>
            <a:pPr marL="87313" indent="54451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Число листьев   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"/>
            <a:ext cx="9144000" cy="85725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Выводы: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151358"/>
              </p:ext>
            </p:extLst>
          </p:nvPr>
        </p:nvGraphicFramePr>
        <p:xfrm>
          <a:off x="357160" y="1285867"/>
          <a:ext cx="8572557" cy="14659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7646"/>
                <a:gridCol w="831442"/>
                <a:gridCol w="785818"/>
                <a:gridCol w="785818"/>
                <a:gridCol w="785818"/>
                <a:gridCol w="785818"/>
                <a:gridCol w="785818"/>
                <a:gridCol w="714379"/>
              </a:tblGrid>
              <a:tr h="6429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Вариант</a:t>
                      </a:r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v)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Частота</a:t>
                      </a:r>
                      <a:r>
                        <a:rPr lang="ru-RU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встречаемости 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Рисунок 3" descr="081aa4501d_10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36" y="2928940"/>
            <a:ext cx="2500312" cy="20716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"/>
            <a:ext cx="9144000" cy="85725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Выводы: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28564" y="1214428"/>
            <a:ext cx="8715436" cy="36433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7313" indent="54451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3. Строим вариационную кривую, которая представляет собой графическое выражение изменчивости признака:</a:t>
            </a:r>
          </a:p>
          <a:p>
            <a:pPr marL="87313" indent="544513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87313" indent="544513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000100" y="4429138"/>
            <a:ext cx="592935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 flipH="1" flipV="1">
            <a:off x="-215538" y="3214295"/>
            <a:ext cx="2429686" cy="15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569213" y="2143122"/>
            <a:ext cx="430887" cy="2337563"/>
          </a:xfrm>
          <a:prstGeom prst="rect">
            <a:avLst/>
          </a:prstGeom>
        </p:spPr>
        <p:txBody>
          <a:bodyPr vert="vert270" wrap="non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Частота встречаемости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14546" y="4429138"/>
            <a:ext cx="23784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Вариант изменчивости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"/>
            <a:ext cx="9144000" cy="85725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Выводы: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571472" y="1214428"/>
            <a:ext cx="8715436" cy="36433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7313" indent="544513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Определяем среднюю величину изменчивости по формуле </a:t>
            </a:r>
          </a:p>
          <a:p>
            <a:pPr marL="87313" indent="449263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87313" indent="2606675">
              <a:buNone/>
              <a:tabLst>
                <a:tab pos="1978025" algn="l"/>
              </a:tabLs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M=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indent="28575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Где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indent="285750">
              <a:buNone/>
            </a:pPr>
            <a:r>
              <a:rPr lang="en-US" sz="2000" dirty="0" smtClean="0"/>
              <a:t>n</a:t>
            </a:r>
            <a:r>
              <a:rPr lang="ru-RU" sz="2000" dirty="0" smtClean="0"/>
              <a:t> – общее число вариант вариационного ряда;</a:t>
            </a:r>
          </a:p>
          <a:p>
            <a:pPr indent="285750">
              <a:buNone/>
            </a:pPr>
            <a:r>
              <a:rPr lang="en-US" sz="2000" dirty="0" smtClean="0"/>
              <a:t>v</a:t>
            </a:r>
            <a:r>
              <a:rPr lang="ru-RU" sz="2000" dirty="0" smtClean="0"/>
              <a:t> – варианта;</a:t>
            </a:r>
          </a:p>
          <a:p>
            <a:pPr indent="285750">
              <a:buNone/>
            </a:pPr>
            <a:r>
              <a:rPr lang="en-US" sz="2000" dirty="0" smtClean="0"/>
              <a:t>p</a:t>
            </a:r>
            <a:r>
              <a:rPr lang="ru-RU" sz="2000" dirty="0" smtClean="0"/>
              <a:t> – частота встречаемости варианта;</a:t>
            </a:r>
          </a:p>
          <a:p>
            <a:pPr indent="285750">
              <a:buNone/>
            </a:pPr>
            <a:r>
              <a:rPr lang="ru-RU" sz="2000" dirty="0" smtClean="0"/>
              <a:t>∑ - знак суммирования;</a:t>
            </a:r>
          </a:p>
          <a:p>
            <a:pPr indent="285750">
              <a:buNone/>
            </a:pPr>
            <a:r>
              <a:rPr lang="en-US" sz="2000" dirty="0" smtClean="0"/>
              <a:t>M </a:t>
            </a:r>
            <a:r>
              <a:rPr lang="ru-RU" sz="2000" dirty="0" smtClean="0"/>
              <a:t>– средняя величина признака.</a:t>
            </a:r>
            <a:endParaRPr lang="ru-RU" sz="20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94749" y="2390473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923311" y="1928808"/>
            <a:ext cx="10773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∑ </a:t>
            </a:r>
            <a:r>
              <a:rPr lang="en-US" dirty="0" smtClean="0"/>
              <a:t>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P)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324785" y="230689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8"/>
            <a:ext cx="9144000" cy="857255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Выводы: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28564" y="1214428"/>
            <a:ext cx="8715436" cy="36433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87313" indent="544513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87313" indent="544513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   (14•2)+(15•7)+(16•22)+(17•32)+(18•24)+(19•8)+(20•5)</a:t>
            </a:r>
          </a:p>
          <a:p>
            <a:pPr marL="457200" indent="321945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100</a:t>
            </a:r>
          </a:p>
          <a:p>
            <a:pPr marL="87313" indent="544513">
              <a:buNone/>
            </a:pPr>
            <a:r>
              <a:rPr lang="en-US" sz="2100" dirty="0" smtClean="0">
                <a:latin typeface="Arial" pitchFamily="34" charset="0"/>
                <a:cs typeface="Arial" pitchFamily="34" charset="0"/>
              </a:rPr>
              <a:t>M =17,3                                 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 =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Ʃ(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)/n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87313" indent="544513" algn="ctr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 =17,3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87313" indent="544513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87313" indent="544513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631825">
              <a:lnSpc>
                <a:spcPct val="110000"/>
              </a:lnSpc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 Сделать выводы о том, в каких пределах лежит норма реакции данного признака </a:t>
            </a:r>
          </a:p>
          <a:p>
            <a:pPr marL="87313" indent="544513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87313" indent="544513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500166" y="1855782"/>
            <a:ext cx="585791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917049" y="1571618"/>
            <a:ext cx="5831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M=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aaa873678d5446b943b6bbe521d6e77775476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2507</TotalTime>
  <Words>450</Words>
  <Application>Microsoft Office PowerPoint</Application>
  <PresentationFormat>Экран (16:9)</PresentationFormat>
  <Paragraphs>87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Презентация PowerPoint</vt:lpstr>
      <vt:lpstr>Цель лабораторной работы:</vt:lpstr>
      <vt:lpstr>Презентация PowerPoint</vt:lpstr>
      <vt:lpstr>Порядок работы:</vt:lpstr>
      <vt:lpstr>Выводы:</vt:lpstr>
      <vt:lpstr>Выводы:</vt:lpstr>
      <vt:lpstr>Выводы:</vt:lpstr>
      <vt:lpstr>Выводы:</vt:lpstr>
      <vt:lpstr>Выводы:</vt:lpstr>
      <vt:lpstr>Выводы:</vt:lpstr>
      <vt:lpstr>Выводы:</vt:lpstr>
      <vt:lpstr>Подведение итогов урока:</vt:lpstr>
      <vt:lpstr>Самостоятельная работа </vt:lpstr>
    </vt:vector>
  </TitlesOfParts>
  <Company>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Сцепленное наследование генов и кроссинговер</dc:title>
  <dc:creator>1</dc:creator>
  <cp:lastModifiedBy>Закирова Ф.М</cp:lastModifiedBy>
  <cp:revision>282</cp:revision>
  <dcterms:created xsi:type="dcterms:W3CDTF">2009-12-08T17:34:13Z</dcterms:created>
  <dcterms:modified xsi:type="dcterms:W3CDTF">2021-03-11T05:43:30Z</dcterms:modified>
</cp:coreProperties>
</file>