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21" r:id="rId2"/>
    <p:sldId id="322" r:id="rId3"/>
    <p:sldId id="323" r:id="rId4"/>
    <p:sldId id="324" r:id="rId5"/>
    <p:sldId id="325" r:id="rId6"/>
    <p:sldId id="301" r:id="rId7"/>
    <p:sldId id="304" r:id="rId8"/>
    <p:sldId id="326" r:id="rId9"/>
    <p:sldId id="327" r:id="rId10"/>
    <p:sldId id="330" r:id="rId11"/>
    <p:sldId id="328" r:id="rId12"/>
    <p:sldId id="331" r:id="rId13"/>
    <p:sldId id="329" r:id="rId14"/>
    <p:sldId id="307" r:id="rId15"/>
    <p:sldId id="332" r:id="rId16"/>
    <p:sldId id="335" r:id="rId17"/>
    <p:sldId id="336" r:id="rId18"/>
    <p:sldId id="337" r:id="rId19"/>
    <p:sldId id="338" r:id="rId20"/>
    <p:sldId id="341" r:id="rId21"/>
    <p:sldId id="339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19" r:id="rId37"/>
    <p:sldId id="320" r:id="rId38"/>
  </p:sldIdLst>
  <p:sldSz cx="12192000" cy="6858000"/>
  <p:notesSz cx="6858000" cy="9144000"/>
  <p:custDataLst>
    <p:tags r:id="rId4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3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6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61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774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235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7491" autoAdjust="0"/>
  </p:normalViewPr>
  <p:slideViewPr>
    <p:cSldViewPr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9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1793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5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0" y="27996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6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6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6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87" indent="-127987">
              <a:buFont typeface="Arial" panose="020B0604020202020204" pitchFamily="34" charset="0"/>
              <a:buChar char="•"/>
              <a:defRPr sz="1200"/>
            </a:lvl2pPr>
            <a:lvl3pPr marL="255980" indent="-127987">
              <a:defRPr sz="1200"/>
            </a:lvl3pPr>
            <a:lvl4pPr marL="447959" indent="-191986">
              <a:defRPr sz="1200"/>
            </a:lvl4pPr>
            <a:lvl5pPr marL="639945" indent="-191986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87" indent="-127987">
              <a:buFont typeface="Arial" panose="020B0604020202020204" pitchFamily="34" charset="0"/>
              <a:buChar char="•"/>
              <a:defRPr sz="1200"/>
            </a:lvl2pPr>
            <a:lvl3pPr marL="255980" indent="-127987">
              <a:defRPr sz="1200"/>
            </a:lvl3pPr>
            <a:lvl4pPr marL="447959" indent="-191986">
              <a:defRPr sz="1200"/>
            </a:lvl4pPr>
            <a:lvl5pPr marL="639945" indent="-191986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87" indent="-127987">
              <a:buFont typeface="Arial" panose="020B0604020202020204" pitchFamily="34" charset="0"/>
              <a:buChar char="•"/>
              <a:defRPr sz="1200"/>
            </a:lvl2pPr>
            <a:lvl3pPr marL="255980" indent="-127987">
              <a:defRPr sz="1200"/>
            </a:lvl3pPr>
            <a:lvl4pPr marL="447959" indent="-191986">
              <a:defRPr sz="1200"/>
            </a:lvl4pPr>
            <a:lvl5pPr marL="639945" indent="-191986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0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155" indent="0">
              <a:buNone/>
              <a:defRPr sz="1200"/>
            </a:lvl2pPr>
            <a:lvl3pPr marL="914309" indent="0">
              <a:buNone/>
              <a:defRPr sz="1100"/>
            </a:lvl3pPr>
            <a:lvl4pPr marL="1371464" indent="0">
              <a:buNone/>
              <a:defRPr sz="900"/>
            </a:lvl4pPr>
            <a:lvl5pPr marL="1828618" indent="0">
              <a:buNone/>
              <a:defRPr sz="900"/>
            </a:lvl5pPr>
            <a:lvl6pPr marL="2285774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155" indent="0">
              <a:buNone/>
              <a:defRPr sz="1200"/>
            </a:lvl2pPr>
            <a:lvl3pPr marL="914309" indent="0">
              <a:buNone/>
              <a:defRPr sz="1100"/>
            </a:lvl3pPr>
            <a:lvl4pPr marL="1371464" indent="0">
              <a:buNone/>
              <a:defRPr sz="900"/>
            </a:lvl4pPr>
            <a:lvl5pPr marL="1828618" indent="0">
              <a:buNone/>
              <a:defRPr sz="900"/>
            </a:lvl5pPr>
            <a:lvl6pPr marL="2285774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8" rIns="91432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8" rIns="91432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6" indent="-28572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3255"/>
            <a:ext cx="1217544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95317" y="2764966"/>
            <a:ext cx="5948443" cy="3256322"/>
          </a:xfrm>
          <a:prstGeom prst="rect">
            <a:avLst/>
          </a:prstGeom>
        </p:spPr>
        <p:txBody>
          <a:bodyPr vert="horz" wrap="square" lIns="0" tIns="33066" rIns="0" bIns="0" rtlCol="0">
            <a:spAutoFit/>
          </a:bodyPr>
          <a:lstStyle/>
          <a:p>
            <a:pPr marL="43586">
              <a:spcBef>
                <a:spcPts val="0"/>
              </a:spcBef>
              <a:spcAft>
                <a:spcPts val="1600"/>
              </a:spcAft>
            </a:pP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Наследственные болезни у </a:t>
            </a:r>
            <a:r>
              <a:rPr lang="ru-RU" sz="5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человека</a:t>
            </a:r>
            <a:endParaRPr lang="ru-RU" sz="53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2720" y="2756925"/>
            <a:ext cx="70786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72720" y="4550609"/>
            <a:ext cx="70786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1140" y="482108"/>
            <a:ext cx="162746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1143" y="482108"/>
            <a:ext cx="1627471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604363" y="526311"/>
            <a:ext cx="366432" cy="858684"/>
          </a:xfrm>
          <a:prstGeom prst="rect">
            <a:avLst/>
          </a:prstGeom>
        </p:spPr>
        <p:txBody>
          <a:bodyPr vert="horz" wrap="square" lIns="0" tIns="37578" rIns="0" bIns="0" rtlCol="0">
            <a:spAutoFit/>
          </a:bodyPr>
          <a:lstStyle/>
          <a:p>
            <a:pPr>
              <a:spcBef>
                <a:spcPts val="296"/>
              </a:spcBef>
            </a:pPr>
            <a:r>
              <a:rPr lang="ru-RU" sz="5300" b="1" spc="24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5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75839" y="1180579"/>
            <a:ext cx="1389532" cy="505892"/>
          </a:xfrm>
          <a:prstGeom prst="rect">
            <a:avLst/>
          </a:prstGeom>
        </p:spPr>
        <p:txBody>
          <a:bodyPr vert="horz" wrap="square" lIns="0" tIns="28558" rIns="0" bIns="0" rtlCol="0">
            <a:spAutoFit/>
          </a:bodyPr>
          <a:lstStyle/>
          <a:p>
            <a:pPr>
              <a:spcBef>
                <a:spcPts val="225"/>
              </a:spcBef>
            </a:pPr>
            <a:r>
              <a:rPr lang="ru-RU" sz="3100" spc="-12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1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8745" y="471866"/>
            <a:ext cx="6262683" cy="1266065"/>
          </a:xfrm>
          <a:prstGeom prst="rect">
            <a:avLst/>
          </a:prstGeom>
        </p:spPr>
        <p:txBody>
          <a:bodyPr vert="horz" wrap="square" lIns="0" tIns="3461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0106" defTabSz="2167520" fontAlgn="auto">
              <a:spcBef>
                <a:spcPts val="271"/>
              </a:spcBef>
              <a:spcAft>
                <a:spcPts val="0"/>
              </a:spcAft>
              <a:defRPr/>
            </a:pPr>
            <a:r>
              <a:rPr lang="ru-RU" sz="8000" kern="0" spc="-12" dirty="0" smtClean="0">
                <a:solidFill>
                  <a:sysClr val="window" lastClr="FFFFFF"/>
                </a:solidFill>
              </a:rPr>
              <a:t>Биология</a:t>
            </a:r>
            <a:endParaRPr lang="ru-RU" sz="8000" kern="0" spc="24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6471" y="614627"/>
            <a:ext cx="688236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6471" y="614627"/>
            <a:ext cx="688236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3803" y="646249"/>
            <a:ext cx="885836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3876" y="673004"/>
            <a:ext cx="138773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097" y="1381219"/>
            <a:ext cx="102160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736471" y="673003"/>
            <a:ext cx="817372" cy="74954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6931" y="762485"/>
            <a:ext cx="96783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3803" y="646249"/>
            <a:ext cx="885836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329" y="778512"/>
            <a:ext cx="42611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329" y="762161"/>
            <a:ext cx="426115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329" y="876672"/>
            <a:ext cx="426115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329" y="860315"/>
            <a:ext cx="426115" cy="520904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331" y="974831"/>
            <a:ext cx="327988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331" y="958474"/>
            <a:ext cx="327988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520"/>
            <a:endParaRPr sz="43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261" y="2258499"/>
            <a:ext cx="4691955" cy="450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8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6712" y="2928934"/>
            <a:ext cx="4572032" cy="6685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ГЕННЫЕ БОЛЕЗНИ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953257" y="2928934"/>
            <a:ext cx="4572031" cy="6302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ХРОМОСОМНЫЕ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95208" y="1285860"/>
            <a:ext cx="12024913" cy="10866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НАСЛЕДСТВЕННЫЕ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БОЛЕЗНИ ЧЕЛОВЕКА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738150" y="3929066"/>
            <a:ext cx="4000528" cy="24812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FontTx/>
              <a:buChar char="•"/>
            </a:pPr>
            <a:r>
              <a:rPr lang="ru-RU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Аутосомные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Char char="•"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Сцепленные с полом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7453322" y="3948099"/>
            <a:ext cx="4000528" cy="24812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FontTx/>
              <a:buChar char="•"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зменение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числа 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аутосом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Char char="•"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Изменение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числа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половых хромосом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809852" y="364331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9310710" y="364331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310710" y="242886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809852" y="242886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381832"/>
            <a:ext cx="6929486" cy="5143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349250" algn="ctr">
              <a:lnSpc>
                <a:spcPct val="90000"/>
              </a:lnSpc>
              <a:buNone/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349250" algn="ctr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Генные болезни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это мутации происходящие в генах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хромосомах</a:t>
            </a:r>
          </a:p>
          <a:p>
            <a:pPr marL="0" indent="349250" algn="ctr">
              <a:lnSpc>
                <a:spcPct val="90000"/>
              </a:lnSpc>
              <a:buNone/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349250" algn="ctr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Хромосомные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болезни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это мутации происходящие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с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изменением хромосом организме.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3322" y="1142984"/>
            <a:ext cx="4667241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6712" y="2928934"/>
            <a:ext cx="4572032" cy="6685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Аутосомные 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953257" y="2928934"/>
            <a:ext cx="4572031" cy="6302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Сцеплено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полом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95208" y="1285860"/>
            <a:ext cx="12024913" cy="10866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738150" y="3929066"/>
            <a:ext cx="4000528" cy="24812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Возникают в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аутосомных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хромосомах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7453322" y="3948099"/>
            <a:ext cx="4000528" cy="24812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Возникают в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Половых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хромосомах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809852" y="364331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9310710" y="364331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310710" y="242886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809852" y="242886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46"/>
            <a:ext cx="11572956" cy="5429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725488" algn="just">
              <a:lnSpc>
                <a:spcPct val="90000"/>
              </a:lnSpc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Проявляются в доминантном и рецессивном состояниях. Доминантные генные болезни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чётко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проявляются в фенотипе, и  лечение  таких  болезней  не  составляет  труда.  Рецессивные  генные болезни не проявляются в фенотипе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гетерозиготном     состоянии. Ген, обусловливающий болезнь,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остаётся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скрытом бездеятельном состоянии,  и  болезнь  не  развивается.  Но  когда  рецессивный  ген  скрыто сохраняется  в  генотипе  человека  в  гетерозиготном  состоянии  и  у  его потомков переходит в гомозиготное состояние, он становится причиной появления генной болезни.  К числу генных болезней, вызванных мутациями генов, расположенных в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аутосомах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человека и передающихся из поколения в поколение в ДОМИНАНТОМ состояние, можно отнести: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Синдактилия – срастание пальцев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502443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4470" y="1785926"/>
            <a:ext cx="714376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36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Полидактилия – образование дополнительных пальцев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508" t="13698" r="-1017"/>
          <a:stretch>
            <a:fillRect/>
          </a:stretch>
        </p:blipFill>
        <p:spPr bwMode="auto">
          <a:xfrm>
            <a:off x="0" y="1500174"/>
            <a:ext cx="6096000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4" y="1500174"/>
            <a:ext cx="623887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46"/>
            <a:ext cx="11572956" cy="5429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349250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Микроцефалия -  неестественно большое лицо и очень маленькая голова.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2786058"/>
            <a:ext cx="6515783" cy="3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 l="3788" t="38166" r="6943" b="5297"/>
          <a:stretch>
            <a:fillRect/>
          </a:stretch>
        </p:blipFill>
        <p:spPr bwMode="auto">
          <a:xfrm>
            <a:off x="7024694" y="1785926"/>
            <a:ext cx="488155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46"/>
            <a:ext cx="6000792" cy="52149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349250" algn="ctr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Примером генных болезней можно привести:</a:t>
            </a:r>
          </a:p>
          <a:p>
            <a:pPr marL="0" indent="349250" algn="ctr">
              <a:lnSpc>
                <a:spcPct val="90000"/>
              </a:lnSpc>
              <a:buNone/>
              <a:defRPr/>
            </a:pP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Фенилкетонурия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– при несвоевременной диагностике нарушается формирование мозга и развитие микроцефалии, появляются признаки слабоумия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l="48945" r="2328"/>
          <a:stretch>
            <a:fillRect/>
          </a:stretch>
        </p:blipFill>
        <p:spPr bwMode="auto">
          <a:xfrm>
            <a:off x="7239008" y="1359641"/>
            <a:ext cx="4000528" cy="492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3256" y="1357298"/>
            <a:ext cx="5095868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349250" algn="ctr">
              <a:lnSpc>
                <a:spcPct val="90000"/>
              </a:lnSpc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Альбинизм – болезнь характеризуется отсутствием пигмента в коже, белым цветом волос, понижением зрительной способностью, повышенной восприимчивостью,  к солнечным лучам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68" y="3929066"/>
            <a:ext cx="285752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45" y="3931248"/>
            <a:ext cx="2238347" cy="292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0116" y="3929066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 l="16435" r="7563"/>
          <a:stretch>
            <a:fillRect/>
          </a:stretch>
        </p:blipFill>
        <p:spPr bwMode="auto">
          <a:xfrm>
            <a:off x="95208" y="1000108"/>
            <a:ext cx="4071966" cy="293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/>
          <a:srcRect b="11740"/>
          <a:stretch>
            <a:fillRect/>
          </a:stretch>
        </p:blipFill>
        <p:spPr bwMode="auto">
          <a:xfrm>
            <a:off x="4238612" y="1000108"/>
            <a:ext cx="23170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46"/>
            <a:ext cx="11358642" cy="52149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725488" algn="just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Гемофилия и дальтонизм – болезни передающиеся по наследству в сцепленном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с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Х-хромосомой состоянии.</a:t>
            </a:r>
          </a:p>
        </p:txBody>
      </p:sp>
      <p:pic>
        <p:nvPicPr>
          <p:cNvPr id="5" name="Picture 1" descr="E:\AПОЛЬЗОВАТЕЛИ\Sergey Alekseevich\Documents\Мои документы\AДОКИ С ДИСКА\НАГЛЯДНОСТЬ - 2-Д\МЕД ГЕНЕТИКА\ГЕНБОЛЕЗНИ\ГЕМОФИЛИЯ\192.jpg"/>
          <p:cNvPicPr>
            <a:picLocks noChangeAspect="1" noChangeArrowheads="1"/>
          </p:cNvPicPr>
          <p:nvPr/>
        </p:nvPicPr>
        <p:blipFill>
          <a:blip r:embed="rId2"/>
          <a:srcRect t="12500"/>
          <a:stretch>
            <a:fillRect/>
          </a:stretch>
        </p:blipFill>
        <p:spPr bwMode="auto">
          <a:xfrm>
            <a:off x="380960" y="2857496"/>
            <a:ext cx="542928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86" y="2857496"/>
            <a:ext cx="562628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Cyrl-UZ" sz="6600" b="1" dirty="0" smtClean="0">
                <a:latin typeface="Arial" pitchFamily="34" charset="0"/>
                <a:cs typeface="Arial" pitchFamily="34" charset="0"/>
              </a:rPr>
              <a:t>Цель  урока: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endParaRPr lang="ru-RU" sz="3700" b="1" dirty="0" smtClean="0">
              <a:latin typeface="Arial" pitchFamily="34" charset="0"/>
              <a:cs typeface="Arial" pitchFamily="34" charset="0"/>
            </a:endParaRPr>
          </a:p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Общее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понятие о наследственных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болезнях</a:t>
            </a:r>
            <a:endParaRPr lang="ru-RU" sz="3700" b="1" dirty="0" smtClean="0">
              <a:latin typeface="Arial" pitchFamily="34" charset="0"/>
              <a:cs typeface="Arial" pitchFamily="34" charset="0"/>
            </a:endParaRPr>
          </a:p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Врожденные и наследственные 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болезни </a:t>
            </a:r>
            <a:endParaRPr lang="ru-RU" sz="3700" b="1" dirty="0" smtClean="0">
              <a:latin typeface="Arial" pitchFamily="34" charset="0"/>
              <a:cs typeface="Arial" pitchFamily="34" charset="0"/>
            </a:endParaRPr>
          </a:p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Генные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болезни</a:t>
            </a:r>
            <a:endParaRPr lang="ru-RU" sz="3700" b="1" dirty="0" smtClean="0">
              <a:latin typeface="Arial" pitchFamily="34" charset="0"/>
              <a:cs typeface="Arial" pitchFamily="34" charset="0"/>
            </a:endParaRPr>
          </a:p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Хромосомные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болезни</a:t>
            </a:r>
            <a:endParaRPr lang="ru-RU" sz="3700" b="1" dirty="0">
              <a:latin typeface="Arial" pitchFamily="34" charset="0"/>
              <a:cs typeface="Arial" pitchFamily="34" charset="0"/>
            </a:endParaRPr>
          </a:p>
          <a:p>
            <a:pPr marL="725488" indent="-552450">
              <a:buFont typeface="Courier New" pitchFamily="49" charset="0"/>
              <a:buChar char="o"/>
              <a:tabLst>
                <a:tab pos="1915392" algn="l"/>
              </a:tabLst>
            </a:pPr>
            <a:r>
              <a:rPr lang="ru-RU" sz="3700" b="1" dirty="0" err="1" smtClean="0">
                <a:latin typeface="Arial" pitchFamily="34" charset="0"/>
                <a:cs typeface="Arial" pitchFamily="34" charset="0"/>
              </a:rPr>
              <a:t>Медико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– генетические консультации</a:t>
            </a:r>
          </a:p>
          <a:p>
            <a:pPr marL="725488" indent="-552450">
              <a:buNone/>
            </a:pPr>
            <a:endParaRPr lang="ru-RU" sz="3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6" y="1214446"/>
            <a:ext cx="11882478" cy="5429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349250" algn="just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Использование в медицинской генетике цитогенетического метода позволило установить наличие многих наследственных заболеваний, связанных с изменением числа и строения хромосом.</a:t>
            </a:r>
          </a:p>
          <a:p>
            <a:pPr marL="0" indent="349250" algn="just">
              <a:lnSpc>
                <a:spcPct val="9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Наследственные болезни, вызванные изменением числа гомологичных хромосом в кариотипе человека. Наследственные болезни, вызванные изменением числа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аутосом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наследуются в состоянии, не сцепленном с полом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0715700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0588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Синдром Дауна.  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0" indent="890588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sz="4800" dirty="0" smtClean="0">
                <a:latin typeface="Arial" pitchFamily="34" charset="0"/>
                <a:cs typeface="Arial" pitchFamily="34" charset="0"/>
              </a:rPr>
              <a:t>Причина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болезни является увеличение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21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пары гомологичных  хромосом на одну во время деления, в результате диплоидной набор хромосом у больного равен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47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хромосомам.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92662"/>
            <a:ext cx="11189358" cy="54207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890588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Дауна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встречается как у мужчин, так и у женщин.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заболевания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непропорциональная голова, плоское лицо, маленькие глаза, умственные способности снижены.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19" y="3223201"/>
            <a:ext cx="3509855" cy="3491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6369" y="3214686"/>
            <a:ext cx="653460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0715700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890588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Патау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Патология возникает при не расхождении хромосом при деление в 13 паре.</a:t>
            </a:r>
          </a:p>
        </p:txBody>
      </p:sp>
      <p:pic>
        <p:nvPicPr>
          <p:cNvPr id="10" name="Picture 4" descr="p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2" y="2558685"/>
            <a:ext cx="3929090" cy="387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8296"/>
          <a:stretch>
            <a:fillRect/>
          </a:stretch>
        </p:blipFill>
        <p:spPr bwMode="auto">
          <a:xfrm>
            <a:off x="0" y="2571744"/>
            <a:ext cx="500066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 l="8367" t="16774" r="8087" b="17521"/>
          <a:stretch>
            <a:fillRect/>
          </a:stretch>
        </p:blipFill>
        <p:spPr bwMode="auto">
          <a:xfrm>
            <a:off x="3225230" y="2786058"/>
            <a:ext cx="5942604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0715700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Возникновение патологии способствует проживание в районах с неблагоприятной экологической ситуацией, близкородственный брак, возраст женщины старше 45 лет, неблагоприятный семейный анамнез.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46" y="1214422"/>
            <a:ext cx="7072362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0588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 ребенка имеются деформация черепа и костей, уменьшение окружности черепа, аномальная форма ушных раковин, расщепление неба и губ</a:t>
            </a:r>
          </a:p>
          <a:p>
            <a:pPr marL="0" indent="890588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Скошенный низкий лоб, полидактилия, уплощенная переносица и широкий нос, деформация лучезапястных суставов, уменьшение глазной щели, аномалия стоп.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b="5485"/>
          <a:stretch>
            <a:fillRect/>
          </a:stretch>
        </p:blipFill>
        <p:spPr bwMode="auto">
          <a:xfrm>
            <a:off x="7381884" y="1163568"/>
            <a:ext cx="4429156" cy="548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84" y="1214422"/>
            <a:ext cx="11715832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0588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Наблюдается развитие симптомов поражения центральной нервной системы, уменьшение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объёмов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головного мозга, недоразвитие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определённых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мозговых элементов. Также наблюдается аномалии формирования и расположения внутренних органов, такие как </a:t>
            </a:r>
            <a:r>
              <a:rPr lang="ru-RU" sz="4000" b="1" u="sng" dirty="0" smtClean="0">
                <a:latin typeface="Arial" pitchFamily="34" charset="0"/>
                <a:cs typeface="Arial" pitchFamily="34" charset="0"/>
              </a:rPr>
              <a:t>пороки сердца.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84" y="1214422"/>
            <a:ext cx="6215106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68288" indent="0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Наследственные болезни, вызванные изменением числа половых хромосом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кариотипе человека</a:t>
            </a:r>
            <a:endParaRPr lang="ru-RU" sz="4400" b="1" u="sng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3190" y="3714752"/>
            <a:ext cx="3095625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300px-DNA_Rep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45692" y="1142984"/>
            <a:ext cx="2522538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100145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Клайнфельтера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 людей с таким заболеванием число половых хромосом может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ХХХ              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диплоидный набор хромосом равен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47.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588" y="2786058"/>
            <a:ext cx="518948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8942" y="2714620"/>
            <a:ext cx="4643470" cy="359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8215370" cy="50006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Клайнфельтера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0" indent="625475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Обычно руки и ноги больных значительно удлинены, плечи уже таза, строение скелета сходно со скелетом женщины</a:t>
            </a:r>
          </a:p>
          <a:p>
            <a:pPr marL="0" indent="625475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Нарушается развитие половых желез. С наступлением периода полового созревания наблюдается признаки умственной отсталости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63793"/>
          <a:stretch>
            <a:fillRect/>
          </a:stretch>
        </p:blipFill>
        <p:spPr bwMode="auto">
          <a:xfrm>
            <a:off x="9024958" y="1143008"/>
            <a:ext cx="300039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1107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sz="66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459" y="1142984"/>
            <a:ext cx="11239579" cy="553997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3200" b="1" dirty="0" smtClean="0"/>
              <a:t>Какой  метод  генетики  человека  позволяет диагностировать  наследственные заболевания,  вызванные  хромосомными  мутациями?</a:t>
            </a:r>
          </a:p>
          <a:p>
            <a:pPr indent="474121"/>
            <a:endParaRPr lang="ru-RU" sz="3200" b="1" dirty="0" smtClean="0"/>
          </a:p>
          <a:p>
            <a:pPr marL="457189" indent="-457189">
              <a:buAutoNum type="arabicParenR"/>
            </a:pPr>
            <a:r>
              <a:rPr lang="ru-RU" sz="3200" dirty="0" smtClean="0"/>
              <a:t>генеалогический </a:t>
            </a:r>
          </a:p>
          <a:p>
            <a:pPr marL="457189" indent="-457189">
              <a:buAutoNum type="arabicParenR"/>
            </a:pPr>
            <a:endParaRPr lang="ru-RU" sz="3200" dirty="0" smtClean="0"/>
          </a:p>
          <a:p>
            <a:pPr marL="457189" indent="-457189">
              <a:buAutoNum type="arabicParenR"/>
            </a:pPr>
            <a:r>
              <a:rPr lang="ru-RU" sz="3200" dirty="0" smtClean="0"/>
              <a:t>близнецовый</a:t>
            </a:r>
          </a:p>
          <a:p>
            <a:pPr marL="457189" indent="-457189">
              <a:buAutoNum type="arabicParenR"/>
            </a:pPr>
            <a:endParaRPr lang="ru-RU" sz="3200" dirty="0" smtClean="0"/>
          </a:p>
          <a:p>
            <a:pPr marL="457189" indent="-457189">
              <a:buAutoNum type="arabicParenR"/>
            </a:pPr>
            <a:r>
              <a:rPr lang="ru-RU" sz="3200" dirty="0" smtClean="0"/>
              <a:t>биохимический  </a:t>
            </a:r>
          </a:p>
          <a:p>
            <a:pPr marL="457189" indent="-457189">
              <a:buAutoNum type="arabicParenR" startAt="2"/>
            </a:pPr>
            <a:endParaRPr lang="ru-RU" sz="3200" dirty="0" smtClean="0"/>
          </a:p>
          <a:p>
            <a:pPr marL="457189" indent="-457189"/>
            <a:r>
              <a:rPr lang="ru-RU" sz="3200" dirty="0" smtClean="0"/>
              <a:t>4) цитогенетический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3143248"/>
            <a:ext cx="4849832" cy="362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100145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Шершевского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Тернера —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встречается у женщин. Число половых хромосом у них уменьшается на одну и становится равен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588" y="2928934"/>
            <a:ext cx="5643602" cy="336381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4694" y="2500306"/>
            <a:ext cx="4214842" cy="368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22"/>
            <a:ext cx="8643998" cy="53578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1082675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результате диплоидный набор хромосом у больных женщин становится равен 45.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1238" y="2714620"/>
            <a:ext cx="4214842" cy="368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b="5504"/>
          <a:stretch>
            <a:fillRect/>
          </a:stretch>
        </p:blipFill>
        <p:spPr bwMode="auto">
          <a:xfrm>
            <a:off x="9314468" y="1428736"/>
            <a:ext cx="228225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85860"/>
            <a:ext cx="707236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Шершевского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Тернера</a:t>
            </a:r>
          </a:p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Нарушается развитие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половых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желез.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наступлением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периода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полового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созревания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наблюдается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умственной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725488" indent="0">
              <a:lnSpc>
                <a:spcPct val="90000"/>
              </a:lnSpc>
              <a:spcBef>
                <a:spcPts val="0"/>
              </a:spcBef>
              <a:buNone/>
              <a:tabLst>
                <a:tab pos="1155700" algn="l"/>
              </a:tabLs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отсталости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2389" t="25664" r="12389" b="12979"/>
          <a:stretch>
            <a:fillRect/>
          </a:stretch>
        </p:blipFill>
        <p:spPr bwMode="auto">
          <a:xfrm>
            <a:off x="6024562" y="2928934"/>
            <a:ext cx="607223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Медика- генетические консультирование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85860"/>
            <a:ext cx="1135864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Основным путём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предотвращения наследственных заболеваний является их профилактика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857496"/>
            <a:ext cx="685431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4" y="2857496"/>
            <a:ext cx="4310050" cy="366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Медика- генетические консультирование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357298"/>
            <a:ext cx="1100145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1082675" algn="just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Таким образом, современные тенденции генетики человека — это активное противодействие неблагоприятным факторам, вызывающим наследственные аномалии на основе знания генетических закономерностей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Медика- генетические консультирование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196752"/>
            <a:ext cx="11001452" cy="5304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Основные задачи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медико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- генетического консультирования: </a:t>
            </a:r>
          </a:p>
          <a:p>
            <a:pPr marL="630238" indent="-441325">
              <a:lnSpc>
                <a:spcPct val="90000"/>
              </a:lnSpc>
              <a:buAutoNum type="arabicPeriod"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Установление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точного диагноза наследственного заболевания, которое явилось поводом обращения к генетику;</a:t>
            </a:r>
          </a:p>
          <a:p>
            <a:pPr marL="630238" indent="-441325">
              <a:lnSpc>
                <a:spcPct val="90000"/>
              </a:lnSpc>
              <a:buAutoNum type="arabicPeriod"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Определение типа наследования заболевания;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630238" indent="-441325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3. 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наиболее эффективного способа его профилактики у будущего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ребенка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630238" indent="-441325">
              <a:lnSpc>
                <a:spcPct val="90000"/>
              </a:lnSpc>
              <a:buNone/>
              <a:tabLst>
                <a:tab pos="1155700" algn="l"/>
              </a:tabLs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4. Объяснение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родителям значения собранной информации для постановки диагноза, медико- генетического прогноза и методов профилактики.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"/>
            <a:ext cx="12192000" cy="761980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309521" y="1000108"/>
            <a:ext cx="7358115" cy="554830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8458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путём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предотвращения наследственных заболеваний является их профилактика.</a:t>
            </a:r>
          </a:p>
          <a:p>
            <a:pPr marL="173038" indent="0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Огромные шаги по изучению наследственности человека уже сделаны, но у генетики еще очень много проблем впереди, и, возможно, кто-то из вас будет находиться среди тех людей, кто сможет решить проблемы медицины и в том числе проблемы медицинской генетики.</a:t>
            </a:r>
          </a:p>
          <a:p>
            <a:pPr marL="173038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        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0446" y="2839672"/>
            <a:ext cx="4738678" cy="373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1047733"/>
            <a:ext cx="109728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  <a:p>
            <a:pPr algn="ctr">
              <a:buNone/>
            </a:pPr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№ 63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171-174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,2,3,4,5,6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(ответить на вопросы письменно в рабочей тетради). </a:t>
            </a:r>
          </a:p>
          <a:p>
            <a:pPr algn="ctr">
              <a:buNone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1107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2" tIns="45718" rIns="91432" bIns="45718" rtlCol="0">
            <a:spAutoFit/>
          </a:bodyPr>
          <a:lstStyle/>
          <a:p>
            <a:pPr algn="ctr"/>
            <a:r>
              <a:rPr lang="ru-RU" sz="66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6" y="1454431"/>
            <a:ext cx="7881949" cy="526297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Цитогенетический  метод  изучения наследственности человека позволил выявить  нарушение при </a:t>
            </a: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514302" indent="-514302">
              <a:buAutoNum type="arabicParenR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сахарном диабете</a:t>
            </a:r>
          </a:p>
          <a:p>
            <a:pPr marL="514302" indent="-514302">
              <a:buAutoNum type="arabicParenR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514302" indent="-514302">
              <a:buAutoNum type="arabicParenR" startAt="2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болезни Дауна</a:t>
            </a:r>
          </a:p>
          <a:p>
            <a:pPr marL="514302" indent="-514302">
              <a:buAutoNum type="arabicParenR" startAt="2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514302" indent="-514302">
              <a:buAutoNum type="arabicParenR" startAt="3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малокровии</a:t>
            </a:r>
          </a:p>
          <a:p>
            <a:pPr marL="514302" indent="-514302">
              <a:buAutoNum type="arabicParenR" startAt="3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866" indent="-342866"/>
            <a:r>
              <a:rPr lang="ru-RU" sz="2800" dirty="0" smtClean="0">
                <a:latin typeface="Arial" pitchFamily="34" charset="0"/>
                <a:cs typeface="Arial" pitchFamily="34" charset="0"/>
              </a:rPr>
              <a:t>4)  гемофилии</a:t>
            </a:r>
          </a:p>
          <a:p>
            <a:pPr marL="342866" indent="-342866">
              <a:buAutoNum type="arabicParenR" startAt="2"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age102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571744"/>
            <a:ext cx="5810292" cy="4046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1107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2" tIns="45718" rIns="91432" bIns="45718" rtlCol="0">
            <a:spAutoFit/>
          </a:bodyPr>
          <a:lstStyle/>
          <a:p>
            <a:pPr algn="ctr"/>
            <a:r>
              <a:rPr lang="ru-RU" sz="66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52" y="1428736"/>
            <a:ext cx="11453850" cy="5078309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indent="457200"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Сейчас в родильных домах делают всем новорожденным пробу на присутствие в их моче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фенилпировиноградной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кислоты, при обнаружении которой, ребёнка в течение трёх лет кормят особой пищей, из которой исключены компоненты, способствующие развитию данной болезни. При этих условиях болезнь не развивается. Как называется метод определения болезни человека?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8458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Изучение  наследования признаков  у человека  чрезвычайно  важно,  так  как  заболевания,  в  основе которых  лежат  генетические  нарушения,  достаточно распространены.</a:t>
            </a:r>
          </a:p>
          <a:p>
            <a:pPr marL="0" indent="898458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Генетика приобретает все большее значение для медицины. В настоящее  время  известно  более  2000  генетических  заболеваний  человека,  достаточно полно  изучено  около  500. Изучением наследственных заболеваний  человека,  причин  их  возникновения, а также  разработкой методов их лечения занимается медицинская генетика.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46" y="1142984"/>
            <a:ext cx="6557970" cy="561976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8458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Изучением наследственных заболеваний человека занимается медицинская генетика, </a:t>
            </a:r>
          </a:p>
          <a:p>
            <a:pPr marL="0" indent="898458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Перед медицинской генетикой стоят следующие задачи:</a:t>
            </a:r>
          </a:p>
          <a:p>
            <a:pPr marL="898525" indent="-45720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Выяснение причин возникновения у людей мутаций.</a:t>
            </a:r>
          </a:p>
          <a:p>
            <a:pPr marL="898525" indent="-45720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Создание методов профилактики и лечения наследственных заболеваний.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8" y="3714776"/>
            <a:ext cx="4612327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28" y="1142984"/>
            <a:ext cx="46672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66646" y="1285860"/>
            <a:ext cx="6505418" cy="52577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последние время значение медицинской генетики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возрастает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связи с резким ухудшением экологической среды и отрицательным влиянием на организм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человека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физико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–химических мутагенных факторов обуславливающих наследственные заболевания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040" y="2339570"/>
            <a:ext cx="5569314" cy="423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Наследственные болезни у человека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9522" y="1214446"/>
            <a:ext cx="11572956" cy="5429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Наследственные болезни — патологические состояния организма, обусловленные изменениями генетического материала — мутациями. Если болезнь возникла под действием факторов внешней среды,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её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считают приобретенной. Если же причина – дефектные гены родителей – то болезнь считают  наследственной. 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Нередко ошибочно термины «наследственная болезнь»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«врожденная болезнь» употребляются как синонимы, однако врожденными болезнями называют те заболевания, которые имеются уже при рождении ребенка и могут быть обусловлены как наследственными, так и экзогенными факторами.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c85d38f2b7dc1f81d46acb678d0c48cf79481f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1077</Words>
  <Application>Microsoft Office PowerPoint</Application>
  <PresentationFormat>Широкоэкранный</PresentationFormat>
  <Paragraphs>146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Courier New</vt:lpstr>
      <vt:lpstr>Тема Office</vt:lpstr>
      <vt:lpstr>Презентация PowerPoint</vt:lpstr>
      <vt:lpstr>Цель  урока:</vt:lpstr>
      <vt:lpstr>Презентация PowerPoint</vt:lpstr>
      <vt:lpstr>Презентация PowerPoint</vt:lpstr>
      <vt:lpstr>Презентация PowerPoint</vt:lpstr>
      <vt:lpstr>Наследственные болезни у человека</vt:lpstr>
      <vt:lpstr>Наследственные болезни у человека </vt:lpstr>
      <vt:lpstr>Наследственные болезни у человека </vt:lpstr>
      <vt:lpstr>Наследственные болезни у человека</vt:lpstr>
      <vt:lpstr>Наследственные болезни у человека</vt:lpstr>
      <vt:lpstr>Наследственные болезни у человека</vt:lpstr>
      <vt:lpstr>Генные болезни у человека</vt:lpstr>
      <vt:lpstr>Генные болезни у человека</vt:lpstr>
      <vt:lpstr>Синдактилия – срастание пальцев</vt:lpstr>
      <vt:lpstr>Полидактилия – образование дополнительных пальцев</vt:lpstr>
      <vt:lpstr>Генные болезни у человека</vt:lpstr>
      <vt:lpstr>Генные болезни у человека</vt:lpstr>
      <vt:lpstr>Генные болезни у человека</vt:lpstr>
      <vt:lpstr>Генные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Хромосомные болезни у человека</vt:lpstr>
      <vt:lpstr>Медика- генетические консультирование</vt:lpstr>
      <vt:lpstr>Медика- генетические консультирование</vt:lpstr>
      <vt:lpstr>Медика- генетические консультирование</vt:lpstr>
      <vt:lpstr>Выводы: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229</cp:revision>
  <dcterms:created xsi:type="dcterms:W3CDTF">2009-12-08T17:34:13Z</dcterms:created>
  <dcterms:modified xsi:type="dcterms:W3CDTF">2021-03-17T05:52:50Z</dcterms:modified>
</cp:coreProperties>
</file>