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21" r:id="rId2"/>
    <p:sldId id="322" r:id="rId3"/>
    <p:sldId id="323" r:id="rId4"/>
    <p:sldId id="324" r:id="rId5"/>
    <p:sldId id="325" r:id="rId6"/>
    <p:sldId id="301" r:id="rId7"/>
    <p:sldId id="304" r:id="rId8"/>
    <p:sldId id="326" r:id="rId9"/>
    <p:sldId id="327" r:id="rId10"/>
    <p:sldId id="330" r:id="rId11"/>
    <p:sldId id="328" r:id="rId12"/>
    <p:sldId id="331" r:id="rId13"/>
    <p:sldId id="329" r:id="rId14"/>
    <p:sldId id="307" r:id="rId15"/>
    <p:sldId id="332" r:id="rId16"/>
    <p:sldId id="335" r:id="rId17"/>
    <p:sldId id="336" r:id="rId18"/>
    <p:sldId id="337" r:id="rId19"/>
    <p:sldId id="338" r:id="rId20"/>
    <p:sldId id="341" r:id="rId21"/>
    <p:sldId id="339" r:id="rId22"/>
    <p:sldId id="342" r:id="rId23"/>
    <p:sldId id="343" r:id="rId24"/>
    <p:sldId id="344" r:id="rId25"/>
    <p:sldId id="345" r:id="rId26"/>
    <p:sldId id="346" r:id="rId27"/>
    <p:sldId id="347" r:id="rId28"/>
    <p:sldId id="348" r:id="rId29"/>
    <p:sldId id="349" r:id="rId30"/>
    <p:sldId id="350" r:id="rId31"/>
    <p:sldId id="351" r:id="rId32"/>
    <p:sldId id="352" r:id="rId33"/>
    <p:sldId id="353" r:id="rId34"/>
    <p:sldId id="354" r:id="rId35"/>
    <p:sldId id="355" r:id="rId36"/>
    <p:sldId id="319" r:id="rId37"/>
    <p:sldId id="320" r:id="rId38"/>
  </p:sldIdLst>
  <p:sldSz cx="12192000" cy="6858000"/>
  <p:notesSz cx="6858000" cy="9144000"/>
  <p:custDataLst>
    <p:tags r:id="rId40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1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3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46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61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774" algn="l" defTabSz="91430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926" algn="l" defTabSz="91430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080" algn="l" defTabSz="91430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235" algn="l" defTabSz="91430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7491" autoAdjust="0"/>
  </p:normalViewPr>
  <p:slideViewPr>
    <p:cSldViewPr>
      <p:cViewPr varScale="1">
        <p:scale>
          <a:sx n="49" d="100"/>
          <a:sy n="49" d="100"/>
        </p:scale>
        <p:origin x="778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93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3ED9F3A-797D-40F2-8754-1DA17368A02C}" type="datetimeFigureOut">
              <a:rPr lang="ru-RU"/>
              <a:pPr>
                <a:defRPr/>
              </a:pPr>
              <a:t>17.03.2021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110C118-01BE-4A2D-BDF4-8A34547B5F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1793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5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4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3FD72-3012-4B7F-88FB-7553FDAAA507}" type="datetimeFigureOut">
              <a:rPr lang="ru-RU"/>
              <a:pPr>
                <a:defRPr/>
              </a:pPr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C040D-A387-443B-BBE3-83F88D0563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79FB1-300A-47DD-A16E-54BF291C336B}" type="datetimeFigureOut">
              <a:rPr lang="ru-RU"/>
              <a:pPr>
                <a:defRPr/>
              </a:pPr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B1747-200F-49AF-9933-CBBDA62BBF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FE7CD-A79F-4D1F-A1C5-69E83C428C04}" type="datetimeFigureOut">
              <a:rPr lang="ru-RU"/>
              <a:pPr>
                <a:defRPr/>
              </a:pPr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89105-93DC-468B-8F99-9EECC4B2BF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0" y="279969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6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6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6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73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7987" indent="-127987">
              <a:buFont typeface="Arial" panose="020B0604020202020204" pitchFamily="34" charset="0"/>
              <a:buChar char="•"/>
              <a:defRPr sz="1200"/>
            </a:lvl2pPr>
            <a:lvl3pPr marL="255980" indent="-127987">
              <a:defRPr sz="1200"/>
            </a:lvl3pPr>
            <a:lvl4pPr marL="447959" indent="-191986">
              <a:defRPr sz="1200"/>
            </a:lvl4pPr>
            <a:lvl5pPr marL="639945" indent="-191986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73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7987" indent="-127987">
              <a:buFont typeface="Arial" panose="020B0604020202020204" pitchFamily="34" charset="0"/>
              <a:buChar char="•"/>
              <a:defRPr sz="1200"/>
            </a:lvl2pPr>
            <a:lvl3pPr marL="255980" indent="-127987">
              <a:defRPr sz="1200"/>
            </a:lvl3pPr>
            <a:lvl4pPr marL="447959" indent="-191986">
              <a:defRPr sz="1200"/>
            </a:lvl4pPr>
            <a:lvl5pPr marL="639945" indent="-191986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73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7987" indent="-127987">
              <a:buFont typeface="Arial" panose="020B0604020202020204" pitchFamily="34" charset="0"/>
              <a:buChar char="•"/>
              <a:defRPr sz="1200"/>
            </a:lvl2pPr>
            <a:lvl3pPr marL="255980" indent="-127987">
              <a:defRPr sz="1200"/>
            </a:lvl3pPr>
            <a:lvl4pPr marL="447959" indent="-191986">
              <a:defRPr sz="1200"/>
            </a:lvl4pPr>
            <a:lvl5pPr marL="639945" indent="-191986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10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5C63D-1673-4839-AA1C-56B569F48F89}" type="datetimeFigureOut">
              <a:rPr lang="ru-RU"/>
              <a:pPr>
                <a:defRPr/>
              </a:pPr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B4C6B-101A-45AD-8E1A-2B9B7D99EA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CC5BD-D363-40A3-8CBD-CE0E64DB5478}" type="datetimeFigureOut">
              <a:rPr lang="ru-RU"/>
              <a:pPr>
                <a:defRPr/>
              </a:pPr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4FB41-3E3B-4557-9386-AFB3B5433B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F6DDD-6E50-40A2-86B4-9F25AD9A84AD}" type="datetimeFigureOut">
              <a:rPr lang="ru-RU"/>
              <a:pPr>
                <a:defRPr/>
              </a:pPr>
              <a:t>17.03.2021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6A3D8-78E2-486D-918D-818460EC95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5A8F3-AADF-4ECF-9B8A-2C26E5C8A6A3}" type="datetimeFigureOut">
              <a:rPr lang="ru-RU"/>
              <a:pPr>
                <a:defRPr/>
              </a:pPr>
              <a:t>17.03.2021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02D33-81FF-4303-84B6-0FF18BAF80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24C16-3F67-44E5-922F-B9236960D47C}" type="datetimeFigureOut">
              <a:rPr lang="ru-RU"/>
              <a:pPr>
                <a:defRPr/>
              </a:pPr>
              <a:t>17.03.2021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24FFD-EBA7-4962-BF2B-FAF9A2ED19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33D52-7AD4-40B0-8279-951E7534379E}" type="datetimeFigureOut">
              <a:rPr lang="ru-RU"/>
              <a:pPr>
                <a:defRPr/>
              </a:pPr>
              <a:t>17.03.2021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59C8F-BC47-43CD-B3FD-C2812B9A0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55" indent="0">
              <a:buNone/>
              <a:defRPr sz="1200"/>
            </a:lvl2pPr>
            <a:lvl3pPr marL="914309" indent="0">
              <a:buNone/>
              <a:defRPr sz="1100"/>
            </a:lvl3pPr>
            <a:lvl4pPr marL="1371464" indent="0">
              <a:buNone/>
              <a:defRPr sz="900"/>
            </a:lvl4pPr>
            <a:lvl5pPr marL="1828618" indent="0">
              <a:buNone/>
              <a:defRPr sz="900"/>
            </a:lvl5pPr>
            <a:lvl6pPr marL="2285774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FCC81-D4BB-4F9A-A5E7-91DD0DB772D5}" type="datetimeFigureOut">
              <a:rPr lang="ru-RU"/>
              <a:pPr>
                <a:defRPr/>
              </a:pPr>
              <a:t>17.03.2021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4BB2A-AFD5-440F-A680-896C95E815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55" indent="0">
              <a:buNone/>
              <a:defRPr sz="1200"/>
            </a:lvl2pPr>
            <a:lvl3pPr marL="914309" indent="0">
              <a:buNone/>
              <a:defRPr sz="1100"/>
            </a:lvl3pPr>
            <a:lvl4pPr marL="1371464" indent="0">
              <a:buNone/>
              <a:defRPr sz="900"/>
            </a:lvl4pPr>
            <a:lvl5pPr marL="1828618" indent="0">
              <a:buNone/>
              <a:defRPr sz="900"/>
            </a:lvl5pPr>
            <a:lvl6pPr marL="2285774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B20C2-6964-4A96-8D97-40AAB36BE357}" type="datetimeFigureOut">
              <a:rPr lang="ru-RU"/>
              <a:pPr>
                <a:defRPr/>
              </a:pPr>
              <a:t>17.03.2021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6AFBB-EBEF-43AF-9213-646C62995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8" rIns="91432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4472A8-3F28-458C-B1F3-7B3B34834471}" type="datetimeFigureOut">
              <a:rPr lang="ru-RU"/>
              <a:pPr>
                <a:defRPr/>
              </a:pPr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473B31-C471-4073-802D-1CB2EA318F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5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0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6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1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66" indent="-342866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6" indent="-285724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239" y="3255"/>
            <a:ext cx="12175448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195317" y="2764966"/>
            <a:ext cx="5948443" cy="3256322"/>
          </a:xfrm>
          <a:prstGeom prst="rect">
            <a:avLst/>
          </a:prstGeom>
        </p:spPr>
        <p:txBody>
          <a:bodyPr vert="horz" wrap="square" lIns="0" tIns="33066" rIns="0" bIns="0" rtlCol="0">
            <a:spAutoFit/>
          </a:bodyPr>
          <a:lstStyle/>
          <a:p>
            <a:pPr marL="43586">
              <a:spcBef>
                <a:spcPts val="0"/>
              </a:spcBef>
              <a:spcAft>
                <a:spcPts val="1600"/>
              </a:spcAft>
            </a:pPr>
            <a:r>
              <a:rPr lang="ru-RU" sz="5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Тема</a:t>
            </a:r>
            <a:r>
              <a:rPr sz="4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43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Наследственные болезни у </a:t>
            </a:r>
            <a:r>
              <a:rPr lang="ru-RU" sz="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человека</a:t>
            </a:r>
            <a:endParaRPr lang="ru-RU" sz="53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72720" y="2756925"/>
            <a:ext cx="707864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372720" y="4550609"/>
            <a:ext cx="707864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941140" y="482108"/>
            <a:ext cx="1627469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941143" y="482108"/>
            <a:ext cx="1627471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604363" y="526311"/>
            <a:ext cx="366432" cy="858684"/>
          </a:xfrm>
          <a:prstGeom prst="rect">
            <a:avLst/>
          </a:prstGeom>
        </p:spPr>
        <p:txBody>
          <a:bodyPr vert="horz" wrap="square" lIns="0" tIns="37578" rIns="0" bIns="0" rtlCol="0">
            <a:spAutoFit/>
          </a:bodyPr>
          <a:lstStyle/>
          <a:p>
            <a:pPr>
              <a:spcBef>
                <a:spcPts val="296"/>
              </a:spcBef>
            </a:pPr>
            <a:r>
              <a:rPr lang="ru-RU" sz="5300" b="1" spc="24" dirty="0" smtClean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53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0275839" y="1180579"/>
            <a:ext cx="1389532" cy="505892"/>
          </a:xfrm>
          <a:prstGeom prst="rect">
            <a:avLst/>
          </a:prstGeom>
        </p:spPr>
        <p:txBody>
          <a:bodyPr vert="horz" wrap="square" lIns="0" tIns="28558" rIns="0" bIns="0" rtlCol="0">
            <a:spAutoFit/>
          </a:bodyPr>
          <a:lstStyle/>
          <a:p>
            <a:pPr>
              <a:spcBef>
                <a:spcPts val="225"/>
              </a:spcBef>
            </a:pPr>
            <a:r>
              <a:rPr lang="ru-RU" sz="3100" spc="-12" dirty="0" smtClean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3100" dirty="0">
              <a:latin typeface="Arial"/>
              <a:cs typeface="Arial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xmlns="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2048745" y="471866"/>
            <a:ext cx="6262683" cy="1266065"/>
          </a:xfrm>
          <a:prstGeom prst="rect">
            <a:avLst/>
          </a:prstGeom>
        </p:spPr>
        <p:txBody>
          <a:bodyPr vert="horz" wrap="square" lIns="0" tIns="34618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30106" defTabSz="2167520" fontAlgn="auto">
              <a:spcBef>
                <a:spcPts val="271"/>
              </a:spcBef>
              <a:spcAft>
                <a:spcPts val="0"/>
              </a:spcAft>
              <a:defRPr/>
            </a:pPr>
            <a:r>
              <a:rPr lang="ru-RU" sz="8000" kern="0" spc="-12" dirty="0" smtClean="0">
                <a:solidFill>
                  <a:sysClr val="window" lastClr="FFFFFF"/>
                </a:solidFill>
              </a:rPr>
              <a:t>Биология</a:t>
            </a:r>
            <a:endParaRPr lang="ru-RU" sz="8000" kern="0" spc="24" dirty="0">
              <a:solidFill>
                <a:sysClr val="window" lastClr="FFFFFF"/>
              </a:solidFill>
            </a:endParaRP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xmlns="" id="{CBB755C7-D145-4CBF-A0CA-DCC15AF34619}"/>
              </a:ext>
            </a:extLst>
          </p:cNvPr>
          <p:cNvSpPr/>
          <p:nvPr/>
        </p:nvSpPr>
        <p:spPr>
          <a:xfrm>
            <a:off x="736471" y="614627"/>
            <a:ext cx="688236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167520"/>
            <a:endParaRPr sz="43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xmlns="" id="{A320EC73-1DA7-41B7-A48C-0FE802E7001D}"/>
              </a:ext>
            </a:extLst>
          </p:cNvPr>
          <p:cNvSpPr/>
          <p:nvPr/>
        </p:nvSpPr>
        <p:spPr>
          <a:xfrm>
            <a:off x="736471" y="614627"/>
            <a:ext cx="688236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2167520"/>
            <a:endParaRPr sz="43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xmlns="" id="{6F5E0EA3-D2C1-4987-9881-745CA41B84A5}"/>
              </a:ext>
            </a:extLst>
          </p:cNvPr>
          <p:cNvSpPr/>
          <p:nvPr/>
        </p:nvSpPr>
        <p:spPr>
          <a:xfrm>
            <a:off x="833803" y="646249"/>
            <a:ext cx="885836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167520"/>
            <a:endParaRPr sz="43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xmlns="" id="{0ABB8709-86F6-46CA-8C30-4777699EAB4C}"/>
              </a:ext>
            </a:extLst>
          </p:cNvPr>
          <p:cNvSpPr/>
          <p:nvPr/>
        </p:nvSpPr>
        <p:spPr>
          <a:xfrm>
            <a:off x="1553876" y="673004"/>
            <a:ext cx="138773" cy="1387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2167520"/>
            <a:endParaRPr sz="43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xmlns="" id="{06354F10-528C-411E-AECE-792AA79C15FD}"/>
              </a:ext>
            </a:extLst>
          </p:cNvPr>
          <p:cNvSpPr/>
          <p:nvPr/>
        </p:nvSpPr>
        <p:spPr>
          <a:xfrm>
            <a:off x="882097" y="1381219"/>
            <a:ext cx="102160" cy="102148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2167520"/>
            <a:endParaRPr sz="43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xmlns="" id="{ABFF23E1-C735-4C78-94D0-05E248A54E8A}"/>
              </a:ext>
            </a:extLst>
          </p:cNvPr>
          <p:cNvSpPr/>
          <p:nvPr/>
        </p:nvSpPr>
        <p:spPr>
          <a:xfrm>
            <a:off x="736471" y="673003"/>
            <a:ext cx="817372" cy="749548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2167520"/>
            <a:endParaRPr sz="43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xmlns="" id="{349ECD76-B28B-45A9-AA8C-8C168BF29136}"/>
              </a:ext>
            </a:extLst>
          </p:cNvPr>
          <p:cNvSpPr/>
          <p:nvPr/>
        </p:nvSpPr>
        <p:spPr>
          <a:xfrm>
            <a:off x="1506931" y="762485"/>
            <a:ext cx="96783" cy="96771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2167520"/>
            <a:endParaRPr sz="43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xmlns="" id="{895C7C7C-2970-4E77-BAA2-3030D8DC862C}"/>
              </a:ext>
            </a:extLst>
          </p:cNvPr>
          <p:cNvSpPr/>
          <p:nvPr/>
        </p:nvSpPr>
        <p:spPr>
          <a:xfrm>
            <a:off x="833803" y="646249"/>
            <a:ext cx="885836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2167520"/>
            <a:endParaRPr sz="43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xmlns="" id="{C131B292-257F-4A7B-A11F-1F0B7801BBD2}"/>
              </a:ext>
            </a:extLst>
          </p:cNvPr>
          <p:cNvSpPr/>
          <p:nvPr/>
        </p:nvSpPr>
        <p:spPr>
          <a:xfrm>
            <a:off x="867329" y="778512"/>
            <a:ext cx="426115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2167520"/>
            <a:endParaRPr sz="43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xmlns="" id="{A3188B50-45BA-4B67-8828-724D3FB814B6}"/>
              </a:ext>
            </a:extLst>
          </p:cNvPr>
          <p:cNvSpPr/>
          <p:nvPr/>
        </p:nvSpPr>
        <p:spPr>
          <a:xfrm>
            <a:off x="867329" y="762161"/>
            <a:ext cx="426115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2167520"/>
            <a:endParaRPr sz="43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xmlns="" id="{6A6888D2-7ACE-4E45-8E8F-5C2603158F99}"/>
              </a:ext>
            </a:extLst>
          </p:cNvPr>
          <p:cNvSpPr/>
          <p:nvPr/>
        </p:nvSpPr>
        <p:spPr>
          <a:xfrm>
            <a:off x="867329" y="876672"/>
            <a:ext cx="426115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2167520"/>
            <a:endParaRPr sz="43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xmlns="" id="{02BA5A4F-953F-4F1E-89AF-C36D044FA8D5}"/>
              </a:ext>
            </a:extLst>
          </p:cNvPr>
          <p:cNvSpPr/>
          <p:nvPr/>
        </p:nvSpPr>
        <p:spPr>
          <a:xfrm>
            <a:off x="867329" y="860315"/>
            <a:ext cx="426115" cy="520904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2167520"/>
            <a:endParaRPr sz="43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xmlns="" id="{AB643593-D789-40B0-966A-78146405CC2F}"/>
              </a:ext>
            </a:extLst>
          </p:cNvPr>
          <p:cNvSpPr/>
          <p:nvPr/>
        </p:nvSpPr>
        <p:spPr>
          <a:xfrm>
            <a:off x="867331" y="974831"/>
            <a:ext cx="327988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2167520"/>
            <a:endParaRPr sz="43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xmlns="" id="{8F53C781-98B4-4F4A-BF71-0E4979E2750B}"/>
              </a:ext>
            </a:extLst>
          </p:cNvPr>
          <p:cNvSpPr/>
          <p:nvPr/>
        </p:nvSpPr>
        <p:spPr>
          <a:xfrm>
            <a:off x="867331" y="958474"/>
            <a:ext cx="327988" cy="33601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2167520"/>
            <a:endParaRPr sz="43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4261" y="2258499"/>
            <a:ext cx="4691955" cy="450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3823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12192000" cy="1047757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2690">
              <a:spcBef>
                <a:spcPts val="0"/>
              </a:spcBef>
              <a:spcAft>
                <a:spcPts val="1200"/>
              </a:spcAft>
            </a:pPr>
            <a:r>
              <a:rPr lang="ru-RU" sz="4800" b="1" spc="9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Наследственные болезни у человека</a:t>
            </a:r>
            <a:endParaRPr lang="ru-RU" sz="4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66712" y="2928934"/>
            <a:ext cx="4572032" cy="6685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ГЕННЫЕ БОЛЕЗНИ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953257" y="2928934"/>
            <a:ext cx="4572031" cy="6302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ХРОМОСОМНЫЕ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95208" y="1285860"/>
            <a:ext cx="12024913" cy="10866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НАСЛЕДСТВЕННЫЕ </a:t>
            </a:r>
            <a:r>
              <a:rPr lang="ru-RU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БОЛЕЗНИ ЧЕЛОВЕКА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738150" y="3929066"/>
            <a:ext cx="4000528" cy="24812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buFontTx/>
              <a:buChar char="•"/>
            </a:pPr>
            <a:r>
              <a:rPr lang="ru-RU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Аутосомные</a:t>
            </a:r>
            <a:endPara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Tx/>
              <a:buChar char="•"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Сцепленные с полом</a:t>
            </a: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7453322" y="3948099"/>
            <a:ext cx="4000528" cy="24812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buFontTx/>
              <a:buChar char="•"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зменение 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числа </a:t>
            </a:r>
          </a:p>
          <a:p>
            <a:pPr algn="ctr"/>
            <a:r>
              <a:rPr lang="ru-RU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аутосом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Tx/>
              <a:buChar char="•"/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Изменение 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числа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половых хромосом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2809852" y="3643314"/>
            <a:ext cx="142876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9310710" y="3643314"/>
            <a:ext cx="142876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9310710" y="2428868"/>
            <a:ext cx="142876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2809852" y="2428868"/>
            <a:ext cx="142876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12192000" cy="1047757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2690">
              <a:spcBef>
                <a:spcPts val="0"/>
              </a:spcBef>
              <a:spcAft>
                <a:spcPts val="1200"/>
              </a:spcAft>
            </a:pPr>
            <a:r>
              <a:rPr lang="ru-RU" sz="4800" b="1" spc="9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Наследственные болезни у человека</a:t>
            </a:r>
            <a:endParaRPr lang="ru-RU" sz="4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9522" y="1381832"/>
            <a:ext cx="6929486" cy="51435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349250" algn="ctr">
              <a:lnSpc>
                <a:spcPct val="90000"/>
              </a:lnSpc>
              <a:buNone/>
              <a:defRPr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indent="349250" algn="ctr">
              <a:lnSpc>
                <a:spcPct val="90000"/>
              </a:lnSpc>
              <a:buNone/>
              <a:defRPr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Генные болезни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– это мутации происходящие в генах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хромосомах</a:t>
            </a:r>
          </a:p>
          <a:p>
            <a:pPr marL="0" indent="349250" algn="ctr">
              <a:lnSpc>
                <a:spcPct val="90000"/>
              </a:lnSpc>
              <a:buNone/>
              <a:defRPr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indent="349250" algn="ctr">
              <a:lnSpc>
                <a:spcPct val="90000"/>
              </a:lnSpc>
              <a:buNone/>
              <a:defRPr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Хромосомные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болезни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– это мутации происходящие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                     с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изменением хромосом организме.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3322" y="1142984"/>
            <a:ext cx="4667241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B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12192000" cy="1047757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2690">
              <a:spcBef>
                <a:spcPts val="0"/>
              </a:spcBef>
              <a:spcAft>
                <a:spcPts val="1200"/>
              </a:spcAft>
            </a:pPr>
            <a:r>
              <a:rPr lang="ru-RU" sz="4800" b="1" spc="9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Генные болезни у человека</a:t>
            </a:r>
            <a:endParaRPr lang="ru-RU" sz="4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66712" y="2928934"/>
            <a:ext cx="4572032" cy="6685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Аутосомные 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953257" y="2928934"/>
            <a:ext cx="4572031" cy="6302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Сцеплено </a:t>
            </a: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 полом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95208" y="1285860"/>
            <a:ext cx="12024913" cy="10866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Генные болезни у человека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738150" y="3929066"/>
            <a:ext cx="4000528" cy="24812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Возникают в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аутосомных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хромосомах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7453322" y="3948099"/>
            <a:ext cx="4000528" cy="24812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Возникают в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Половых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хромосомах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2809852" y="3643314"/>
            <a:ext cx="142876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9310710" y="3643314"/>
            <a:ext cx="142876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9310710" y="2428868"/>
            <a:ext cx="142876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2809852" y="2428868"/>
            <a:ext cx="142876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12192000" cy="1047757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2690">
              <a:spcBef>
                <a:spcPts val="0"/>
              </a:spcBef>
              <a:spcAft>
                <a:spcPts val="1200"/>
              </a:spcAft>
            </a:pPr>
            <a:r>
              <a:rPr lang="ru-RU" sz="4800" b="1" spc="9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Генные болезни у человека</a:t>
            </a:r>
            <a:endParaRPr lang="ru-RU" sz="4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9522" y="1214446"/>
            <a:ext cx="11572956" cy="542926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indent="725488" algn="just">
              <a:lnSpc>
                <a:spcPct val="90000"/>
              </a:lnSpc>
              <a:buNone/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Проявляются в доминантном и рецессивном состояниях. Доминантные генные болезни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чётко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проявляются в фенотипе, и  лечение  таких  болезней  не  составляет  труда.  Рецессивные  генные болезни не проявляются в фенотипе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гетерозиготном     состоянии. Ген, обусловливающий болезнь,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остаётся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 скрытом бездеятельном состоянии,  и  болезнь  не  развивается.  Но  когда  рецессивный  ген  скрыто сохраняется  в  генотипе  человека  в  гетерозиготном  состоянии  и  у  его потомков переходит в гомозиготное состояние, он становится причиной появления генной болезни.  К числу генных болезней, вызванных мутациями генов, расположенных в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аутосомах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человека и передающихся из поколения в поколение в ДОМИНАНТОМ состояние, можно отнести: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12192000" cy="1047757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2690">
              <a:spcBef>
                <a:spcPts val="0"/>
              </a:spcBef>
              <a:spcAft>
                <a:spcPts val="1200"/>
              </a:spcAft>
            </a:pPr>
            <a:r>
              <a:rPr lang="ru-RU" b="1" spc="9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Синдактилия – срастание пальцев</a:t>
            </a:r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5024430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4470" y="1785926"/>
            <a:ext cx="714376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12192000" cy="1047757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2690">
              <a:spcBef>
                <a:spcPts val="0"/>
              </a:spcBef>
              <a:spcAft>
                <a:spcPts val="1200"/>
              </a:spcAft>
            </a:pPr>
            <a:r>
              <a:rPr lang="ru-RU" sz="3600" b="1" spc="9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Полидактилия – образование дополнительных пальцев</a:t>
            </a:r>
            <a:endParaRPr lang="ru-RU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508" t="13698" r="-1017"/>
          <a:stretch>
            <a:fillRect/>
          </a:stretch>
        </p:blipFill>
        <p:spPr bwMode="auto">
          <a:xfrm>
            <a:off x="0" y="1500174"/>
            <a:ext cx="6096000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3124" y="1500174"/>
            <a:ext cx="623887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12192000" cy="1047757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2690">
              <a:spcBef>
                <a:spcPts val="0"/>
              </a:spcBef>
              <a:spcAft>
                <a:spcPts val="1200"/>
              </a:spcAft>
            </a:pPr>
            <a:r>
              <a:rPr lang="ru-RU" sz="4800" b="1" spc="9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Генные болезни у человека</a:t>
            </a:r>
            <a:endParaRPr lang="ru-RU" sz="4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9522" y="1214446"/>
            <a:ext cx="11572956" cy="542926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349250">
              <a:lnSpc>
                <a:spcPct val="90000"/>
              </a:lnSpc>
              <a:buNone/>
              <a:defRPr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Микроцефалия -  неестественно большое лицо и очень маленькая голова.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398" y="2786058"/>
            <a:ext cx="6515783" cy="369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 l="3788" t="38166" r="6943" b="5297"/>
          <a:stretch>
            <a:fillRect/>
          </a:stretch>
        </p:blipFill>
        <p:spPr bwMode="auto">
          <a:xfrm>
            <a:off x="7024694" y="1785926"/>
            <a:ext cx="488155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12192000" cy="1047757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2690">
              <a:spcBef>
                <a:spcPts val="0"/>
              </a:spcBef>
              <a:spcAft>
                <a:spcPts val="1200"/>
              </a:spcAft>
            </a:pPr>
            <a:r>
              <a:rPr lang="ru-RU" sz="4800" b="1" spc="9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Генные болезни у человека</a:t>
            </a:r>
            <a:endParaRPr lang="ru-RU" sz="4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9522" y="1214446"/>
            <a:ext cx="6000792" cy="52149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349250" algn="ctr">
              <a:lnSpc>
                <a:spcPct val="90000"/>
              </a:lnSpc>
              <a:buNone/>
              <a:defRPr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Примером генных болезней можно привести:</a:t>
            </a:r>
          </a:p>
          <a:p>
            <a:pPr marL="0" indent="349250" algn="ctr">
              <a:lnSpc>
                <a:spcPct val="90000"/>
              </a:lnSpc>
              <a:buNone/>
              <a:defRPr/>
            </a:pP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Фенилкетонурия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– при несвоевременной диагностике нарушается формирование мозга и развитие микроцефалии, появляются признаки слабоумия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 l="48945" r="2328"/>
          <a:stretch>
            <a:fillRect/>
          </a:stretch>
        </p:blipFill>
        <p:spPr bwMode="auto">
          <a:xfrm>
            <a:off x="7239008" y="1359641"/>
            <a:ext cx="4000528" cy="4926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12192000" cy="1047757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2690">
              <a:spcBef>
                <a:spcPts val="0"/>
              </a:spcBef>
              <a:spcAft>
                <a:spcPts val="1200"/>
              </a:spcAft>
            </a:pPr>
            <a:r>
              <a:rPr lang="ru-RU" sz="4800" b="1" spc="9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Генные болезни у человека</a:t>
            </a:r>
            <a:endParaRPr lang="ru-RU" sz="4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53256" y="1357298"/>
            <a:ext cx="5095868" cy="514353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indent="349250" algn="ctr">
              <a:lnSpc>
                <a:spcPct val="90000"/>
              </a:lnSpc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Альбинизм – болезнь характеризуется отсутствием пигмента в коже, белым цветом волос, понижением зрительной способностью, повышенной восприимчивостью,  к солнечным лучам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68" y="3929066"/>
            <a:ext cx="2857520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45" y="3931248"/>
            <a:ext cx="2238347" cy="292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10116" y="3929066"/>
            <a:ext cx="214314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 l="16435" r="7563"/>
          <a:stretch>
            <a:fillRect/>
          </a:stretch>
        </p:blipFill>
        <p:spPr bwMode="auto">
          <a:xfrm>
            <a:off x="95208" y="1000108"/>
            <a:ext cx="4071966" cy="293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/>
          <a:srcRect b="11740"/>
          <a:stretch>
            <a:fillRect/>
          </a:stretch>
        </p:blipFill>
        <p:spPr bwMode="auto">
          <a:xfrm>
            <a:off x="4238612" y="1000108"/>
            <a:ext cx="231705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12192000" cy="1047757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2690">
              <a:spcBef>
                <a:spcPts val="0"/>
              </a:spcBef>
              <a:spcAft>
                <a:spcPts val="1200"/>
              </a:spcAft>
            </a:pPr>
            <a:r>
              <a:rPr lang="ru-RU" sz="4800" b="1" spc="9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Генные болезни у человека</a:t>
            </a:r>
            <a:endParaRPr lang="ru-RU" sz="4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9522" y="1214446"/>
            <a:ext cx="11358642" cy="52149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725488" algn="just">
              <a:lnSpc>
                <a:spcPct val="90000"/>
              </a:lnSpc>
              <a:buNone/>
              <a:defRPr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Гемофилия и дальтонизм – болезни передающиеся по наследству в сцепленном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      с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Х-хромосомой состоянии.</a:t>
            </a:r>
          </a:p>
        </p:txBody>
      </p:sp>
      <p:pic>
        <p:nvPicPr>
          <p:cNvPr id="5" name="Picture 1" descr="E:\AПОЛЬЗОВАТЕЛИ\Sergey Alekseevich\Documents\Мои документы\AДОКИ С ДИСКА\НАГЛЯДНОСТЬ - 2-Д\МЕД ГЕНЕТИКА\ГЕНБОЛЕЗНИ\ГЕМОФИЛИЯ\192.jpg"/>
          <p:cNvPicPr>
            <a:picLocks noChangeAspect="1" noChangeArrowheads="1"/>
          </p:cNvPicPr>
          <p:nvPr/>
        </p:nvPicPr>
        <p:blipFill>
          <a:blip r:embed="rId2"/>
          <a:srcRect t="12500"/>
          <a:stretch>
            <a:fillRect/>
          </a:stretch>
        </p:blipFill>
        <p:spPr bwMode="auto">
          <a:xfrm>
            <a:off x="380960" y="2857496"/>
            <a:ext cx="542928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1686" y="2857496"/>
            <a:ext cx="5626285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12192000" cy="1047757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z-Cyrl-UZ" sz="6600" b="1" dirty="0" smtClean="0">
                <a:latin typeface="Arial" pitchFamily="34" charset="0"/>
                <a:cs typeface="Arial" pitchFamily="34" charset="0"/>
              </a:rPr>
              <a:t>Цель  урока: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38235"/>
            <a:ext cx="10972800" cy="54292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725488" indent="-552450">
              <a:buFont typeface="Courier New" pitchFamily="49" charset="0"/>
              <a:buChar char="o"/>
              <a:tabLst>
                <a:tab pos="1915392" algn="l"/>
              </a:tabLst>
            </a:pPr>
            <a:endParaRPr lang="ru-RU" sz="3700" b="1" dirty="0" smtClean="0">
              <a:latin typeface="Arial" pitchFamily="34" charset="0"/>
              <a:cs typeface="Arial" pitchFamily="34" charset="0"/>
            </a:endParaRPr>
          </a:p>
          <a:p>
            <a:pPr marL="725488" indent="-552450">
              <a:buFont typeface="Courier New" pitchFamily="49" charset="0"/>
              <a:buChar char="o"/>
              <a:tabLst>
                <a:tab pos="1915392" algn="l"/>
              </a:tabLst>
            </a:pPr>
            <a:r>
              <a:rPr lang="ru-RU" sz="3700" b="1" dirty="0" smtClean="0">
                <a:latin typeface="Arial" pitchFamily="34" charset="0"/>
                <a:cs typeface="Arial" pitchFamily="34" charset="0"/>
              </a:rPr>
              <a:t>Общее </a:t>
            </a:r>
            <a:r>
              <a:rPr lang="ru-RU" sz="3700" b="1" dirty="0" smtClean="0">
                <a:latin typeface="Arial" pitchFamily="34" charset="0"/>
                <a:cs typeface="Arial" pitchFamily="34" charset="0"/>
              </a:rPr>
              <a:t>понятие о наследственных </a:t>
            </a:r>
            <a:r>
              <a:rPr lang="ru-RU" sz="3700" b="1" dirty="0" smtClean="0">
                <a:latin typeface="Arial" pitchFamily="34" charset="0"/>
                <a:cs typeface="Arial" pitchFamily="34" charset="0"/>
              </a:rPr>
              <a:t>болезнях</a:t>
            </a:r>
            <a:endParaRPr lang="ru-RU" sz="3700" b="1" dirty="0" smtClean="0">
              <a:latin typeface="Arial" pitchFamily="34" charset="0"/>
              <a:cs typeface="Arial" pitchFamily="34" charset="0"/>
            </a:endParaRPr>
          </a:p>
          <a:p>
            <a:pPr marL="725488" indent="-552450">
              <a:buFont typeface="Courier New" pitchFamily="49" charset="0"/>
              <a:buChar char="o"/>
              <a:tabLst>
                <a:tab pos="1915392" algn="l"/>
              </a:tabLst>
            </a:pPr>
            <a:r>
              <a:rPr lang="ru-RU" sz="3700" b="1" dirty="0" smtClean="0">
                <a:latin typeface="Arial" pitchFamily="34" charset="0"/>
                <a:cs typeface="Arial" pitchFamily="34" charset="0"/>
              </a:rPr>
              <a:t>Врожденные и наследственные  </a:t>
            </a:r>
            <a:r>
              <a:rPr lang="ru-RU" sz="3700" b="1" dirty="0" smtClean="0">
                <a:latin typeface="Arial" pitchFamily="34" charset="0"/>
                <a:cs typeface="Arial" pitchFamily="34" charset="0"/>
              </a:rPr>
              <a:t>болезни </a:t>
            </a:r>
            <a:endParaRPr lang="ru-RU" sz="3700" b="1" dirty="0" smtClean="0">
              <a:latin typeface="Arial" pitchFamily="34" charset="0"/>
              <a:cs typeface="Arial" pitchFamily="34" charset="0"/>
            </a:endParaRPr>
          </a:p>
          <a:p>
            <a:pPr marL="725488" indent="-552450">
              <a:buFont typeface="Courier New" pitchFamily="49" charset="0"/>
              <a:buChar char="o"/>
              <a:tabLst>
                <a:tab pos="1915392" algn="l"/>
              </a:tabLst>
            </a:pPr>
            <a:r>
              <a:rPr lang="ru-RU" sz="3700" b="1" dirty="0" smtClean="0">
                <a:latin typeface="Arial" pitchFamily="34" charset="0"/>
                <a:cs typeface="Arial" pitchFamily="34" charset="0"/>
              </a:rPr>
              <a:t>Генные </a:t>
            </a:r>
            <a:r>
              <a:rPr lang="ru-RU" sz="3700" b="1" dirty="0" smtClean="0">
                <a:latin typeface="Arial" pitchFamily="34" charset="0"/>
                <a:cs typeface="Arial" pitchFamily="34" charset="0"/>
              </a:rPr>
              <a:t>болезни</a:t>
            </a:r>
            <a:endParaRPr lang="ru-RU" sz="3700" b="1" dirty="0" smtClean="0">
              <a:latin typeface="Arial" pitchFamily="34" charset="0"/>
              <a:cs typeface="Arial" pitchFamily="34" charset="0"/>
            </a:endParaRPr>
          </a:p>
          <a:p>
            <a:pPr marL="725488" indent="-552450">
              <a:buFont typeface="Courier New" pitchFamily="49" charset="0"/>
              <a:buChar char="o"/>
              <a:tabLst>
                <a:tab pos="1915392" algn="l"/>
              </a:tabLst>
            </a:pPr>
            <a:r>
              <a:rPr lang="ru-RU" sz="3700" b="1" dirty="0" smtClean="0">
                <a:latin typeface="Arial" pitchFamily="34" charset="0"/>
                <a:cs typeface="Arial" pitchFamily="34" charset="0"/>
              </a:rPr>
              <a:t>Хромосомные </a:t>
            </a:r>
            <a:r>
              <a:rPr lang="ru-RU" sz="3700" b="1" dirty="0" smtClean="0">
                <a:latin typeface="Arial" pitchFamily="34" charset="0"/>
                <a:cs typeface="Arial" pitchFamily="34" charset="0"/>
              </a:rPr>
              <a:t>болезни</a:t>
            </a:r>
            <a:endParaRPr lang="ru-RU" sz="3700" b="1" dirty="0">
              <a:latin typeface="Arial" pitchFamily="34" charset="0"/>
              <a:cs typeface="Arial" pitchFamily="34" charset="0"/>
            </a:endParaRPr>
          </a:p>
          <a:p>
            <a:pPr marL="725488" indent="-552450">
              <a:buFont typeface="Courier New" pitchFamily="49" charset="0"/>
              <a:buChar char="o"/>
              <a:tabLst>
                <a:tab pos="1915392" algn="l"/>
              </a:tabLst>
            </a:pPr>
            <a:r>
              <a:rPr lang="ru-RU" sz="3700" b="1" dirty="0" err="1" smtClean="0">
                <a:latin typeface="Arial" pitchFamily="34" charset="0"/>
                <a:cs typeface="Arial" pitchFamily="34" charset="0"/>
              </a:rPr>
              <a:t>Медико</a:t>
            </a:r>
            <a:r>
              <a:rPr lang="ru-RU" sz="37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700" b="1" dirty="0" smtClean="0">
                <a:latin typeface="Arial" pitchFamily="34" charset="0"/>
                <a:cs typeface="Arial" pitchFamily="34" charset="0"/>
              </a:rPr>
              <a:t>– генетические консультации</a:t>
            </a:r>
          </a:p>
          <a:p>
            <a:pPr marL="725488" indent="-552450">
              <a:buNone/>
            </a:pPr>
            <a:endParaRPr lang="ru-RU" sz="3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12192000" cy="1047757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2690">
              <a:spcBef>
                <a:spcPts val="0"/>
              </a:spcBef>
              <a:spcAft>
                <a:spcPts val="1200"/>
              </a:spcAft>
            </a:pPr>
            <a:r>
              <a:rPr lang="ru-RU" sz="4800" b="1" spc="9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Хромосомные болезни у человека</a:t>
            </a:r>
            <a:endParaRPr lang="ru-RU" sz="4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6" y="1214446"/>
            <a:ext cx="11882478" cy="542926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349250" algn="just">
              <a:lnSpc>
                <a:spcPct val="90000"/>
              </a:lnSpc>
              <a:buNone/>
              <a:defRPr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Использование в медицинской генетике цитогенетического метода позволило установить наличие многих наследственных заболеваний, связанных с изменением числа и строения хромосом.</a:t>
            </a:r>
          </a:p>
          <a:p>
            <a:pPr marL="0" indent="349250" algn="just">
              <a:lnSpc>
                <a:spcPct val="90000"/>
              </a:lnSpc>
              <a:buNone/>
              <a:defRPr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Наследственные болезни, вызванные изменением числа гомологичных хромосом в кариотипе человека. Наследственные болезни, вызванные изменением числа 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аутосом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, наследуются в состоянии, не сцепленном с полом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12192000" cy="1047757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2690">
              <a:spcBef>
                <a:spcPts val="0"/>
              </a:spcBef>
              <a:spcAft>
                <a:spcPts val="1200"/>
              </a:spcAft>
            </a:pPr>
            <a:r>
              <a:rPr lang="ru-RU" sz="4800" b="1" spc="9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Хромосомные болезни у человека</a:t>
            </a:r>
            <a:endParaRPr lang="ru-RU" sz="4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5274" y="1357298"/>
            <a:ext cx="10715700" cy="514353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indent="890588">
              <a:lnSpc>
                <a:spcPct val="90000"/>
              </a:lnSpc>
              <a:buNone/>
              <a:tabLst>
                <a:tab pos="1155700" algn="l"/>
              </a:tabLst>
              <a:defRPr/>
            </a:pP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Синдром Дауна.  </a:t>
            </a:r>
            <a:endParaRPr lang="ru-RU" sz="4800" b="1" dirty="0" smtClean="0">
              <a:latin typeface="Arial" pitchFamily="34" charset="0"/>
              <a:cs typeface="Arial" pitchFamily="34" charset="0"/>
            </a:endParaRPr>
          </a:p>
          <a:p>
            <a:pPr marL="0" indent="890588" algn="just">
              <a:lnSpc>
                <a:spcPct val="90000"/>
              </a:lnSpc>
              <a:buNone/>
              <a:tabLst>
                <a:tab pos="1155700" algn="l"/>
              </a:tabLst>
              <a:defRPr/>
            </a:pPr>
            <a:r>
              <a:rPr lang="ru-RU" sz="4800" dirty="0" smtClean="0">
                <a:latin typeface="Arial" pitchFamily="34" charset="0"/>
                <a:cs typeface="Arial" pitchFamily="34" charset="0"/>
              </a:rPr>
              <a:t>Причина 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болезни является увеличение </a:t>
            </a: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21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 пары гомологичных  хромосом на одну во время деления, в результате диплоидной набор хромосом у больного равен </a:t>
            </a: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47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 хромосомам.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12192000" cy="1047757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2690">
              <a:spcBef>
                <a:spcPts val="0"/>
              </a:spcBef>
              <a:spcAft>
                <a:spcPts val="1200"/>
              </a:spcAft>
            </a:pPr>
            <a:r>
              <a:rPr lang="ru-RU" sz="4800" b="1" spc="9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Хромосомные болезни у человека</a:t>
            </a:r>
            <a:endParaRPr lang="ru-RU" sz="4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5274" y="1392662"/>
            <a:ext cx="11189358" cy="542071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890588" algn="just">
              <a:lnSpc>
                <a:spcPct val="90000"/>
              </a:lnSpc>
              <a:buNone/>
              <a:tabLst>
                <a:tab pos="1155700" algn="l"/>
              </a:tabLst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Синдром Дауна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встречается как у мужчин, так и у женщин.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Признаки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заболевания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непропорциональная голова, плоское лицо, маленькие глаза, умственные способности снижены.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19" y="3223201"/>
            <a:ext cx="3509855" cy="3491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6369" y="3214686"/>
            <a:ext cx="6534605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12192000" cy="1047757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2690">
              <a:spcBef>
                <a:spcPts val="0"/>
              </a:spcBef>
              <a:spcAft>
                <a:spcPts val="1200"/>
              </a:spcAft>
            </a:pPr>
            <a:r>
              <a:rPr lang="ru-RU" sz="4800" b="1" spc="9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Хромосомные болезни у человека</a:t>
            </a:r>
            <a:endParaRPr lang="ru-RU" sz="4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5274" y="1357298"/>
            <a:ext cx="10715700" cy="514353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890588">
              <a:lnSpc>
                <a:spcPct val="90000"/>
              </a:lnSpc>
              <a:buNone/>
              <a:tabLst>
                <a:tab pos="1155700" algn="l"/>
              </a:tabLst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Синдром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Патау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Патология возникает при не расхождении хромосом при деление в 13 паре.</a:t>
            </a:r>
          </a:p>
        </p:txBody>
      </p:sp>
      <p:pic>
        <p:nvPicPr>
          <p:cNvPr id="10" name="Picture 4" descr="p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67702" y="2558685"/>
            <a:ext cx="3929090" cy="387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 l="8296"/>
          <a:stretch>
            <a:fillRect/>
          </a:stretch>
        </p:blipFill>
        <p:spPr bwMode="auto">
          <a:xfrm>
            <a:off x="0" y="2571744"/>
            <a:ext cx="500066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/>
          <a:srcRect l="8367" t="16774" r="8087" b="17521"/>
          <a:stretch>
            <a:fillRect/>
          </a:stretch>
        </p:blipFill>
        <p:spPr bwMode="auto">
          <a:xfrm>
            <a:off x="3225230" y="2786058"/>
            <a:ext cx="5942604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12192000" cy="1047757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2690">
              <a:spcBef>
                <a:spcPts val="0"/>
              </a:spcBef>
              <a:spcAft>
                <a:spcPts val="1200"/>
              </a:spcAft>
            </a:pPr>
            <a:r>
              <a:rPr lang="ru-RU" sz="4800" b="1" spc="9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Хромосомные болезни у человека</a:t>
            </a:r>
            <a:endParaRPr lang="ru-RU" sz="4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5274" y="1357298"/>
            <a:ext cx="10715700" cy="514353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ctr">
              <a:lnSpc>
                <a:spcPct val="90000"/>
              </a:lnSpc>
              <a:buNone/>
              <a:tabLst>
                <a:tab pos="1155700" algn="l"/>
              </a:tabLst>
              <a:defRPr/>
            </a:pP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Возникновение патологии способствует проживание в районах с неблагоприятной экологической ситуацией, близкородственный брак, возраст женщины старше 45 лет, неблагоприятный семейный анамнез.</a:t>
            </a:r>
            <a:endParaRPr lang="ru-RU" sz="4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47757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2690">
              <a:spcBef>
                <a:spcPts val="0"/>
              </a:spcBef>
              <a:spcAft>
                <a:spcPts val="1200"/>
              </a:spcAft>
            </a:pPr>
            <a:r>
              <a:rPr lang="ru-RU" sz="4800" b="1" spc="9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Хромосомные болезни у человека</a:t>
            </a:r>
            <a:endParaRPr lang="ru-RU" sz="4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6646" y="1214422"/>
            <a:ext cx="7072362" cy="54292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indent="890588" algn="just">
              <a:lnSpc>
                <a:spcPct val="90000"/>
              </a:lnSpc>
              <a:buNone/>
              <a:tabLst>
                <a:tab pos="1155700" algn="l"/>
              </a:tabLst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У ребенка имеются деформация черепа и костей, уменьшение окружности черепа, аномальная форма ушных раковин, расщепление неба и губ</a:t>
            </a:r>
          </a:p>
          <a:p>
            <a:pPr marL="0" indent="890588" algn="just">
              <a:lnSpc>
                <a:spcPct val="90000"/>
              </a:lnSpc>
              <a:buNone/>
              <a:tabLst>
                <a:tab pos="1155700" algn="l"/>
              </a:tabLst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Скошенный низкий лоб, полидактилия, уплощенная переносица и широкий нос, деформация лучезапястных суставов, уменьшение глазной щели, аномалия стоп.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b="5485"/>
          <a:stretch>
            <a:fillRect/>
          </a:stretch>
        </p:blipFill>
        <p:spPr bwMode="auto">
          <a:xfrm>
            <a:off x="7381884" y="1163568"/>
            <a:ext cx="4429156" cy="548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47757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2690">
              <a:spcBef>
                <a:spcPts val="0"/>
              </a:spcBef>
              <a:spcAft>
                <a:spcPts val="1200"/>
              </a:spcAft>
            </a:pPr>
            <a:r>
              <a:rPr lang="ru-RU" sz="4800" b="1" spc="9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Хромосомные болезни у человека</a:t>
            </a:r>
            <a:endParaRPr lang="ru-RU" sz="4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8084" y="1214422"/>
            <a:ext cx="11715832" cy="54292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indent="890588" algn="just">
              <a:lnSpc>
                <a:spcPct val="90000"/>
              </a:lnSpc>
              <a:buNone/>
              <a:tabLst>
                <a:tab pos="1155700" algn="l"/>
              </a:tabLst>
              <a:defRPr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Наблюдается развитие симптомов поражения центральной нервной системы, уменьшение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объёмов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головного мозга, недоразвитие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определённых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мозговых элементов. Также наблюдается аномалии формирования и расположения внутренних органов, такие как </a:t>
            </a:r>
            <a:r>
              <a:rPr lang="ru-RU" sz="4000" b="1" u="sng" dirty="0" smtClean="0">
                <a:latin typeface="Arial" pitchFamily="34" charset="0"/>
                <a:cs typeface="Arial" pitchFamily="34" charset="0"/>
              </a:rPr>
              <a:t>пороки сердца.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47757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2690">
              <a:spcBef>
                <a:spcPts val="0"/>
              </a:spcBef>
              <a:spcAft>
                <a:spcPts val="1200"/>
              </a:spcAft>
            </a:pPr>
            <a:r>
              <a:rPr lang="ru-RU" sz="4800" b="1" spc="9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Хромосомные болезни у человека</a:t>
            </a:r>
            <a:endParaRPr lang="ru-RU" sz="4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8084" y="1214422"/>
            <a:ext cx="6215106" cy="521497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268288" indent="0">
              <a:lnSpc>
                <a:spcPct val="90000"/>
              </a:lnSpc>
              <a:buNone/>
              <a:tabLst>
                <a:tab pos="1155700" algn="l"/>
              </a:tabLst>
              <a:defRPr/>
            </a:pP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Наследственные болезни, вызванные изменением числа половых хромосом </a:t>
            </a: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кариотипе человека</a:t>
            </a:r>
            <a:endParaRPr lang="ru-RU" sz="4400" b="1" u="sng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3190" y="3714752"/>
            <a:ext cx="3095625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300px-DNA_Repai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45692" y="1142984"/>
            <a:ext cx="2522538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12192000" cy="1047757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2690">
              <a:spcBef>
                <a:spcPts val="0"/>
              </a:spcBef>
              <a:spcAft>
                <a:spcPts val="1200"/>
              </a:spcAft>
            </a:pPr>
            <a:r>
              <a:rPr lang="ru-RU" sz="4800" b="1" spc="9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Хромосомные болезни у человека</a:t>
            </a:r>
            <a:endParaRPr lang="ru-RU" sz="4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5274" y="1357298"/>
            <a:ext cx="11001452" cy="514353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lnSpc>
                <a:spcPct val="90000"/>
              </a:lnSpc>
              <a:buNone/>
              <a:tabLst>
                <a:tab pos="1155700" algn="l"/>
              </a:tabLst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Синдром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Клайнфельтера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—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 людей с таким заболеванием число половых хромосом может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ХХХ               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диплоидный набор хромосом равен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47.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588" y="2786058"/>
            <a:ext cx="5189489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8942" y="2714620"/>
            <a:ext cx="4643470" cy="359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12192000" cy="1047757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2690">
              <a:spcBef>
                <a:spcPts val="0"/>
              </a:spcBef>
              <a:spcAft>
                <a:spcPts val="1200"/>
              </a:spcAft>
            </a:pPr>
            <a:r>
              <a:rPr lang="ru-RU" sz="4800" b="1" spc="9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Хромосомные болезни у человека</a:t>
            </a:r>
            <a:endParaRPr lang="ru-RU" sz="4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5274" y="1357298"/>
            <a:ext cx="8215370" cy="500066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ctr">
              <a:lnSpc>
                <a:spcPct val="90000"/>
              </a:lnSpc>
              <a:buNone/>
              <a:tabLst>
                <a:tab pos="1155700" algn="l"/>
              </a:tabLst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Синдром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Клайнфельтера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0" indent="625475" algn="just">
              <a:lnSpc>
                <a:spcPct val="90000"/>
              </a:lnSpc>
              <a:buNone/>
              <a:tabLst>
                <a:tab pos="1155700" algn="l"/>
              </a:tabLst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Обычно руки и ноги больных значительно удлинены, плечи уже таза, строение скелета сходно со скелетом женщины</a:t>
            </a:r>
          </a:p>
          <a:p>
            <a:pPr marL="0" indent="625475" algn="just">
              <a:lnSpc>
                <a:spcPct val="90000"/>
              </a:lnSpc>
              <a:buNone/>
              <a:tabLst>
                <a:tab pos="1155700" algn="l"/>
              </a:tabLst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Нарушается развитие половых желез. С наступлением периода полового созревания наблюдается признаки умственной отсталости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63793"/>
          <a:stretch>
            <a:fillRect/>
          </a:stretch>
        </p:blipFill>
        <p:spPr bwMode="auto">
          <a:xfrm>
            <a:off x="9024958" y="1143008"/>
            <a:ext cx="3000396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2192000" cy="11079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28" tIns="45718" rIns="91428" bIns="45718" rtlCol="0">
            <a:spAutoFit/>
          </a:bodyPr>
          <a:lstStyle/>
          <a:p>
            <a:pPr algn="ctr"/>
            <a:r>
              <a:rPr lang="ru-RU" sz="6600" b="1" dirty="0" smtClean="0">
                <a:latin typeface="Arial" pitchFamily="34" charset="0"/>
                <a:cs typeface="Arial" pitchFamily="34" charset="0"/>
              </a:rPr>
              <a:t>Проверь себя</a:t>
            </a:r>
            <a:endParaRPr lang="ru-RU" sz="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0459" y="1142984"/>
            <a:ext cx="11239579" cy="553997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3200" b="1" dirty="0" smtClean="0"/>
              <a:t>Какой  метод  генетики  человека  позволяет диагностировать  наследственные заболевания,  вызванные  хромосомными  мутациями?</a:t>
            </a:r>
          </a:p>
          <a:p>
            <a:pPr indent="474121"/>
            <a:endParaRPr lang="ru-RU" sz="3200" b="1" dirty="0" smtClean="0"/>
          </a:p>
          <a:p>
            <a:pPr marL="457189" indent="-457189">
              <a:buAutoNum type="arabicParenR"/>
            </a:pPr>
            <a:r>
              <a:rPr lang="ru-RU" sz="3200" dirty="0" smtClean="0"/>
              <a:t>генеалогический </a:t>
            </a:r>
          </a:p>
          <a:p>
            <a:pPr marL="457189" indent="-457189">
              <a:buAutoNum type="arabicParenR"/>
            </a:pPr>
            <a:endParaRPr lang="ru-RU" sz="3200" dirty="0" smtClean="0"/>
          </a:p>
          <a:p>
            <a:pPr marL="457189" indent="-457189">
              <a:buAutoNum type="arabicParenR"/>
            </a:pPr>
            <a:r>
              <a:rPr lang="ru-RU" sz="3200" dirty="0" smtClean="0"/>
              <a:t>близнецовый</a:t>
            </a:r>
          </a:p>
          <a:p>
            <a:pPr marL="457189" indent="-457189">
              <a:buAutoNum type="arabicParenR"/>
            </a:pPr>
            <a:endParaRPr lang="ru-RU" sz="3200" dirty="0" smtClean="0"/>
          </a:p>
          <a:p>
            <a:pPr marL="457189" indent="-457189">
              <a:buAutoNum type="arabicParenR"/>
            </a:pPr>
            <a:r>
              <a:rPr lang="ru-RU" sz="3200" dirty="0" smtClean="0"/>
              <a:t>биохимический  </a:t>
            </a:r>
          </a:p>
          <a:p>
            <a:pPr marL="457189" indent="-457189">
              <a:buAutoNum type="arabicParenR" startAt="2"/>
            </a:pPr>
            <a:endParaRPr lang="ru-RU" sz="3200" dirty="0" smtClean="0"/>
          </a:p>
          <a:p>
            <a:pPr marL="457189" indent="-457189"/>
            <a:r>
              <a:rPr lang="ru-RU" sz="3200" dirty="0" smtClean="0"/>
              <a:t>4) цитогенетический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1752" y="3143248"/>
            <a:ext cx="4849832" cy="362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12192000" cy="1047757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2690">
              <a:spcBef>
                <a:spcPts val="0"/>
              </a:spcBef>
              <a:spcAft>
                <a:spcPts val="1200"/>
              </a:spcAft>
            </a:pPr>
            <a:r>
              <a:rPr lang="ru-RU" sz="4800" b="1" spc="9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Хромосомные болезни у человека</a:t>
            </a:r>
            <a:endParaRPr lang="ru-RU" sz="4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5274" y="1357298"/>
            <a:ext cx="11001452" cy="514353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lnSpc>
                <a:spcPct val="90000"/>
              </a:lnSpc>
              <a:buNone/>
              <a:tabLst>
                <a:tab pos="1155700" algn="l"/>
              </a:tabLst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Синдром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Шершевского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Тернера —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встречается у женщин. Число половых хромосом у них уменьшается на одну и становится равен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Х0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7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588" y="2928934"/>
            <a:ext cx="5643602" cy="336381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4694" y="2500306"/>
            <a:ext cx="4214842" cy="3688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12192000" cy="1047757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2690">
              <a:spcBef>
                <a:spcPts val="0"/>
              </a:spcBef>
              <a:spcAft>
                <a:spcPts val="1200"/>
              </a:spcAft>
            </a:pPr>
            <a:r>
              <a:rPr lang="ru-RU" sz="4800" b="1" spc="9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Хромосомные болезни у человека</a:t>
            </a:r>
            <a:endParaRPr lang="ru-RU" sz="4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9522" y="1214422"/>
            <a:ext cx="8643998" cy="53578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1082675" algn="just">
              <a:lnSpc>
                <a:spcPct val="90000"/>
              </a:lnSpc>
              <a:buNone/>
              <a:tabLst>
                <a:tab pos="1155700" algn="l"/>
              </a:tabLst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 результате диплоидный набор хромосом у больных женщин становится равен 45.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1238" y="2714620"/>
            <a:ext cx="4214842" cy="3688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b="5504"/>
          <a:stretch>
            <a:fillRect/>
          </a:stretch>
        </p:blipFill>
        <p:spPr bwMode="auto">
          <a:xfrm>
            <a:off x="9314468" y="1428736"/>
            <a:ext cx="228225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12192000" cy="1047757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2690">
              <a:spcBef>
                <a:spcPts val="0"/>
              </a:spcBef>
              <a:spcAft>
                <a:spcPts val="1200"/>
              </a:spcAft>
            </a:pPr>
            <a:r>
              <a:rPr lang="ru-RU" sz="4800" b="1" spc="9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Хромосомные болезни у человека</a:t>
            </a:r>
            <a:endParaRPr lang="ru-RU" sz="4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9522" y="1285860"/>
            <a:ext cx="7072362" cy="514353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ctr">
              <a:lnSpc>
                <a:spcPct val="90000"/>
              </a:lnSpc>
              <a:buNone/>
              <a:tabLst>
                <a:tab pos="1155700" algn="l"/>
              </a:tabLst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Синдром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Шершевского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Тернера</a:t>
            </a:r>
          </a:p>
          <a:p>
            <a:pPr marL="0" indent="0" algn="ctr">
              <a:lnSpc>
                <a:spcPct val="90000"/>
              </a:lnSpc>
              <a:buNone/>
              <a:tabLst>
                <a:tab pos="1155700" algn="l"/>
              </a:tabLst>
              <a:defRPr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725488" indent="0">
              <a:lnSpc>
                <a:spcPct val="90000"/>
              </a:lnSpc>
              <a:spcBef>
                <a:spcPts val="0"/>
              </a:spcBef>
              <a:buNone/>
              <a:tabLst>
                <a:tab pos="1155700" algn="l"/>
              </a:tabLst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Нарушается развитие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725488" indent="0">
              <a:lnSpc>
                <a:spcPct val="90000"/>
              </a:lnSpc>
              <a:spcBef>
                <a:spcPts val="0"/>
              </a:spcBef>
              <a:buNone/>
              <a:tabLst>
                <a:tab pos="1155700" algn="l"/>
              </a:tabLst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половых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желез.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725488" indent="0">
              <a:lnSpc>
                <a:spcPct val="90000"/>
              </a:lnSpc>
              <a:spcBef>
                <a:spcPts val="0"/>
              </a:spcBef>
              <a:buNone/>
              <a:tabLst>
                <a:tab pos="1155700" algn="l"/>
              </a:tabLst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наступлением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725488" indent="0">
              <a:lnSpc>
                <a:spcPct val="90000"/>
              </a:lnSpc>
              <a:spcBef>
                <a:spcPts val="0"/>
              </a:spcBef>
              <a:buNone/>
              <a:tabLst>
                <a:tab pos="1155700" algn="l"/>
              </a:tabLst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периода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полового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725488" indent="0">
              <a:lnSpc>
                <a:spcPct val="90000"/>
              </a:lnSpc>
              <a:spcBef>
                <a:spcPts val="0"/>
              </a:spcBef>
              <a:buNone/>
              <a:tabLst>
                <a:tab pos="1155700" algn="l"/>
              </a:tabLst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созревания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наблюдается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725488" indent="0">
              <a:lnSpc>
                <a:spcPct val="90000"/>
              </a:lnSpc>
              <a:spcBef>
                <a:spcPts val="0"/>
              </a:spcBef>
              <a:buNone/>
              <a:tabLst>
                <a:tab pos="1155700" algn="l"/>
              </a:tabLst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признаки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умственной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725488" indent="0">
              <a:lnSpc>
                <a:spcPct val="90000"/>
              </a:lnSpc>
              <a:spcBef>
                <a:spcPts val="0"/>
              </a:spcBef>
              <a:buNone/>
              <a:tabLst>
                <a:tab pos="1155700" algn="l"/>
              </a:tabLst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отсталости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2389" t="25664" r="12389" b="12979"/>
          <a:stretch>
            <a:fillRect/>
          </a:stretch>
        </p:blipFill>
        <p:spPr bwMode="auto">
          <a:xfrm>
            <a:off x="6024562" y="2928934"/>
            <a:ext cx="607223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12192000" cy="1047757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2690">
              <a:spcBef>
                <a:spcPts val="0"/>
              </a:spcBef>
              <a:spcAft>
                <a:spcPts val="1200"/>
              </a:spcAft>
            </a:pPr>
            <a:r>
              <a:rPr lang="ru-RU" b="1" spc="9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Медика- генетические консультирование</a:t>
            </a:r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9522" y="1285860"/>
            <a:ext cx="11358642" cy="514353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lnSpc>
                <a:spcPct val="90000"/>
              </a:lnSpc>
              <a:buNone/>
              <a:tabLst>
                <a:tab pos="1155700" algn="l"/>
              </a:tabLst>
              <a:defRPr/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90000"/>
              </a:lnSpc>
              <a:buNone/>
              <a:tabLst>
                <a:tab pos="1155700" algn="l"/>
              </a:tabLst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Основным путём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предотвращения наследственных заболеваний является их профилактика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60" y="2857496"/>
            <a:ext cx="685431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1884" y="2857496"/>
            <a:ext cx="4310050" cy="366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12192000" cy="1047757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2690">
              <a:spcBef>
                <a:spcPts val="0"/>
              </a:spcBef>
              <a:spcAft>
                <a:spcPts val="1200"/>
              </a:spcAft>
            </a:pPr>
            <a:r>
              <a:rPr lang="ru-RU" b="1" spc="9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Медика- генетические консультирование</a:t>
            </a:r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5274" y="1357298"/>
            <a:ext cx="11001452" cy="514353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indent="1082675" algn="just">
              <a:lnSpc>
                <a:spcPct val="90000"/>
              </a:lnSpc>
              <a:buNone/>
              <a:tabLst>
                <a:tab pos="1155700" algn="l"/>
              </a:tabLst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Таким образом, современные тенденции генетики человека — это активное противодействие неблагоприятным факторам, вызывающим наследственные аномалии на основе знания генетических закономерностей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12192000" cy="1047757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2690">
              <a:spcBef>
                <a:spcPts val="0"/>
              </a:spcBef>
              <a:spcAft>
                <a:spcPts val="1200"/>
              </a:spcAft>
            </a:pPr>
            <a:r>
              <a:rPr lang="ru-RU" b="1" spc="9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Медика- генетические консультирование</a:t>
            </a:r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5274" y="1196752"/>
            <a:ext cx="11001452" cy="530408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ctr">
              <a:lnSpc>
                <a:spcPct val="90000"/>
              </a:lnSpc>
              <a:buNone/>
              <a:tabLst>
                <a:tab pos="1155700" algn="l"/>
              </a:tabLs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Основные задачи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медико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- генетического консультирования: </a:t>
            </a:r>
          </a:p>
          <a:p>
            <a:pPr marL="630238" indent="-441325">
              <a:lnSpc>
                <a:spcPct val="90000"/>
              </a:lnSpc>
              <a:buAutoNum type="arabicPeriod"/>
              <a:tabLst>
                <a:tab pos="1155700" algn="l"/>
              </a:tabLst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Установление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точного диагноза наследственного заболевания, которое явилось поводом обращения к генетику;</a:t>
            </a:r>
          </a:p>
          <a:p>
            <a:pPr marL="630238" indent="-441325">
              <a:lnSpc>
                <a:spcPct val="90000"/>
              </a:lnSpc>
              <a:buAutoNum type="arabicPeriod"/>
              <a:tabLst>
                <a:tab pos="1155700" algn="l"/>
              </a:tabLst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Определение типа наследования заболевания;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630238" indent="-441325">
              <a:lnSpc>
                <a:spcPct val="90000"/>
              </a:lnSpc>
              <a:buNone/>
              <a:tabLst>
                <a:tab pos="1155700" algn="l"/>
              </a:tabLst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3. Выбор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наиболее эффективного способа его профилактики у будущего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ребенка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630238" indent="-441325">
              <a:lnSpc>
                <a:spcPct val="90000"/>
              </a:lnSpc>
              <a:buNone/>
              <a:tabLst>
                <a:tab pos="1155700" algn="l"/>
              </a:tabLst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4. Объяснение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родителям значения собранной информации для постановки диагноза, медико- генетического прогноза и методов профилактики.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3"/>
            <a:ext cx="12192000" cy="761980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Выводы: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309521" y="1000108"/>
            <a:ext cx="7358115" cy="554830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indent="898458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Основным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путём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предотвращения наследственных заболеваний является их профилактика.</a:t>
            </a:r>
          </a:p>
          <a:p>
            <a:pPr marL="173038" indent="0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Огромные шаги по изучению наследственности человека уже сделаны, но у генетики еще очень много проблем впереди, и, возможно, кто-то из вас будет находиться среди тех людей, кто сможет решить проблемы медицины и в том числе проблемы медицинской генетики.</a:t>
            </a:r>
          </a:p>
          <a:p>
            <a:pPr marL="173038" indent="0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         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d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0446" y="2839672"/>
            <a:ext cx="4738678" cy="373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09600" y="1047733"/>
            <a:ext cx="10972800" cy="45259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None/>
            </a:pPr>
            <a:r>
              <a:rPr lang="ru-RU" sz="6000" b="1" dirty="0" smtClean="0">
                <a:latin typeface="Arial" pitchFamily="34" charset="0"/>
                <a:cs typeface="Arial" pitchFamily="34" charset="0"/>
              </a:rPr>
              <a:t>Самостоятельная работа</a:t>
            </a:r>
          </a:p>
          <a:p>
            <a:pPr algn="ctr">
              <a:buNone/>
            </a:pPr>
            <a:r>
              <a:rPr lang="ru-RU" sz="5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Тема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№ 63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>страница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171-174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задание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,2,3,4,5,6 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(ответить на вопросы письменно в рабочей тетради). </a:t>
            </a:r>
          </a:p>
          <a:p>
            <a:pPr algn="ctr">
              <a:buNone/>
            </a:pP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2192000" cy="11079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ru-RU" sz="6600" b="1" dirty="0" smtClean="0">
                <a:latin typeface="Arial" pitchFamily="34" charset="0"/>
                <a:cs typeface="Arial" pitchFamily="34" charset="0"/>
              </a:rPr>
              <a:t>Проверь себя</a:t>
            </a:r>
            <a:endParaRPr lang="ru-RU" sz="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6" y="1454431"/>
            <a:ext cx="7881949" cy="5262975"/>
          </a:xfrm>
          <a:prstGeom prst="rect">
            <a:avLst/>
          </a:prstGeom>
        </p:spPr>
        <p:txBody>
          <a:bodyPr wrap="square" lIns="91432" tIns="45718" rIns="91432" bIns="45718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Цитогенетический  метод  изучения наследственности человека позволил выявить  нарушение при </a:t>
            </a:r>
          </a:p>
          <a:p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marL="514302" indent="-514302">
              <a:buAutoNum type="arabicParenR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сахарном диабете</a:t>
            </a:r>
          </a:p>
          <a:p>
            <a:pPr marL="514302" indent="-514302">
              <a:buAutoNum type="arabicParenR"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514302" indent="-514302">
              <a:buAutoNum type="arabicParenR" startAt="2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болезни Дауна</a:t>
            </a:r>
          </a:p>
          <a:p>
            <a:pPr marL="514302" indent="-514302">
              <a:buAutoNum type="arabicParenR" startAt="2"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514302" indent="-514302">
              <a:buAutoNum type="arabicParenR" startAt="3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малокровии</a:t>
            </a:r>
          </a:p>
          <a:p>
            <a:pPr marL="514302" indent="-514302">
              <a:buAutoNum type="arabicParenR" startAt="3"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342866" indent="-342866"/>
            <a:r>
              <a:rPr lang="ru-RU" sz="2800" dirty="0" smtClean="0">
                <a:latin typeface="Arial" pitchFamily="34" charset="0"/>
                <a:cs typeface="Arial" pitchFamily="34" charset="0"/>
              </a:rPr>
              <a:t>4)  гемофилии</a:t>
            </a:r>
          </a:p>
          <a:p>
            <a:pPr marL="342866" indent="-342866">
              <a:buAutoNum type="arabicParenR" startAt="2"/>
            </a:pP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Image102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2571744"/>
            <a:ext cx="5810292" cy="4046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2192000" cy="11079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ru-RU" sz="6600" b="1" dirty="0" smtClean="0">
                <a:latin typeface="Arial" pitchFamily="34" charset="0"/>
                <a:cs typeface="Arial" pitchFamily="34" charset="0"/>
              </a:rPr>
              <a:t>Проверь себя</a:t>
            </a:r>
            <a:endParaRPr lang="ru-RU" sz="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52" y="1428736"/>
            <a:ext cx="11453850" cy="5078309"/>
          </a:xfrm>
          <a:prstGeom prst="rect">
            <a:avLst/>
          </a:prstGeom>
        </p:spPr>
        <p:txBody>
          <a:bodyPr wrap="square" lIns="91432" tIns="45718" rIns="91432" bIns="45718">
            <a:spAutoFit/>
          </a:bodyPr>
          <a:lstStyle/>
          <a:p>
            <a:pPr indent="457200" algn="just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Сейчас в родильных домах делают всем новорожденным пробу на присутствие в их моче 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фенилпировиноградной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кислоты, при обнаружении которой, ребёнка в течение трёх лет кормят особой пищей, из которой исключены компоненты, способствующие развитию данной болезни. При этих условиях болезнь не развивается. Как называется метод определения болезни человека?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12192000" cy="1047757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2690">
              <a:spcBef>
                <a:spcPts val="0"/>
              </a:spcBef>
              <a:spcAft>
                <a:spcPts val="1200"/>
              </a:spcAft>
            </a:pPr>
            <a:r>
              <a:rPr lang="ru-RU" sz="4800" b="1" spc="9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Наследственные болезни у человека</a:t>
            </a:r>
            <a:endParaRPr lang="ru-RU" sz="4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38235"/>
            <a:ext cx="10972800" cy="54292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indent="898458" algn="just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Изучение  наследования признаков  у человека  чрезвычайно  важно,  так  как  заболевания,  в  основе которых  лежат  генетические  нарушения,  достаточно распространены.</a:t>
            </a:r>
          </a:p>
          <a:p>
            <a:pPr marL="0" indent="898458" algn="just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Генетика приобретает все большее значение для медицины. В настоящее  время  известно  более  2000  генетических  заболеваний  человека,  достаточно полно  изучено  около  500. Изучением наследственных заболеваний  человека,  причин  их  возникновения, а также  разработкой методов их лечения занимается медицинская генетика.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47757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2690">
              <a:spcBef>
                <a:spcPts val="0"/>
              </a:spcBef>
              <a:spcAft>
                <a:spcPts val="1200"/>
              </a:spcAft>
            </a:pPr>
            <a:r>
              <a:rPr lang="ru-RU" b="1" spc="9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Наследственные болезни у человека </a:t>
            </a:r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6646" y="1142984"/>
            <a:ext cx="6557970" cy="561976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indent="898458" algn="just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Изучением наследственных заболеваний человека занимается медицинская генетика, </a:t>
            </a:r>
          </a:p>
          <a:p>
            <a:pPr marL="0" indent="898458" algn="just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Перед медицинской генетикой стоят следующие задачи:</a:t>
            </a:r>
          </a:p>
          <a:p>
            <a:pPr marL="898525" indent="-457200">
              <a:buAutoNum type="arabicPeriod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Выяснение причин возникновения у людей мутаций.</a:t>
            </a:r>
          </a:p>
          <a:p>
            <a:pPr marL="898525" indent="-457200">
              <a:buAutoNum type="arabicPeriod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Создание методов профилактики и лечения наследственных заболеваний.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8" y="3714776"/>
            <a:ext cx="4612327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28" y="1142984"/>
            <a:ext cx="46672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47757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2690">
              <a:spcBef>
                <a:spcPts val="0"/>
              </a:spcBef>
              <a:spcAft>
                <a:spcPts val="1200"/>
              </a:spcAft>
            </a:pPr>
            <a:r>
              <a:rPr lang="ru-RU" b="1" spc="9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Наследственные болезни у человека </a:t>
            </a:r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166646" y="1285860"/>
            <a:ext cx="6505418" cy="525779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 последние время значение медицинской генетики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возрастает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 связи с резким ухудшением экологической среды и отрицательным влиянием на организм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человека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физико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–химических мутагенных факторов обуславливающих наследственные заболевания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6040" y="2339570"/>
            <a:ext cx="5569314" cy="423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12192000" cy="1047757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2690">
              <a:spcBef>
                <a:spcPts val="0"/>
              </a:spcBef>
              <a:spcAft>
                <a:spcPts val="1200"/>
              </a:spcAft>
            </a:pPr>
            <a:r>
              <a:rPr lang="ru-RU" sz="4800" b="1" spc="9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Наследственные болезни у человека</a:t>
            </a:r>
            <a:endParaRPr lang="ru-RU" sz="4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9522" y="1214446"/>
            <a:ext cx="11572956" cy="542926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ctr">
              <a:lnSpc>
                <a:spcPct val="90000"/>
              </a:lnSpc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Наследственные болезни — патологические состояния организма, обусловленные изменениями генетического материала — мутациями. Если болезнь возникла под действием факторов внешней среды,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её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считают приобретенной. Если же причина – дефектные гены родителей – то болезнь считают  наследственной. 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Нередко ошибочно термины «наследственная болезнь»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            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«врожденная болезнь» употребляются как синонимы, однако врожденными болезнями называют те заболевания, которые имеются уже при рождении ребенка и могут быть обусловлены как наследственными, так и экзогенными факторами.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c85d38f2b7dc1f81d46acb678d0c48cf79481ff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2339</TotalTime>
  <Words>1077</Words>
  <Application>Microsoft Office PowerPoint</Application>
  <PresentationFormat>Широкоэкранный</PresentationFormat>
  <Paragraphs>146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1" baseType="lpstr">
      <vt:lpstr>Arial</vt:lpstr>
      <vt:lpstr>Calibri</vt:lpstr>
      <vt:lpstr>Courier New</vt:lpstr>
      <vt:lpstr>Тема Office</vt:lpstr>
      <vt:lpstr>Презентация PowerPoint</vt:lpstr>
      <vt:lpstr>Цель  урока:</vt:lpstr>
      <vt:lpstr>Презентация PowerPoint</vt:lpstr>
      <vt:lpstr>Презентация PowerPoint</vt:lpstr>
      <vt:lpstr>Презентация PowerPoint</vt:lpstr>
      <vt:lpstr>Наследственные болезни у человека</vt:lpstr>
      <vt:lpstr>Наследственные болезни у человека </vt:lpstr>
      <vt:lpstr>Наследственные болезни у человека </vt:lpstr>
      <vt:lpstr>Наследственные болезни у человека</vt:lpstr>
      <vt:lpstr>Наследственные болезни у человека</vt:lpstr>
      <vt:lpstr>Наследственные болезни у человека</vt:lpstr>
      <vt:lpstr>Генные болезни у человека</vt:lpstr>
      <vt:lpstr>Генные болезни у человека</vt:lpstr>
      <vt:lpstr>Синдактилия – срастание пальцев</vt:lpstr>
      <vt:lpstr>Полидактилия – образование дополнительных пальцев</vt:lpstr>
      <vt:lpstr>Генные болезни у человека</vt:lpstr>
      <vt:lpstr>Генные болезни у человека</vt:lpstr>
      <vt:lpstr>Генные болезни у человека</vt:lpstr>
      <vt:lpstr>Генные болезни у человека</vt:lpstr>
      <vt:lpstr>Хромосомные болезни у человека</vt:lpstr>
      <vt:lpstr>Хромосомные болезни у человека</vt:lpstr>
      <vt:lpstr>Хромосомные болезни у человека</vt:lpstr>
      <vt:lpstr>Хромосомные болезни у человека</vt:lpstr>
      <vt:lpstr>Хромосомные болезни у человека</vt:lpstr>
      <vt:lpstr>Хромосомные болезни у человека</vt:lpstr>
      <vt:lpstr>Хромосомные болезни у человека</vt:lpstr>
      <vt:lpstr>Хромосомные болезни у человека</vt:lpstr>
      <vt:lpstr>Хромосомные болезни у человека</vt:lpstr>
      <vt:lpstr>Хромосомные болезни у человека</vt:lpstr>
      <vt:lpstr>Хромосомные болезни у человека</vt:lpstr>
      <vt:lpstr>Хромосомные болезни у человека</vt:lpstr>
      <vt:lpstr>Хромосомные болезни у человека</vt:lpstr>
      <vt:lpstr>Медика- генетические консультирование</vt:lpstr>
      <vt:lpstr>Медика- генетические консультирование</vt:lpstr>
      <vt:lpstr>Медика- генетические консультирование</vt:lpstr>
      <vt:lpstr>Выводы:</vt:lpstr>
      <vt:lpstr>Презентация PowerPoint</vt:lpstr>
    </vt:vector>
  </TitlesOfParts>
  <Company>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Сцепленное наследование генов и кроссинговер</dc:title>
  <dc:creator>1</dc:creator>
  <cp:lastModifiedBy>Закирова Ф.М</cp:lastModifiedBy>
  <cp:revision>229</cp:revision>
  <dcterms:created xsi:type="dcterms:W3CDTF">2009-12-08T17:34:13Z</dcterms:created>
  <dcterms:modified xsi:type="dcterms:W3CDTF">2021-03-17T05:52:50Z</dcterms:modified>
</cp:coreProperties>
</file>