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9" r:id="rId2"/>
    <p:sldId id="330" r:id="rId3"/>
    <p:sldId id="311" r:id="rId4"/>
    <p:sldId id="313" r:id="rId5"/>
    <p:sldId id="314" r:id="rId6"/>
    <p:sldId id="329" r:id="rId7"/>
    <p:sldId id="331" r:id="rId8"/>
    <p:sldId id="352" r:id="rId9"/>
    <p:sldId id="353" r:id="rId10"/>
    <p:sldId id="332" r:id="rId11"/>
    <p:sldId id="356" r:id="rId12"/>
    <p:sldId id="355" r:id="rId13"/>
    <p:sldId id="333" r:id="rId14"/>
    <p:sldId id="334" r:id="rId15"/>
    <p:sldId id="358" r:id="rId16"/>
    <p:sldId id="357" r:id="rId17"/>
    <p:sldId id="362" r:id="rId18"/>
    <p:sldId id="335" r:id="rId19"/>
    <p:sldId id="336" r:id="rId20"/>
    <p:sldId id="360" r:id="rId21"/>
    <p:sldId id="359" r:id="rId22"/>
    <p:sldId id="361" r:id="rId23"/>
    <p:sldId id="337" r:id="rId24"/>
    <p:sldId id="338" r:id="rId25"/>
    <p:sldId id="339" r:id="rId26"/>
    <p:sldId id="363" r:id="rId27"/>
    <p:sldId id="364" r:id="rId28"/>
    <p:sldId id="366" r:id="rId29"/>
    <p:sldId id="340" r:id="rId30"/>
    <p:sldId id="341" r:id="rId31"/>
    <p:sldId id="342" r:id="rId32"/>
  </p:sldIdLst>
  <p:sldSz cx="9144000" cy="5143500" type="screen16x9"/>
  <p:notesSz cx="6858000" cy="9144000"/>
  <p:custDataLst>
    <p:tags r:id="rId3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758" y="53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2B86A-B1C4-4256-8EBD-040DA86FEB3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825FE4-06E6-4BAA-8C69-5715296FEF14}">
      <dgm:prSet phldrT="[Текст]"/>
      <dgm:spPr/>
      <dgm:t>
        <a:bodyPr/>
        <a:lstStyle/>
        <a:p>
          <a:r>
            <a:rPr lang="ru-RU" dirty="0" smtClean="0"/>
            <a:t>Мутации</a:t>
          </a:r>
          <a:endParaRPr lang="ru-RU" dirty="0"/>
        </a:p>
      </dgm:t>
    </dgm:pt>
    <dgm:pt modelId="{A8E3773B-2942-4531-BB69-428B2F291B39}" type="parTrans" cxnId="{90011338-0E1D-4DEC-B480-DCF6E8EBAB40}">
      <dgm:prSet/>
      <dgm:spPr/>
      <dgm:t>
        <a:bodyPr/>
        <a:lstStyle/>
        <a:p>
          <a:endParaRPr lang="ru-RU"/>
        </a:p>
      </dgm:t>
    </dgm:pt>
    <dgm:pt modelId="{D07128BD-A71D-4539-9F25-D2B12C00BCC7}" type="sibTrans" cxnId="{90011338-0E1D-4DEC-B480-DCF6E8EBAB40}">
      <dgm:prSet/>
      <dgm:spPr/>
      <dgm:t>
        <a:bodyPr/>
        <a:lstStyle/>
        <a:p>
          <a:endParaRPr lang="ru-RU"/>
        </a:p>
      </dgm:t>
    </dgm:pt>
    <dgm:pt modelId="{1AA2AD82-1B34-4EEA-80C2-C2C8833DAF1D}">
      <dgm:prSet phldrT="[Текст]"/>
      <dgm:spPr/>
      <dgm:t>
        <a:bodyPr/>
        <a:lstStyle/>
        <a:p>
          <a:r>
            <a:rPr lang="ru-RU" dirty="0" smtClean="0"/>
            <a:t>Доминантные </a:t>
          </a:r>
          <a:endParaRPr lang="ru-RU" dirty="0"/>
        </a:p>
      </dgm:t>
    </dgm:pt>
    <dgm:pt modelId="{5E1192D0-C443-4F1A-8708-2588962B1A44}" type="parTrans" cxnId="{4211168E-756F-4028-B8C1-8A93D91475F2}">
      <dgm:prSet/>
      <dgm:spPr/>
      <dgm:t>
        <a:bodyPr/>
        <a:lstStyle/>
        <a:p>
          <a:endParaRPr lang="ru-RU"/>
        </a:p>
      </dgm:t>
    </dgm:pt>
    <dgm:pt modelId="{22585C44-495B-40D4-896D-9ACA38D00CD0}" type="sibTrans" cxnId="{4211168E-756F-4028-B8C1-8A93D91475F2}">
      <dgm:prSet/>
      <dgm:spPr/>
      <dgm:t>
        <a:bodyPr/>
        <a:lstStyle/>
        <a:p>
          <a:endParaRPr lang="ru-RU"/>
        </a:p>
      </dgm:t>
    </dgm:pt>
    <dgm:pt modelId="{83EC7442-9C3A-4E11-A689-D439B0EB452E}">
      <dgm:prSet phldrT="[Текст]"/>
      <dgm:spPr/>
      <dgm:t>
        <a:bodyPr/>
        <a:lstStyle/>
        <a:p>
          <a:r>
            <a:rPr lang="ru-RU" dirty="0" smtClean="0"/>
            <a:t>Рецессивные </a:t>
          </a:r>
          <a:endParaRPr lang="ru-RU" dirty="0"/>
        </a:p>
      </dgm:t>
    </dgm:pt>
    <dgm:pt modelId="{416782F3-4219-4E35-9685-ED4449836281}" type="parTrans" cxnId="{709FC115-0A5D-40E5-9A9D-EC80A51E08F3}">
      <dgm:prSet/>
      <dgm:spPr/>
      <dgm:t>
        <a:bodyPr/>
        <a:lstStyle/>
        <a:p>
          <a:endParaRPr lang="ru-RU"/>
        </a:p>
      </dgm:t>
    </dgm:pt>
    <dgm:pt modelId="{19082A64-1D33-4E3A-8C51-37125DDBD633}" type="sibTrans" cxnId="{709FC115-0A5D-40E5-9A9D-EC80A51E08F3}">
      <dgm:prSet/>
      <dgm:spPr/>
      <dgm:t>
        <a:bodyPr/>
        <a:lstStyle/>
        <a:p>
          <a:endParaRPr lang="ru-RU"/>
        </a:p>
      </dgm:t>
    </dgm:pt>
    <dgm:pt modelId="{A621E3C6-4060-49F7-83F2-088B4FDA66EC}" type="pres">
      <dgm:prSet presAssocID="{9712B86A-B1C4-4256-8EBD-040DA86FEB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3444F4-8BF4-496E-A7F4-D6913C6CADEB}" type="pres">
      <dgm:prSet presAssocID="{2F825FE4-06E6-4BAA-8C69-5715296FEF14}" presName="root" presStyleCnt="0"/>
      <dgm:spPr/>
    </dgm:pt>
    <dgm:pt modelId="{405EC6E6-9CAD-4D87-A277-AEC881A26E52}" type="pres">
      <dgm:prSet presAssocID="{2F825FE4-06E6-4BAA-8C69-5715296FEF14}" presName="rootComposite" presStyleCnt="0"/>
      <dgm:spPr/>
    </dgm:pt>
    <dgm:pt modelId="{6BB86000-A0E7-4A94-A263-4BD71DF261DB}" type="pres">
      <dgm:prSet presAssocID="{2F825FE4-06E6-4BAA-8C69-5715296FEF14}" presName="rootText" presStyleLbl="node1" presStyleIdx="0" presStyleCnt="1" custLinFactNeighborX="-10306" custLinFactNeighborY="5567"/>
      <dgm:spPr/>
      <dgm:t>
        <a:bodyPr/>
        <a:lstStyle/>
        <a:p>
          <a:endParaRPr lang="ru-RU"/>
        </a:p>
      </dgm:t>
    </dgm:pt>
    <dgm:pt modelId="{CDC47EA0-2907-4D53-AB41-E6D248256178}" type="pres">
      <dgm:prSet presAssocID="{2F825FE4-06E6-4BAA-8C69-5715296FEF14}" presName="rootConnector" presStyleLbl="node1" presStyleIdx="0" presStyleCnt="1"/>
      <dgm:spPr/>
      <dgm:t>
        <a:bodyPr/>
        <a:lstStyle/>
        <a:p>
          <a:endParaRPr lang="ru-RU"/>
        </a:p>
      </dgm:t>
    </dgm:pt>
    <dgm:pt modelId="{0F4024EA-1611-4EC1-9C8A-4B77F9275180}" type="pres">
      <dgm:prSet presAssocID="{2F825FE4-06E6-4BAA-8C69-5715296FEF14}" presName="childShape" presStyleCnt="0"/>
      <dgm:spPr/>
    </dgm:pt>
    <dgm:pt modelId="{2EDD3431-6B86-4A6E-A1D2-99A5F7191B3B}" type="pres">
      <dgm:prSet presAssocID="{5E1192D0-C443-4F1A-8708-2588962B1A4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424C905-54C4-47A8-9C22-5A64BC2D456A}" type="pres">
      <dgm:prSet presAssocID="{1AA2AD82-1B34-4EEA-80C2-C2C8833DAF1D}" presName="childText" presStyleLbl="bgAcc1" presStyleIdx="0" presStyleCnt="2" custLinFactNeighborX="-8655" custLinFactNeighborY="-12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A19B7-CCA0-4096-AC87-5187C78DF906}" type="pres">
      <dgm:prSet presAssocID="{416782F3-4219-4E35-9685-ED444983628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9A270F2-7676-4F07-81C2-AB0EC6F14287}" type="pres">
      <dgm:prSet presAssocID="{83EC7442-9C3A-4E11-A689-D439B0EB452E}" presName="childText" presStyleLbl="bgAcc1" presStyleIdx="1" presStyleCnt="2" custLinFactNeighborX="-8655" custLinFactNeighborY="-5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CDA151-E44D-41B6-8FD5-612032261464}" type="presOf" srcId="{9712B86A-B1C4-4256-8EBD-040DA86FEB30}" destId="{A621E3C6-4060-49F7-83F2-088B4FDA66EC}" srcOrd="0" destOrd="0" presId="urn:microsoft.com/office/officeart/2005/8/layout/hierarchy3"/>
    <dgm:cxn modelId="{4211168E-756F-4028-B8C1-8A93D91475F2}" srcId="{2F825FE4-06E6-4BAA-8C69-5715296FEF14}" destId="{1AA2AD82-1B34-4EEA-80C2-C2C8833DAF1D}" srcOrd="0" destOrd="0" parTransId="{5E1192D0-C443-4F1A-8708-2588962B1A44}" sibTransId="{22585C44-495B-40D4-896D-9ACA38D00CD0}"/>
    <dgm:cxn modelId="{0607F5D6-2225-4BAA-96A1-72A52202CA60}" type="presOf" srcId="{1AA2AD82-1B34-4EEA-80C2-C2C8833DAF1D}" destId="{9424C905-54C4-47A8-9C22-5A64BC2D456A}" srcOrd="0" destOrd="0" presId="urn:microsoft.com/office/officeart/2005/8/layout/hierarchy3"/>
    <dgm:cxn modelId="{D922AD7F-2C67-4A77-A9A9-A56DE12EBD30}" type="presOf" srcId="{416782F3-4219-4E35-9685-ED4449836281}" destId="{690A19B7-CCA0-4096-AC87-5187C78DF906}" srcOrd="0" destOrd="0" presId="urn:microsoft.com/office/officeart/2005/8/layout/hierarchy3"/>
    <dgm:cxn modelId="{9B77647E-5D7E-44B3-9BB6-4849249E62BF}" type="presOf" srcId="{5E1192D0-C443-4F1A-8708-2588962B1A44}" destId="{2EDD3431-6B86-4A6E-A1D2-99A5F7191B3B}" srcOrd="0" destOrd="0" presId="urn:microsoft.com/office/officeart/2005/8/layout/hierarchy3"/>
    <dgm:cxn modelId="{3978FCD3-B2B6-431D-AA39-AC80FD3866A8}" type="presOf" srcId="{2F825FE4-06E6-4BAA-8C69-5715296FEF14}" destId="{6BB86000-A0E7-4A94-A263-4BD71DF261DB}" srcOrd="0" destOrd="0" presId="urn:microsoft.com/office/officeart/2005/8/layout/hierarchy3"/>
    <dgm:cxn modelId="{D06A9B13-1E11-4229-99D2-057A7FCAE785}" type="presOf" srcId="{2F825FE4-06E6-4BAA-8C69-5715296FEF14}" destId="{CDC47EA0-2907-4D53-AB41-E6D248256178}" srcOrd="1" destOrd="0" presId="urn:microsoft.com/office/officeart/2005/8/layout/hierarchy3"/>
    <dgm:cxn modelId="{709FC115-0A5D-40E5-9A9D-EC80A51E08F3}" srcId="{2F825FE4-06E6-4BAA-8C69-5715296FEF14}" destId="{83EC7442-9C3A-4E11-A689-D439B0EB452E}" srcOrd="1" destOrd="0" parTransId="{416782F3-4219-4E35-9685-ED4449836281}" sibTransId="{19082A64-1D33-4E3A-8C51-37125DDBD633}"/>
    <dgm:cxn modelId="{9AA5CE35-A0D3-4CF6-8240-10091744105B}" type="presOf" srcId="{83EC7442-9C3A-4E11-A689-D439B0EB452E}" destId="{39A270F2-7676-4F07-81C2-AB0EC6F14287}" srcOrd="0" destOrd="0" presId="urn:microsoft.com/office/officeart/2005/8/layout/hierarchy3"/>
    <dgm:cxn modelId="{90011338-0E1D-4DEC-B480-DCF6E8EBAB40}" srcId="{9712B86A-B1C4-4256-8EBD-040DA86FEB30}" destId="{2F825FE4-06E6-4BAA-8C69-5715296FEF14}" srcOrd="0" destOrd="0" parTransId="{A8E3773B-2942-4531-BB69-428B2F291B39}" sibTransId="{D07128BD-A71D-4539-9F25-D2B12C00BCC7}"/>
    <dgm:cxn modelId="{9AF0C21D-455B-4F77-9114-705F6962833C}" type="presParOf" srcId="{A621E3C6-4060-49F7-83F2-088B4FDA66EC}" destId="{B73444F4-8BF4-496E-A7F4-D6913C6CADEB}" srcOrd="0" destOrd="0" presId="urn:microsoft.com/office/officeart/2005/8/layout/hierarchy3"/>
    <dgm:cxn modelId="{D17067C1-BA88-4B30-8452-FAC90D036976}" type="presParOf" srcId="{B73444F4-8BF4-496E-A7F4-D6913C6CADEB}" destId="{405EC6E6-9CAD-4D87-A277-AEC881A26E52}" srcOrd="0" destOrd="0" presId="urn:microsoft.com/office/officeart/2005/8/layout/hierarchy3"/>
    <dgm:cxn modelId="{AFE07E80-BA06-4AC0-B86C-FE49E26F7706}" type="presParOf" srcId="{405EC6E6-9CAD-4D87-A277-AEC881A26E52}" destId="{6BB86000-A0E7-4A94-A263-4BD71DF261DB}" srcOrd="0" destOrd="0" presId="urn:microsoft.com/office/officeart/2005/8/layout/hierarchy3"/>
    <dgm:cxn modelId="{903DB597-9A73-47B9-A6C0-8586C347AD44}" type="presParOf" srcId="{405EC6E6-9CAD-4D87-A277-AEC881A26E52}" destId="{CDC47EA0-2907-4D53-AB41-E6D248256178}" srcOrd="1" destOrd="0" presId="urn:microsoft.com/office/officeart/2005/8/layout/hierarchy3"/>
    <dgm:cxn modelId="{DEB5BC40-F87B-4DD6-8257-EB2B88839E72}" type="presParOf" srcId="{B73444F4-8BF4-496E-A7F4-D6913C6CADEB}" destId="{0F4024EA-1611-4EC1-9C8A-4B77F9275180}" srcOrd="1" destOrd="0" presId="urn:microsoft.com/office/officeart/2005/8/layout/hierarchy3"/>
    <dgm:cxn modelId="{5272D99E-1ADA-4CC6-A1E7-36DAF1C05406}" type="presParOf" srcId="{0F4024EA-1611-4EC1-9C8A-4B77F9275180}" destId="{2EDD3431-6B86-4A6E-A1D2-99A5F7191B3B}" srcOrd="0" destOrd="0" presId="urn:microsoft.com/office/officeart/2005/8/layout/hierarchy3"/>
    <dgm:cxn modelId="{17427257-95F3-468D-BDD3-E399D61A7193}" type="presParOf" srcId="{0F4024EA-1611-4EC1-9C8A-4B77F9275180}" destId="{9424C905-54C4-47A8-9C22-5A64BC2D456A}" srcOrd="1" destOrd="0" presId="urn:microsoft.com/office/officeart/2005/8/layout/hierarchy3"/>
    <dgm:cxn modelId="{74C1DA70-6613-4DDC-91C8-92532A2563ED}" type="presParOf" srcId="{0F4024EA-1611-4EC1-9C8A-4B77F9275180}" destId="{690A19B7-CCA0-4096-AC87-5187C78DF906}" srcOrd="2" destOrd="0" presId="urn:microsoft.com/office/officeart/2005/8/layout/hierarchy3"/>
    <dgm:cxn modelId="{2793BCE7-1221-48C5-A674-EBDAF34D8C80}" type="presParOf" srcId="{0F4024EA-1611-4EC1-9C8A-4B77F9275180}" destId="{39A270F2-7676-4F07-81C2-AB0EC6F1428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2B86A-B1C4-4256-8EBD-040DA86FEB3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825FE4-06E6-4BAA-8C69-5715296FEF14}">
      <dgm:prSet phldrT="[Текст]"/>
      <dgm:spPr/>
      <dgm:t>
        <a:bodyPr/>
        <a:lstStyle/>
        <a:p>
          <a:r>
            <a:rPr lang="ru-RU" dirty="0" smtClean="0"/>
            <a:t>Мутации</a:t>
          </a:r>
          <a:endParaRPr lang="ru-RU" dirty="0"/>
        </a:p>
      </dgm:t>
    </dgm:pt>
    <dgm:pt modelId="{A8E3773B-2942-4531-BB69-428B2F291B39}" type="parTrans" cxnId="{90011338-0E1D-4DEC-B480-DCF6E8EBAB40}">
      <dgm:prSet/>
      <dgm:spPr/>
      <dgm:t>
        <a:bodyPr/>
        <a:lstStyle/>
        <a:p>
          <a:endParaRPr lang="ru-RU"/>
        </a:p>
      </dgm:t>
    </dgm:pt>
    <dgm:pt modelId="{D07128BD-A71D-4539-9F25-D2B12C00BCC7}" type="sibTrans" cxnId="{90011338-0E1D-4DEC-B480-DCF6E8EBAB40}">
      <dgm:prSet/>
      <dgm:spPr/>
      <dgm:t>
        <a:bodyPr/>
        <a:lstStyle/>
        <a:p>
          <a:endParaRPr lang="ru-RU"/>
        </a:p>
      </dgm:t>
    </dgm:pt>
    <dgm:pt modelId="{1AA2AD82-1B34-4EEA-80C2-C2C8833DAF1D}">
      <dgm:prSet phldrT="[Текст]"/>
      <dgm:spPr/>
      <dgm:t>
        <a:bodyPr/>
        <a:lstStyle/>
        <a:p>
          <a:r>
            <a:rPr lang="ru-RU" dirty="0" smtClean="0"/>
            <a:t>Вредные </a:t>
          </a:r>
          <a:endParaRPr lang="ru-RU" dirty="0"/>
        </a:p>
      </dgm:t>
    </dgm:pt>
    <dgm:pt modelId="{5E1192D0-C443-4F1A-8708-2588962B1A44}" type="parTrans" cxnId="{4211168E-756F-4028-B8C1-8A93D91475F2}">
      <dgm:prSet/>
      <dgm:spPr/>
      <dgm:t>
        <a:bodyPr/>
        <a:lstStyle/>
        <a:p>
          <a:endParaRPr lang="ru-RU"/>
        </a:p>
      </dgm:t>
    </dgm:pt>
    <dgm:pt modelId="{22585C44-495B-40D4-896D-9ACA38D00CD0}" type="sibTrans" cxnId="{4211168E-756F-4028-B8C1-8A93D91475F2}">
      <dgm:prSet/>
      <dgm:spPr/>
      <dgm:t>
        <a:bodyPr/>
        <a:lstStyle/>
        <a:p>
          <a:endParaRPr lang="ru-RU"/>
        </a:p>
      </dgm:t>
    </dgm:pt>
    <dgm:pt modelId="{83EC7442-9C3A-4E11-A689-D439B0EB452E}">
      <dgm:prSet phldrT="[Текст]"/>
      <dgm:spPr/>
      <dgm:t>
        <a:bodyPr/>
        <a:lstStyle/>
        <a:p>
          <a:r>
            <a:rPr lang="ru-RU" dirty="0" smtClean="0"/>
            <a:t>Полезные  </a:t>
          </a:r>
          <a:endParaRPr lang="ru-RU" dirty="0"/>
        </a:p>
      </dgm:t>
    </dgm:pt>
    <dgm:pt modelId="{416782F3-4219-4E35-9685-ED4449836281}" type="parTrans" cxnId="{709FC115-0A5D-40E5-9A9D-EC80A51E08F3}">
      <dgm:prSet/>
      <dgm:spPr/>
      <dgm:t>
        <a:bodyPr/>
        <a:lstStyle/>
        <a:p>
          <a:endParaRPr lang="ru-RU"/>
        </a:p>
      </dgm:t>
    </dgm:pt>
    <dgm:pt modelId="{19082A64-1D33-4E3A-8C51-37125DDBD633}" type="sibTrans" cxnId="{709FC115-0A5D-40E5-9A9D-EC80A51E08F3}">
      <dgm:prSet/>
      <dgm:spPr/>
      <dgm:t>
        <a:bodyPr/>
        <a:lstStyle/>
        <a:p>
          <a:endParaRPr lang="ru-RU"/>
        </a:p>
      </dgm:t>
    </dgm:pt>
    <dgm:pt modelId="{A621E3C6-4060-49F7-83F2-088B4FDA66EC}" type="pres">
      <dgm:prSet presAssocID="{9712B86A-B1C4-4256-8EBD-040DA86FEB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3444F4-8BF4-496E-A7F4-D6913C6CADEB}" type="pres">
      <dgm:prSet presAssocID="{2F825FE4-06E6-4BAA-8C69-5715296FEF14}" presName="root" presStyleCnt="0"/>
      <dgm:spPr/>
    </dgm:pt>
    <dgm:pt modelId="{405EC6E6-9CAD-4D87-A277-AEC881A26E52}" type="pres">
      <dgm:prSet presAssocID="{2F825FE4-06E6-4BAA-8C69-5715296FEF14}" presName="rootComposite" presStyleCnt="0"/>
      <dgm:spPr/>
    </dgm:pt>
    <dgm:pt modelId="{6BB86000-A0E7-4A94-A263-4BD71DF261DB}" type="pres">
      <dgm:prSet presAssocID="{2F825FE4-06E6-4BAA-8C69-5715296FEF14}" presName="rootText" presStyleLbl="node1" presStyleIdx="0" presStyleCnt="1" custLinFactNeighborX="-10306" custLinFactNeighborY="5567"/>
      <dgm:spPr/>
      <dgm:t>
        <a:bodyPr/>
        <a:lstStyle/>
        <a:p>
          <a:endParaRPr lang="ru-RU"/>
        </a:p>
      </dgm:t>
    </dgm:pt>
    <dgm:pt modelId="{CDC47EA0-2907-4D53-AB41-E6D248256178}" type="pres">
      <dgm:prSet presAssocID="{2F825FE4-06E6-4BAA-8C69-5715296FEF14}" presName="rootConnector" presStyleLbl="node1" presStyleIdx="0" presStyleCnt="1"/>
      <dgm:spPr/>
      <dgm:t>
        <a:bodyPr/>
        <a:lstStyle/>
        <a:p>
          <a:endParaRPr lang="ru-RU"/>
        </a:p>
      </dgm:t>
    </dgm:pt>
    <dgm:pt modelId="{0F4024EA-1611-4EC1-9C8A-4B77F9275180}" type="pres">
      <dgm:prSet presAssocID="{2F825FE4-06E6-4BAA-8C69-5715296FEF14}" presName="childShape" presStyleCnt="0"/>
      <dgm:spPr/>
    </dgm:pt>
    <dgm:pt modelId="{2EDD3431-6B86-4A6E-A1D2-99A5F7191B3B}" type="pres">
      <dgm:prSet presAssocID="{5E1192D0-C443-4F1A-8708-2588962B1A4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424C905-54C4-47A8-9C22-5A64BC2D456A}" type="pres">
      <dgm:prSet presAssocID="{1AA2AD82-1B34-4EEA-80C2-C2C8833DAF1D}" presName="childText" presStyleLbl="bgAcc1" presStyleIdx="0" presStyleCnt="2" custLinFactNeighborX="-8655" custLinFactNeighborY="-12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A19B7-CCA0-4096-AC87-5187C78DF906}" type="pres">
      <dgm:prSet presAssocID="{416782F3-4219-4E35-9685-ED444983628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9A270F2-7676-4F07-81C2-AB0EC6F14287}" type="pres">
      <dgm:prSet presAssocID="{83EC7442-9C3A-4E11-A689-D439B0EB452E}" presName="childText" presStyleLbl="bgAcc1" presStyleIdx="1" presStyleCnt="2" custLinFactNeighborX="-8655" custLinFactNeighborY="-5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AA22B3-93F0-4E5D-8951-78DEA81A74F4}" type="presOf" srcId="{9712B86A-B1C4-4256-8EBD-040DA86FEB30}" destId="{A621E3C6-4060-49F7-83F2-088B4FDA66EC}" srcOrd="0" destOrd="0" presId="urn:microsoft.com/office/officeart/2005/8/layout/hierarchy3"/>
    <dgm:cxn modelId="{23D01233-BD14-4EFC-BC10-DE96CF3DFA91}" type="presOf" srcId="{5E1192D0-C443-4F1A-8708-2588962B1A44}" destId="{2EDD3431-6B86-4A6E-A1D2-99A5F7191B3B}" srcOrd="0" destOrd="0" presId="urn:microsoft.com/office/officeart/2005/8/layout/hierarchy3"/>
    <dgm:cxn modelId="{5424FF12-910C-4E4D-922C-A12A93C4AE05}" type="presOf" srcId="{2F825FE4-06E6-4BAA-8C69-5715296FEF14}" destId="{6BB86000-A0E7-4A94-A263-4BD71DF261DB}" srcOrd="0" destOrd="0" presId="urn:microsoft.com/office/officeart/2005/8/layout/hierarchy3"/>
    <dgm:cxn modelId="{709FC115-0A5D-40E5-9A9D-EC80A51E08F3}" srcId="{2F825FE4-06E6-4BAA-8C69-5715296FEF14}" destId="{83EC7442-9C3A-4E11-A689-D439B0EB452E}" srcOrd="1" destOrd="0" parTransId="{416782F3-4219-4E35-9685-ED4449836281}" sibTransId="{19082A64-1D33-4E3A-8C51-37125DDBD633}"/>
    <dgm:cxn modelId="{339E071A-43B3-4B19-91FC-DF4435C2A963}" type="presOf" srcId="{83EC7442-9C3A-4E11-A689-D439B0EB452E}" destId="{39A270F2-7676-4F07-81C2-AB0EC6F14287}" srcOrd="0" destOrd="0" presId="urn:microsoft.com/office/officeart/2005/8/layout/hierarchy3"/>
    <dgm:cxn modelId="{4211168E-756F-4028-B8C1-8A93D91475F2}" srcId="{2F825FE4-06E6-4BAA-8C69-5715296FEF14}" destId="{1AA2AD82-1B34-4EEA-80C2-C2C8833DAF1D}" srcOrd="0" destOrd="0" parTransId="{5E1192D0-C443-4F1A-8708-2588962B1A44}" sibTransId="{22585C44-495B-40D4-896D-9ACA38D00CD0}"/>
    <dgm:cxn modelId="{E1B9522E-8238-4101-B21B-6F3043A42F60}" type="presOf" srcId="{416782F3-4219-4E35-9685-ED4449836281}" destId="{690A19B7-CCA0-4096-AC87-5187C78DF906}" srcOrd="0" destOrd="0" presId="urn:microsoft.com/office/officeart/2005/8/layout/hierarchy3"/>
    <dgm:cxn modelId="{1A371BF1-E4D6-46B7-969F-FDE14D1BB716}" type="presOf" srcId="{1AA2AD82-1B34-4EEA-80C2-C2C8833DAF1D}" destId="{9424C905-54C4-47A8-9C22-5A64BC2D456A}" srcOrd="0" destOrd="0" presId="urn:microsoft.com/office/officeart/2005/8/layout/hierarchy3"/>
    <dgm:cxn modelId="{90011338-0E1D-4DEC-B480-DCF6E8EBAB40}" srcId="{9712B86A-B1C4-4256-8EBD-040DA86FEB30}" destId="{2F825FE4-06E6-4BAA-8C69-5715296FEF14}" srcOrd="0" destOrd="0" parTransId="{A8E3773B-2942-4531-BB69-428B2F291B39}" sibTransId="{D07128BD-A71D-4539-9F25-D2B12C00BCC7}"/>
    <dgm:cxn modelId="{98D258C7-64E9-45DF-BAF2-9C0B6F5F646D}" type="presOf" srcId="{2F825FE4-06E6-4BAA-8C69-5715296FEF14}" destId="{CDC47EA0-2907-4D53-AB41-E6D248256178}" srcOrd="1" destOrd="0" presId="urn:microsoft.com/office/officeart/2005/8/layout/hierarchy3"/>
    <dgm:cxn modelId="{1F143C31-ADEA-41D5-BD1E-EAED3CDF7916}" type="presParOf" srcId="{A621E3C6-4060-49F7-83F2-088B4FDA66EC}" destId="{B73444F4-8BF4-496E-A7F4-D6913C6CADEB}" srcOrd="0" destOrd="0" presId="urn:microsoft.com/office/officeart/2005/8/layout/hierarchy3"/>
    <dgm:cxn modelId="{0F94CCB0-50F6-44DB-88E6-85964A2A4077}" type="presParOf" srcId="{B73444F4-8BF4-496E-A7F4-D6913C6CADEB}" destId="{405EC6E6-9CAD-4D87-A277-AEC881A26E52}" srcOrd="0" destOrd="0" presId="urn:microsoft.com/office/officeart/2005/8/layout/hierarchy3"/>
    <dgm:cxn modelId="{FD0D1ADF-1413-40AC-AFB9-91C1D20DF559}" type="presParOf" srcId="{405EC6E6-9CAD-4D87-A277-AEC881A26E52}" destId="{6BB86000-A0E7-4A94-A263-4BD71DF261DB}" srcOrd="0" destOrd="0" presId="urn:microsoft.com/office/officeart/2005/8/layout/hierarchy3"/>
    <dgm:cxn modelId="{BE65FF71-2D42-44F8-9482-6B18F0C65F65}" type="presParOf" srcId="{405EC6E6-9CAD-4D87-A277-AEC881A26E52}" destId="{CDC47EA0-2907-4D53-AB41-E6D248256178}" srcOrd="1" destOrd="0" presId="urn:microsoft.com/office/officeart/2005/8/layout/hierarchy3"/>
    <dgm:cxn modelId="{4D0EB98C-B23B-4826-9AAB-D8BC366B47D2}" type="presParOf" srcId="{B73444F4-8BF4-496E-A7F4-D6913C6CADEB}" destId="{0F4024EA-1611-4EC1-9C8A-4B77F9275180}" srcOrd="1" destOrd="0" presId="urn:microsoft.com/office/officeart/2005/8/layout/hierarchy3"/>
    <dgm:cxn modelId="{D867B7BA-77BA-4CE4-9777-5F97386C724E}" type="presParOf" srcId="{0F4024EA-1611-4EC1-9C8A-4B77F9275180}" destId="{2EDD3431-6B86-4A6E-A1D2-99A5F7191B3B}" srcOrd="0" destOrd="0" presId="urn:microsoft.com/office/officeart/2005/8/layout/hierarchy3"/>
    <dgm:cxn modelId="{9400FB79-EB7C-41DE-AC42-EE825B1D2EA4}" type="presParOf" srcId="{0F4024EA-1611-4EC1-9C8A-4B77F9275180}" destId="{9424C905-54C4-47A8-9C22-5A64BC2D456A}" srcOrd="1" destOrd="0" presId="urn:microsoft.com/office/officeart/2005/8/layout/hierarchy3"/>
    <dgm:cxn modelId="{CD72DADA-1B61-45F8-BD83-7CD0D5241650}" type="presParOf" srcId="{0F4024EA-1611-4EC1-9C8A-4B77F9275180}" destId="{690A19B7-CCA0-4096-AC87-5187C78DF906}" srcOrd="2" destOrd="0" presId="urn:microsoft.com/office/officeart/2005/8/layout/hierarchy3"/>
    <dgm:cxn modelId="{D87808C3-FB76-4F52-89FD-C02B2337F76D}" type="presParOf" srcId="{0F4024EA-1611-4EC1-9C8A-4B77F9275180}" destId="{39A270F2-7676-4F07-81C2-AB0EC6F1428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12B86A-B1C4-4256-8EBD-040DA86FEB3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825FE4-06E6-4BAA-8C69-5715296FEF14}">
      <dgm:prSet phldrT="[Текст]" custT="1"/>
      <dgm:spPr/>
      <dgm:t>
        <a:bodyPr/>
        <a:lstStyle/>
        <a:p>
          <a:r>
            <a:rPr lang="ru-RU" sz="4000" dirty="0" smtClean="0">
              <a:latin typeface="Arial" pitchFamily="34" charset="0"/>
              <a:cs typeface="Arial" pitchFamily="34" charset="0"/>
            </a:rPr>
            <a:t>Мутации</a:t>
          </a:r>
          <a:endParaRPr lang="ru-RU" sz="4000" dirty="0">
            <a:latin typeface="Arial" pitchFamily="34" charset="0"/>
            <a:cs typeface="Arial" pitchFamily="34" charset="0"/>
          </a:endParaRPr>
        </a:p>
      </dgm:t>
    </dgm:pt>
    <dgm:pt modelId="{A8E3773B-2942-4531-BB69-428B2F291B39}" type="parTrans" cxnId="{90011338-0E1D-4DEC-B480-DCF6E8EBAB40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D07128BD-A71D-4539-9F25-D2B12C00BCC7}" type="sibTrans" cxnId="{90011338-0E1D-4DEC-B480-DCF6E8EBAB40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1AA2AD82-1B34-4EEA-80C2-C2C8833DAF1D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Генеративные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E1192D0-C443-4F1A-8708-2588962B1A44}" type="parTrans" cxnId="{4211168E-756F-4028-B8C1-8A93D91475F2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22585C44-495B-40D4-896D-9ACA38D00CD0}" type="sibTrans" cxnId="{4211168E-756F-4028-B8C1-8A93D91475F2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83EC7442-9C3A-4E11-A689-D439B0EB452E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Соматические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16782F3-4219-4E35-9685-ED4449836281}" type="parTrans" cxnId="{709FC115-0A5D-40E5-9A9D-EC80A51E08F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19082A64-1D33-4E3A-8C51-37125DDBD633}" type="sibTrans" cxnId="{709FC115-0A5D-40E5-9A9D-EC80A51E08F3}">
      <dgm:prSet/>
      <dgm:spPr/>
      <dgm:t>
        <a:bodyPr/>
        <a:lstStyle/>
        <a:p>
          <a:endParaRPr lang="ru-RU" sz="3200">
            <a:latin typeface="Arial" pitchFamily="34" charset="0"/>
            <a:cs typeface="Arial" pitchFamily="34" charset="0"/>
          </a:endParaRPr>
        </a:p>
      </dgm:t>
    </dgm:pt>
    <dgm:pt modelId="{A621E3C6-4060-49F7-83F2-088B4FDA66EC}" type="pres">
      <dgm:prSet presAssocID="{9712B86A-B1C4-4256-8EBD-040DA86FEB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3444F4-8BF4-496E-A7F4-D6913C6CADEB}" type="pres">
      <dgm:prSet presAssocID="{2F825FE4-06E6-4BAA-8C69-5715296FEF14}" presName="root" presStyleCnt="0"/>
      <dgm:spPr/>
    </dgm:pt>
    <dgm:pt modelId="{405EC6E6-9CAD-4D87-A277-AEC881A26E52}" type="pres">
      <dgm:prSet presAssocID="{2F825FE4-06E6-4BAA-8C69-5715296FEF14}" presName="rootComposite" presStyleCnt="0"/>
      <dgm:spPr/>
    </dgm:pt>
    <dgm:pt modelId="{6BB86000-A0E7-4A94-A263-4BD71DF261DB}" type="pres">
      <dgm:prSet presAssocID="{2F825FE4-06E6-4BAA-8C69-5715296FEF14}" presName="rootText" presStyleLbl="node1" presStyleIdx="0" presStyleCnt="1" custLinFactNeighborX="55679" custLinFactNeighborY="-56"/>
      <dgm:spPr/>
      <dgm:t>
        <a:bodyPr/>
        <a:lstStyle/>
        <a:p>
          <a:endParaRPr lang="ru-RU"/>
        </a:p>
      </dgm:t>
    </dgm:pt>
    <dgm:pt modelId="{CDC47EA0-2907-4D53-AB41-E6D248256178}" type="pres">
      <dgm:prSet presAssocID="{2F825FE4-06E6-4BAA-8C69-5715296FEF14}" presName="rootConnector" presStyleLbl="node1" presStyleIdx="0" presStyleCnt="1"/>
      <dgm:spPr/>
      <dgm:t>
        <a:bodyPr/>
        <a:lstStyle/>
        <a:p>
          <a:endParaRPr lang="ru-RU"/>
        </a:p>
      </dgm:t>
    </dgm:pt>
    <dgm:pt modelId="{0F4024EA-1611-4EC1-9C8A-4B77F9275180}" type="pres">
      <dgm:prSet presAssocID="{2F825FE4-06E6-4BAA-8C69-5715296FEF14}" presName="childShape" presStyleCnt="0"/>
      <dgm:spPr/>
    </dgm:pt>
    <dgm:pt modelId="{2EDD3431-6B86-4A6E-A1D2-99A5F7191B3B}" type="pres">
      <dgm:prSet presAssocID="{5E1192D0-C443-4F1A-8708-2588962B1A4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9424C905-54C4-47A8-9C22-5A64BC2D456A}" type="pres">
      <dgm:prSet presAssocID="{1AA2AD82-1B34-4EEA-80C2-C2C8833DAF1D}" presName="childText" presStyleLbl="bgAcc1" presStyleIdx="0" presStyleCnt="2" custLinFactX="-45140" custLinFactNeighborX="-100000" custLinFactNeighborY="-37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A19B7-CCA0-4096-AC87-5187C78DF906}" type="pres">
      <dgm:prSet presAssocID="{416782F3-4219-4E35-9685-ED4449836281}" presName="Name13" presStyleLbl="parChTrans1D2" presStyleIdx="1" presStyleCnt="2"/>
      <dgm:spPr/>
      <dgm:t>
        <a:bodyPr/>
        <a:lstStyle/>
        <a:p>
          <a:endParaRPr lang="ru-RU"/>
        </a:p>
      </dgm:t>
    </dgm:pt>
    <dgm:pt modelId="{39A270F2-7676-4F07-81C2-AB0EC6F14287}" type="pres">
      <dgm:prSet presAssocID="{83EC7442-9C3A-4E11-A689-D439B0EB452E}" presName="childText" presStyleLbl="bgAcc1" presStyleIdx="1" presStyleCnt="2" custLinFactX="5437" custLinFactNeighborX="100000" custLinFactNeighborY="-90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D23B15-9744-421E-B57B-9C39A5C7F7F7}" type="presOf" srcId="{2F825FE4-06E6-4BAA-8C69-5715296FEF14}" destId="{CDC47EA0-2907-4D53-AB41-E6D248256178}" srcOrd="1" destOrd="0" presId="urn:microsoft.com/office/officeart/2005/8/layout/hierarchy3"/>
    <dgm:cxn modelId="{76B4FFA0-7D93-44AD-9BCC-5B8C9EF35A7F}" type="presOf" srcId="{1AA2AD82-1B34-4EEA-80C2-C2C8833DAF1D}" destId="{9424C905-54C4-47A8-9C22-5A64BC2D456A}" srcOrd="0" destOrd="0" presId="urn:microsoft.com/office/officeart/2005/8/layout/hierarchy3"/>
    <dgm:cxn modelId="{A3AFB3E3-D39A-4493-A2DD-EF221D0FA348}" type="presOf" srcId="{83EC7442-9C3A-4E11-A689-D439B0EB452E}" destId="{39A270F2-7676-4F07-81C2-AB0EC6F14287}" srcOrd="0" destOrd="0" presId="urn:microsoft.com/office/officeart/2005/8/layout/hierarchy3"/>
    <dgm:cxn modelId="{4211168E-756F-4028-B8C1-8A93D91475F2}" srcId="{2F825FE4-06E6-4BAA-8C69-5715296FEF14}" destId="{1AA2AD82-1B34-4EEA-80C2-C2C8833DAF1D}" srcOrd="0" destOrd="0" parTransId="{5E1192D0-C443-4F1A-8708-2588962B1A44}" sibTransId="{22585C44-495B-40D4-896D-9ACA38D00CD0}"/>
    <dgm:cxn modelId="{5B9961F6-F56F-4B00-86DF-D1B7ED827320}" type="presOf" srcId="{416782F3-4219-4E35-9685-ED4449836281}" destId="{690A19B7-CCA0-4096-AC87-5187C78DF906}" srcOrd="0" destOrd="0" presId="urn:microsoft.com/office/officeart/2005/8/layout/hierarchy3"/>
    <dgm:cxn modelId="{925409B3-DEEF-43C9-BEB5-EBDC2CF562D1}" type="presOf" srcId="{9712B86A-B1C4-4256-8EBD-040DA86FEB30}" destId="{A621E3C6-4060-49F7-83F2-088B4FDA66EC}" srcOrd="0" destOrd="0" presId="urn:microsoft.com/office/officeart/2005/8/layout/hierarchy3"/>
    <dgm:cxn modelId="{709FC115-0A5D-40E5-9A9D-EC80A51E08F3}" srcId="{2F825FE4-06E6-4BAA-8C69-5715296FEF14}" destId="{83EC7442-9C3A-4E11-A689-D439B0EB452E}" srcOrd="1" destOrd="0" parTransId="{416782F3-4219-4E35-9685-ED4449836281}" sibTransId="{19082A64-1D33-4E3A-8C51-37125DDBD633}"/>
    <dgm:cxn modelId="{90011338-0E1D-4DEC-B480-DCF6E8EBAB40}" srcId="{9712B86A-B1C4-4256-8EBD-040DA86FEB30}" destId="{2F825FE4-06E6-4BAA-8C69-5715296FEF14}" srcOrd="0" destOrd="0" parTransId="{A8E3773B-2942-4531-BB69-428B2F291B39}" sibTransId="{D07128BD-A71D-4539-9F25-D2B12C00BCC7}"/>
    <dgm:cxn modelId="{0F1103F4-980E-433B-9848-5BBBB1F565BD}" type="presOf" srcId="{2F825FE4-06E6-4BAA-8C69-5715296FEF14}" destId="{6BB86000-A0E7-4A94-A263-4BD71DF261DB}" srcOrd="0" destOrd="0" presId="urn:microsoft.com/office/officeart/2005/8/layout/hierarchy3"/>
    <dgm:cxn modelId="{AFC33080-52FC-4140-94E1-465182495715}" type="presOf" srcId="{5E1192D0-C443-4F1A-8708-2588962B1A44}" destId="{2EDD3431-6B86-4A6E-A1D2-99A5F7191B3B}" srcOrd="0" destOrd="0" presId="urn:microsoft.com/office/officeart/2005/8/layout/hierarchy3"/>
    <dgm:cxn modelId="{27F819E4-CDD6-4137-BBCB-BB04F1CF7873}" type="presParOf" srcId="{A621E3C6-4060-49F7-83F2-088B4FDA66EC}" destId="{B73444F4-8BF4-496E-A7F4-D6913C6CADEB}" srcOrd="0" destOrd="0" presId="urn:microsoft.com/office/officeart/2005/8/layout/hierarchy3"/>
    <dgm:cxn modelId="{E016F873-76CA-40D8-8602-F892DD5E3507}" type="presParOf" srcId="{B73444F4-8BF4-496E-A7F4-D6913C6CADEB}" destId="{405EC6E6-9CAD-4D87-A277-AEC881A26E52}" srcOrd="0" destOrd="0" presId="urn:microsoft.com/office/officeart/2005/8/layout/hierarchy3"/>
    <dgm:cxn modelId="{37B547D0-7621-443B-873D-E8B6C51770AD}" type="presParOf" srcId="{405EC6E6-9CAD-4D87-A277-AEC881A26E52}" destId="{6BB86000-A0E7-4A94-A263-4BD71DF261DB}" srcOrd="0" destOrd="0" presId="urn:microsoft.com/office/officeart/2005/8/layout/hierarchy3"/>
    <dgm:cxn modelId="{54755127-1502-4CF8-B35F-84AF9C4BCDAB}" type="presParOf" srcId="{405EC6E6-9CAD-4D87-A277-AEC881A26E52}" destId="{CDC47EA0-2907-4D53-AB41-E6D248256178}" srcOrd="1" destOrd="0" presId="urn:microsoft.com/office/officeart/2005/8/layout/hierarchy3"/>
    <dgm:cxn modelId="{D8B1CFDA-6970-496B-AAF8-266156B88C00}" type="presParOf" srcId="{B73444F4-8BF4-496E-A7F4-D6913C6CADEB}" destId="{0F4024EA-1611-4EC1-9C8A-4B77F9275180}" srcOrd="1" destOrd="0" presId="urn:microsoft.com/office/officeart/2005/8/layout/hierarchy3"/>
    <dgm:cxn modelId="{42EFE347-6904-4918-B6C8-B616D016D232}" type="presParOf" srcId="{0F4024EA-1611-4EC1-9C8A-4B77F9275180}" destId="{2EDD3431-6B86-4A6E-A1D2-99A5F7191B3B}" srcOrd="0" destOrd="0" presId="urn:microsoft.com/office/officeart/2005/8/layout/hierarchy3"/>
    <dgm:cxn modelId="{8CBD91CC-F41C-4921-A794-268B0AD11946}" type="presParOf" srcId="{0F4024EA-1611-4EC1-9C8A-4B77F9275180}" destId="{9424C905-54C4-47A8-9C22-5A64BC2D456A}" srcOrd="1" destOrd="0" presId="urn:microsoft.com/office/officeart/2005/8/layout/hierarchy3"/>
    <dgm:cxn modelId="{F01D281B-9071-44AC-BA5E-E537025B0654}" type="presParOf" srcId="{0F4024EA-1611-4EC1-9C8A-4B77F9275180}" destId="{690A19B7-CCA0-4096-AC87-5187C78DF906}" srcOrd="2" destOrd="0" presId="urn:microsoft.com/office/officeart/2005/8/layout/hierarchy3"/>
    <dgm:cxn modelId="{F3DFAC55-DC4D-429D-9318-70660FEC6EB7}" type="presParOf" srcId="{0F4024EA-1611-4EC1-9C8A-4B77F9275180}" destId="{39A270F2-7676-4F07-81C2-AB0EC6F1428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6000-A0E7-4A94-A263-4BD71DF261DB}">
      <dsp:nvSpPr>
        <dsp:cNvPr id="0" name=""/>
        <dsp:cNvSpPr/>
      </dsp:nvSpPr>
      <dsp:spPr>
        <a:xfrm>
          <a:off x="6" y="71436"/>
          <a:ext cx="2487606" cy="124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Мутации</a:t>
          </a:r>
          <a:endParaRPr lang="ru-RU" sz="4600" kern="1200" dirty="0"/>
        </a:p>
      </dsp:txBody>
      <dsp:txXfrm>
        <a:off x="36436" y="107866"/>
        <a:ext cx="2414746" cy="1170943"/>
      </dsp:txXfrm>
    </dsp:sp>
    <dsp:sp modelId="{2EDD3431-6B86-4A6E-A1D2-99A5F7191B3B}">
      <dsp:nvSpPr>
        <dsp:cNvPr id="0" name=""/>
        <dsp:cNvSpPr/>
      </dsp:nvSpPr>
      <dsp:spPr>
        <a:xfrm>
          <a:off x="248766" y="1315240"/>
          <a:ext cx="332891" cy="705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609"/>
              </a:lnTo>
              <a:lnTo>
                <a:pt x="332891" y="70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4C905-54C4-47A8-9C22-5A64BC2D456A}">
      <dsp:nvSpPr>
        <dsp:cNvPr id="0" name=""/>
        <dsp:cNvSpPr/>
      </dsp:nvSpPr>
      <dsp:spPr>
        <a:xfrm>
          <a:off x="581658" y="1398948"/>
          <a:ext cx="1990085" cy="124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Доминантные </a:t>
          </a:r>
          <a:endParaRPr lang="ru-RU" sz="2300" kern="1200" dirty="0"/>
        </a:p>
      </dsp:txBody>
      <dsp:txXfrm>
        <a:off x="618088" y="1435378"/>
        <a:ext cx="1917225" cy="1170943"/>
      </dsp:txXfrm>
    </dsp:sp>
    <dsp:sp modelId="{690A19B7-CCA0-4096-AC87-5187C78DF906}">
      <dsp:nvSpPr>
        <dsp:cNvPr id="0" name=""/>
        <dsp:cNvSpPr/>
      </dsp:nvSpPr>
      <dsp:spPr>
        <a:xfrm>
          <a:off x="248766" y="1315240"/>
          <a:ext cx="332891" cy="23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133"/>
              </a:lnTo>
              <a:lnTo>
                <a:pt x="332891" y="2349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270F2-7676-4F07-81C2-AB0EC6F14287}">
      <dsp:nvSpPr>
        <dsp:cNvPr id="0" name=""/>
        <dsp:cNvSpPr/>
      </dsp:nvSpPr>
      <dsp:spPr>
        <a:xfrm>
          <a:off x="581658" y="3042472"/>
          <a:ext cx="1990085" cy="124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Рецессивные </a:t>
          </a:r>
          <a:endParaRPr lang="ru-RU" sz="2300" kern="1200" dirty="0"/>
        </a:p>
      </dsp:txBody>
      <dsp:txXfrm>
        <a:off x="618088" y="3078902"/>
        <a:ext cx="1917225" cy="11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6000-A0E7-4A94-A263-4BD71DF261DB}">
      <dsp:nvSpPr>
        <dsp:cNvPr id="0" name=""/>
        <dsp:cNvSpPr/>
      </dsp:nvSpPr>
      <dsp:spPr>
        <a:xfrm>
          <a:off x="6" y="71436"/>
          <a:ext cx="2487606" cy="1243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Мутации</a:t>
          </a:r>
          <a:endParaRPr lang="ru-RU" sz="4600" kern="1200" dirty="0"/>
        </a:p>
      </dsp:txBody>
      <dsp:txXfrm>
        <a:off x="36436" y="107866"/>
        <a:ext cx="2414746" cy="1170943"/>
      </dsp:txXfrm>
    </dsp:sp>
    <dsp:sp modelId="{2EDD3431-6B86-4A6E-A1D2-99A5F7191B3B}">
      <dsp:nvSpPr>
        <dsp:cNvPr id="0" name=""/>
        <dsp:cNvSpPr/>
      </dsp:nvSpPr>
      <dsp:spPr>
        <a:xfrm>
          <a:off x="248766" y="1315240"/>
          <a:ext cx="332891" cy="705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609"/>
              </a:lnTo>
              <a:lnTo>
                <a:pt x="332891" y="70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4C905-54C4-47A8-9C22-5A64BC2D456A}">
      <dsp:nvSpPr>
        <dsp:cNvPr id="0" name=""/>
        <dsp:cNvSpPr/>
      </dsp:nvSpPr>
      <dsp:spPr>
        <a:xfrm>
          <a:off x="581658" y="1398948"/>
          <a:ext cx="1990085" cy="124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Вредные </a:t>
          </a:r>
          <a:endParaRPr lang="ru-RU" sz="3300" kern="1200" dirty="0"/>
        </a:p>
      </dsp:txBody>
      <dsp:txXfrm>
        <a:off x="618088" y="1435378"/>
        <a:ext cx="1917225" cy="1170943"/>
      </dsp:txXfrm>
    </dsp:sp>
    <dsp:sp modelId="{690A19B7-CCA0-4096-AC87-5187C78DF906}">
      <dsp:nvSpPr>
        <dsp:cNvPr id="0" name=""/>
        <dsp:cNvSpPr/>
      </dsp:nvSpPr>
      <dsp:spPr>
        <a:xfrm>
          <a:off x="248766" y="1315240"/>
          <a:ext cx="332891" cy="23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133"/>
              </a:lnTo>
              <a:lnTo>
                <a:pt x="332891" y="23491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270F2-7676-4F07-81C2-AB0EC6F14287}">
      <dsp:nvSpPr>
        <dsp:cNvPr id="0" name=""/>
        <dsp:cNvSpPr/>
      </dsp:nvSpPr>
      <dsp:spPr>
        <a:xfrm>
          <a:off x="581658" y="3042472"/>
          <a:ext cx="1990085" cy="1243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Полезные  </a:t>
          </a:r>
          <a:endParaRPr lang="ru-RU" sz="3300" kern="1200" dirty="0"/>
        </a:p>
      </dsp:txBody>
      <dsp:txXfrm>
        <a:off x="618088" y="3078902"/>
        <a:ext cx="1917225" cy="117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6000-A0E7-4A94-A263-4BD71DF261DB}">
      <dsp:nvSpPr>
        <dsp:cNvPr id="0" name=""/>
        <dsp:cNvSpPr/>
      </dsp:nvSpPr>
      <dsp:spPr>
        <a:xfrm>
          <a:off x="4563519" y="802"/>
          <a:ext cx="2365965" cy="1182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Arial" pitchFamily="34" charset="0"/>
              <a:cs typeface="Arial" pitchFamily="34" charset="0"/>
            </a:rPr>
            <a:t>Мутации</a:t>
          </a:r>
          <a:endParaRPr lang="ru-RU" sz="4000" kern="1200" dirty="0">
            <a:latin typeface="Arial" pitchFamily="34" charset="0"/>
            <a:cs typeface="Arial" pitchFamily="34" charset="0"/>
          </a:endParaRPr>
        </a:p>
      </dsp:txBody>
      <dsp:txXfrm>
        <a:off x="4598167" y="35450"/>
        <a:ext cx="2296669" cy="1113686"/>
      </dsp:txXfrm>
    </dsp:sp>
    <dsp:sp modelId="{2EDD3431-6B86-4A6E-A1D2-99A5F7191B3B}">
      <dsp:nvSpPr>
        <dsp:cNvPr id="0" name=""/>
        <dsp:cNvSpPr/>
      </dsp:nvSpPr>
      <dsp:spPr>
        <a:xfrm>
          <a:off x="972196" y="1183784"/>
          <a:ext cx="3827918" cy="442719"/>
        </a:xfrm>
        <a:custGeom>
          <a:avLst/>
          <a:gdLst/>
          <a:ahLst/>
          <a:cxnLst/>
          <a:rect l="0" t="0" r="0" b="0"/>
          <a:pathLst>
            <a:path>
              <a:moveTo>
                <a:pt x="3827918" y="0"/>
              </a:moveTo>
              <a:lnTo>
                <a:pt x="0" y="44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4C905-54C4-47A8-9C22-5A64BC2D456A}">
      <dsp:nvSpPr>
        <dsp:cNvPr id="0" name=""/>
        <dsp:cNvSpPr/>
      </dsp:nvSpPr>
      <dsp:spPr>
        <a:xfrm>
          <a:off x="972196" y="1035012"/>
          <a:ext cx="1892772" cy="1182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Генеративные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006844" y="1069660"/>
        <a:ext cx="1823476" cy="1113686"/>
      </dsp:txXfrm>
    </dsp:sp>
    <dsp:sp modelId="{690A19B7-CCA0-4096-AC87-5187C78DF906}">
      <dsp:nvSpPr>
        <dsp:cNvPr id="0" name=""/>
        <dsp:cNvSpPr/>
      </dsp:nvSpPr>
      <dsp:spPr>
        <a:xfrm>
          <a:off x="4800115" y="1183784"/>
          <a:ext cx="914932" cy="1296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560"/>
              </a:lnTo>
              <a:lnTo>
                <a:pt x="914932" y="1296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270F2-7676-4F07-81C2-AB0EC6F14287}">
      <dsp:nvSpPr>
        <dsp:cNvPr id="0" name=""/>
        <dsp:cNvSpPr/>
      </dsp:nvSpPr>
      <dsp:spPr>
        <a:xfrm>
          <a:off x="5715048" y="1888854"/>
          <a:ext cx="1892772" cy="1182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Соматические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749696" y="1923502"/>
        <a:ext cx="1823476" cy="1113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ED9F3A-797D-40F2-8754-1DA17368A02C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10C118-01BE-4A2D-BDF4-8A34547B5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0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C118-01BE-4A2D-BDF4-8A34547B5F8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4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C118-01BE-4A2D-BDF4-8A34547B5F8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8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FD72-3012-4B7F-88FB-7553FDAAA507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040D-A387-443B-BBE3-83F88D056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9FB1-300A-47DD-A16E-54BF291C336B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1747-200F-49AF-9933-CBBDA62BB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E7CD-A79F-4D1F-A1C5-69E83C428C04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9105-93DC-468B-8F99-9EECC4B2B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C63D-1673-4839-AA1C-56B569F48F89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4C6B-101A-45AD-8E1A-2B9B7D99E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CC5BD-D363-40A3-8CBD-CE0E64DB5478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FB41-3E3B-4557-9386-AFB3B543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6DDD-6E50-40A2-86B4-9F25AD9A84AD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A3D8-78E2-486D-918D-818460EC9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A8F3-AADF-4ECF-9B8A-2C26E5C8A6A3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2D33-81FF-4303-84B6-0FF18BAF8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4C16-3F67-44E5-922F-B9236960D47C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4FFD-EBA7-4962-BF2B-FAF9A2ED1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3D52-7AD4-40B0-8279-951E7534379E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9C8F-BC47-43CD-B3FD-C2812B9A0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CC81-D4BB-4F9A-A5E7-91DD0DB772D5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BB2A-AFD5-440F-A680-896C95E81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20C2-6964-4A96-8D97-40AAB36BE357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AFBB-EBEF-43AF-9213-646C62995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472A8-3F28-458C-B1F3-7B3B34834471}" type="datetimeFigureOut">
              <a:rPr lang="ru-RU"/>
              <a:pPr>
                <a:defRPr/>
              </a:pPr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473B31-C471-4073-802D-1CB2EA318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8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6486" y="2059488"/>
            <a:ext cx="4461332" cy="2456478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>
              <a:spcBef>
                <a:spcPts val="0"/>
              </a:spcBef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Мутационная (генотипическая)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изменчивость 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79540" y="2067694"/>
            <a:ext cx="530898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79540" y="3412957"/>
            <a:ext cx="530898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853" y="361577"/>
            <a:ext cx="122060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854" y="361577"/>
            <a:ext cx="1220603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953272" y="394732"/>
            <a:ext cx="274824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06878" y="885433"/>
            <a:ext cx="1042149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>
              <a:spcBef>
                <a:spcPts val="169"/>
              </a:spcBef>
            </a:pPr>
            <a:r>
              <a:rPr lang="ru-RU" sz="2300" spc="-9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536557" y="353896"/>
            <a:ext cx="4697012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 fontAlgn="auto"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kern="0" spc="-9" dirty="0" smtClean="0">
                <a:solidFill>
                  <a:sysClr val="window" lastClr="FFFFFF"/>
                </a:solidFill>
              </a:rPr>
              <a:t>Биология</a:t>
            </a:r>
            <a:endParaRPr lang="ru-RU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552352" y="460970"/>
            <a:ext cx="516177" cy="73687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552352" y="460970"/>
            <a:ext cx="516177" cy="73687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625351" y="484683"/>
            <a:ext cx="664377" cy="66429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165405" y="504753"/>
            <a:ext cx="104080" cy="10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661573" y="1035913"/>
            <a:ext cx="76620" cy="7661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552352" y="504752"/>
            <a:ext cx="613029" cy="562161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130195" y="571864"/>
            <a:ext cx="72587" cy="72578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625351" y="484683"/>
            <a:ext cx="664377" cy="66429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650495" y="583884"/>
            <a:ext cx="31958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650495" y="571617"/>
            <a:ext cx="319586" cy="252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650495" y="657504"/>
            <a:ext cx="319586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650495" y="645236"/>
            <a:ext cx="319586" cy="39067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650497" y="731123"/>
            <a:ext cx="24599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650497" y="718852"/>
            <a:ext cx="245991" cy="252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Содержимое 5" descr="gena_mutatie.jpg"/>
          <p:cNvPicPr>
            <a:picLocks noChangeAspect="1"/>
          </p:cNvPicPr>
          <p:nvPr/>
        </p:nvPicPr>
        <p:blipFill>
          <a:blip r:embed="rId3">
            <a:lum contrast="40000"/>
          </a:blip>
          <a:srcRect l="7082" r="9723"/>
          <a:stretch>
            <a:fillRect/>
          </a:stretch>
        </p:blipFill>
        <p:spPr>
          <a:xfrm>
            <a:off x="5429256" y="1643056"/>
            <a:ext cx="3714744" cy="346577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382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Виды мутаций: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688792"/>
              </p:ext>
            </p:extLst>
          </p:nvPr>
        </p:nvGraphicFramePr>
        <p:xfrm>
          <a:off x="0" y="785800"/>
          <a:ext cx="3000364" cy="43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87191" y="1018346"/>
            <a:ext cx="61772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Мутации  бывают  доминантными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рецессивными. Большинство их являются рецессивными и не проявляются 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гетерозигот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Это обстоятельство очень важно для существования вида.</a:t>
            </a:r>
          </a:p>
          <a:p>
            <a:pPr indent="536575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Организмы  с  доминантными  мутациями нежизнеспособны в гетеро­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гомозиготном состояниях и погибают уже на ранних стадиях индивидуального развития.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Виды мутаций: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85800"/>
          <a:ext cx="3000364" cy="43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15183" y="928676"/>
            <a:ext cx="62493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Мутации,  как  правило,  оказываются  вредными,  так  как  вносят нарушения в тонко сбалансированную систему биохимических превращений  организма.</a:t>
            </a:r>
          </a:p>
          <a:p>
            <a:pPr indent="536575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изменении внешней среды некоторые мутации, бывшие ранее вредными, могут оказывать полезное воздействие на организм.</a:t>
            </a:r>
          </a:p>
          <a:p>
            <a:pPr indent="536575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Организмы — носители таких мутаций получают преимущество в процессе естественного отбора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Виды мутаций: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415383"/>
              </p:ext>
            </p:extLst>
          </p:nvPr>
        </p:nvGraphicFramePr>
        <p:xfrm>
          <a:off x="71406" y="928676"/>
          <a:ext cx="8858312" cy="414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06" y="3143254"/>
            <a:ext cx="4071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Мутации, возникшие в половых хромосомах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935566"/>
            <a:ext cx="435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Мутации, возникшие в </a:t>
            </a:r>
            <a:r>
              <a:rPr lang="ru-RU" sz="2800" dirty="0" err="1" smtClean="0"/>
              <a:t>аутосомных</a:t>
            </a:r>
            <a:r>
              <a:rPr lang="ru-RU" sz="2800" dirty="0" smtClean="0"/>
              <a:t> хромосомах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Уровни возникновения мутаций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68142"/>
              </p:ext>
            </p:extLst>
          </p:nvPr>
        </p:nvGraphicFramePr>
        <p:xfrm>
          <a:off x="71406" y="857238"/>
          <a:ext cx="5667415" cy="3877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488"/>
                <a:gridCol w="3348927"/>
              </a:tblGrid>
              <a:tr h="3640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Виды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Изменения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в генотипе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29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Генные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Изменение расположения нуклеотидов и их состава в пределах гена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4655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Хромосомные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Структурные (видимые)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изменения в хромосомах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4655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Геномные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Количественное нарушение числа хромосом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5857884" y="785800"/>
            <a:ext cx="3214678" cy="1500198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5857884" y="2214560"/>
            <a:ext cx="3143272" cy="1417398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5857884" y="3643320"/>
            <a:ext cx="3071834" cy="1417398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Генные мутации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251520" y="915566"/>
            <a:ext cx="4391918" cy="38576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Мутации, связанные с изменением или  заменой  одного  или  нескольких  нуклеотидов  в  пределах 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одного гена,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называют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генными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или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точечными,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мутациями.  Они  привносят изменения в строение белков, обусловливающие появление новой последовательности аминокислот в полипептидной цепи, а вместе с этим изменение функциональной активности белковой молекулы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4286" r="22449" b="4627"/>
          <a:stretch>
            <a:fillRect/>
          </a:stretch>
        </p:blipFill>
        <p:spPr bwMode="auto">
          <a:xfrm>
            <a:off x="6572264" y="1500180"/>
            <a:ext cx="2500330" cy="287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35714" t="25476" r="50000" b="47597"/>
          <a:stretch>
            <a:fillRect/>
          </a:stretch>
        </p:blipFill>
        <p:spPr bwMode="auto">
          <a:xfrm>
            <a:off x="4572000" y="1500180"/>
            <a:ext cx="18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Примеры генных мутации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85800"/>
            <a:ext cx="91440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latin typeface="Arial" pitchFamily="34" charset="0"/>
                <a:cs typeface="Arial" pitchFamily="34" charset="0"/>
              </a:rPr>
              <a:t>Альбинизм</a:t>
            </a:r>
          </a:p>
          <a:p>
            <a:pPr algn="ctr"/>
            <a:r>
              <a:rPr lang="ru-RU" sz="3300" dirty="0" smtClean="0">
                <a:latin typeface="Arial" pitchFamily="34" charset="0"/>
                <a:cs typeface="Arial" pitchFamily="34" charset="0"/>
              </a:rPr>
              <a:t>отсутствие пигмента</a:t>
            </a:r>
          </a:p>
          <a:p>
            <a:pPr algn="ctr"/>
            <a:r>
              <a:rPr lang="ru-RU" sz="3300" dirty="0" smtClean="0">
                <a:latin typeface="Arial" pitchFamily="34" charset="0"/>
                <a:cs typeface="Arial" pitchFamily="34" charset="0"/>
              </a:rPr>
              <a:t>(меланина)</a:t>
            </a:r>
          </a:p>
          <a:p>
            <a:pPr algn="ctr"/>
            <a:endParaRPr lang="ru-RU" sz="33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assets1.lookatme.ru/assets/article_image-image/d3/3d/100788/article_image-image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00"/>
            <a:ext cx="214310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4" descr="http://albums.face.by/1/0/6/10623308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785800"/>
            <a:ext cx="257173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6" descr="C:\Users\Любовь\Desktop\Мутации\0_67091_1123f433_L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t="6976" b="9002"/>
          <a:stretch>
            <a:fillRect/>
          </a:stretch>
        </p:blipFill>
        <p:spPr bwMode="auto">
          <a:xfrm>
            <a:off x="1" y="2928941"/>
            <a:ext cx="407193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Любовь\Desktop\Мутации\iste-albino-hayvanlar9.jpg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4786314" y="2928073"/>
            <a:ext cx="4357687" cy="22154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Примеры генных мутации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5" descr="0007-004-Mutatsionnaja-izmenchivost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>
          <a:xfrm>
            <a:off x="0" y="714362"/>
            <a:ext cx="9144000" cy="435771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Примеры генных мутации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viewim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340041" y="1071552"/>
            <a:ext cx="3943927" cy="2928958"/>
          </a:xfrm>
          <a:noFill/>
        </p:spPr>
      </p:pic>
      <p:pic>
        <p:nvPicPr>
          <p:cNvPr id="7" name="Picture 9" descr="daltonizm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1071552"/>
            <a:ext cx="4051441" cy="2869449"/>
          </a:xfrm>
          <a:noFill/>
        </p:spPr>
      </p:pic>
      <p:sp>
        <p:nvSpPr>
          <p:cNvPr id="10" name="Прямоугольник 9"/>
          <p:cNvSpPr/>
          <p:nvPr/>
        </p:nvSpPr>
        <p:spPr>
          <a:xfrm>
            <a:off x="1066978" y="4202682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ГЕМОФИЛИЯ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75490" y="4214824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ДАЛЬТОНИЗМ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Хромосомные мутации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00151"/>
            <a:ext cx="3757610" cy="339447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Такие  мутации  возникают  вследствие  утраты  определенного  участка хромосомы или присоединения участка хромосомы, образуя новую комбинацию генов. В  таких  случаях  нарушение  генного  баланса приводит к нарушениям в развитии организма.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4" descr="1258370060_jptlzfkcfbrct9o.jpe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143372" y="933096"/>
            <a:ext cx="4857784" cy="40675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Хромосомные мутации. Изменение структуры хромосом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E:\Изображения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800"/>
            <a:ext cx="8215370" cy="43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9144000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b="1" dirty="0" smtClean="0">
                <a:latin typeface="Arial" pitchFamily="34" charset="0"/>
                <a:cs typeface="Arial" pitchFamily="34" charset="0"/>
              </a:rPr>
              <a:t>Цель 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28676"/>
            <a:ext cx="8686800" cy="40719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39750" indent="-363538" eaLnBrk="1" hangingPunct="1">
              <a:spcAft>
                <a:spcPts val="1200"/>
              </a:spcAft>
              <a:buFont typeface="Courier New" pitchFamily="49" charset="0"/>
              <a:buChar char="o"/>
              <a:tabLst>
                <a:tab pos="1436688" algn="l"/>
              </a:tabLst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Изучить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закономерности мутационной изменчивости и определить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её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практическое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значение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;</a:t>
            </a:r>
            <a:endParaRPr lang="ru-RU" sz="3100" b="1" dirty="0" smtClean="0">
              <a:latin typeface="Arial" pitchFamily="34" charset="0"/>
              <a:cs typeface="Arial" pitchFamily="34" charset="0"/>
            </a:endParaRPr>
          </a:p>
          <a:p>
            <a:pPr marL="539750" indent="-363538" eaLnBrk="1" hangingPunct="1">
              <a:spcAft>
                <a:spcPts val="1200"/>
              </a:spcAft>
              <a:buFont typeface="Courier New" pitchFamily="49" charset="0"/>
              <a:buChar char="o"/>
              <a:tabLst>
                <a:tab pos="1436688" algn="l"/>
              </a:tabLst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Узнать уровни возникновение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мутаций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3100" b="1" dirty="0" smtClean="0">
              <a:latin typeface="Arial" pitchFamily="34" charset="0"/>
              <a:cs typeface="Arial" pitchFamily="34" charset="0"/>
            </a:endParaRPr>
          </a:p>
          <a:p>
            <a:pPr marL="539750" indent="-363538" eaLnBrk="1" hangingPunct="1">
              <a:spcAft>
                <a:spcPts val="1200"/>
              </a:spcAft>
              <a:buFont typeface="Courier New" pitchFamily="49" charset="0"/>
              <a:buChar char="o"/>
              <a:tabLst>
                <a:tab pos="1436688" algn="l"/>
              </a:tabLst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Механизмы мутаций и причины возникновения мутаций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Геномные мутации или полиплоидия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00151"/>
            <a:ext cx="3757610" cy="339447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это мутации, приводящие к изменению числа хромосом. </a:t>
            </a:r>
          </a:p>
          <a:p>
            <a:pPr marL="0" indent="0"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организмов, размножающихся половым путем, геномные нарушения могут происходить по причине не расхождения хромосом в первом или во втором делении мейоза. В результате появляются диплоидные гаметы.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Любовь\Desktop\16930_html_67b6880f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643438" y="874186"/>
            <a:ext cx="4433882" cy="41978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Геномные мутации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857238"/>
            <a:ext cx="8786842" cy="4214824"/>
          </a:xfrm>
        </p:spPr>
        <p:txBody>
          <a:bodyPr anchor="ctr"/>
          <a:lstStyle/>
          <a:p>
            <a:pPr marL="0" indent="627063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Образованное от слияния таких гамет потомство обладает вдвое большим хромосомным. Кратность набора может доходить до 4-6, реже- до 10-12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(у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простейших до сотен ) раз. Такие организмы называют полиплоидными (греч.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poly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много 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ploos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кратный 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eidos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вид)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Геномные мутации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857238"/>
            <a:ext cx="8786842" cy="4214824"/>
          </a:xfrm>
        </p:spPr>
        <p:txBody>
          <a:bodyPr anchor="ctr"/>
          <a:lstStyle/>
          <a:p>
            <a:pPr marL="0" indent="627063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Полиплоидная часто наблюдается у растений и довольно редко у животных. Некоторые полиплоидные растения характеризуется мощным ростом, крупными плодами и семенами. Полиплоидия повышает надежность генетического материала, защищает его от влияния мутаций.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Полиплоидная изменчивость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857239"/>
            <a:ext cx="9001156" cy="185738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Полиплоидов много среди растений,  они имеют большую вегетативную массу, большую урожайность, более устойчивы к неблагоприятным факторам среды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571750"/>
            <a:ext cx="493850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58341" t="21358" r="6181" b="41969"/>
          <a:stretch>
            <a:fillRect/>
          </a:stretch>
        </p:blipFill>
        <p:spPr bwMode="auto">
          <a:xfrm>
            <a:off x="5083972" y="2071684"/>
            <a:ext cx="40600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Факторы, вызывающие мутации (мутагенные)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1"/>
          <p:cNvGrpSpPr>
            <a:grpSpLocks/>
          </p:cNvGrpSpPr>
          <p:nvPr/>
        </p:nvGrpSpPr>
        <p:grpSpPr bwMode="auto">
          <a:xfrm>
            <a:off x="346055" y="2500312"/>
            <a:ext cx="2654309" cy="644346"/>
            <a:chOff x="613" y="2158705"/>
            <a:chExt cx="2673325" cy="1369691"/>
          </a:xfrm>
          <a:solidFill>
            <a:srgbClr val="C00000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613" y="2158705"/>
              <a:ext cx="2673325" cy="13696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613" y="2158705"/>
              <a:ext cx="2673325" cy="13696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Физические</a:t>
              </a:r>
            </a:p>
          </p:txBody>
        </p:sp>
      </p:grpSp>
      <p:grpSp>
        <p:nvGrpSpPr>
          <p:cNvPr id="9" name="Группа 15"/>
          <p:cNvGrpSpPr>
            <a:grpSpLocks/>
          </p:cNvGrpSpPr>
          <p:nvPr/>
        </p:nvGrpSpPr>
        <p:grpSpPr bwMode="auto">
          <a:xfrm>
            <a:off x="2986057" y="928676"/>
            <a:ext cx="3729083" cy="785818"/>
            <a:chOff x="2843815" y="345783"/>
            <a:chExt cx="3456368" cy="116638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843815" y="345783"/>
              <a:ext cx="3456368" cy="11663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843815" y="345783"/>
              <a:ext cx="3456368" cy="11663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Классификация мутагенов</a:t>
              </a:r>
            </a:p>
          </p:txBody>
        </p:sp>
      </p:grpSp>
      <p:grpSp>
        <p:nvGrpSpPr>
          <p:cNvPr id="12" name="Группа 18"/>
          <p:cNvGrpSpPr>
            <a:grpSpLocks/>
          </p:cNvGrpSpPr>
          <p:nvPr/>
        </p:nvGrpSpPr>
        <p:grpSpPr bwMode="auto">
          <a:xfrm>
            <a:off x="3346419" y="2500313"/>
            <a:ext cx="2654309" cy="628667"/>
            <a:chOff x="3235337" y="2073566"/>
            <a:chExt cx="2673325" cy="133666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235337" y="2073566"/>
              <a:ext cx="2673325" cy="13366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3235337" y="2073566"/>
              <a:ext cx="2673325" cy="13366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Биологические </a:t>
              </a: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rot="10800000" flipV="1">
            <a:off x="2928927" y="1805678"/>
            <a:ext cx="785819" cy="4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grpSp>
        <p:nvGrpSpPr>
          <p:cNvPr id="16" name="Группа 28"/>
          <p:cNvGrpSpPr>
            <a:grpSpLocks/>
          </p:cNvGrpSpPr>
          <p:nvPr/>
        </p:nvGrpSpPr>
        <p:grpSpPr bwMode="auto">
          <a:xfrm>
            <a:off x="6286512" y="2501716"/>
            <a:ext cx="2654309" cy="628667"/>
            <a:chOff x="6470674" y="2088229"/>
            <a:chExt cx="2673325" cy="1336662"/>
          </a:xfrm>
          <a:solidFill>
            <a:srgbClr val="C00000"/>
          </a:solidFill>
        </p:grpSpPr>
        <p:sp>
          <p:nvSpPr>
            <p:cNvPr id="17" name="Прямоугольник 16"/>
            <p:cNvSpPr/>
            <p:nvPr/>
          </p:nvSpPr>
          <p:spPr>
            <a:xfrm>
              <a:off x="6470674" y="2088229"/>
              <a:ext cx="2673325" cy="13366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6470674" y="2088229"/>
              <a:ext cx="2673325" cy="13366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Химические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 rot="16200000" flipH="1">
            <a:off x="4341379" y="2065569"/>
            <a:ext cx="623196" cy="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643540" y="1805678"/>
            <a:ext cx="714410" cy="4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48522" y="3345426"/>
            <a:ext cx="22133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/>
              <a:t>Излучение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/>
              <a:t>Температура</a:t>
            </a:r>
            <a:endParaRPr lang="ru-RU" sz="20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31157" y="3357568"/>
            <a:ext cx="17259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/>
              <a:t>Вирусы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/>
              <a:t>Бактерии</a:t>
            </a:r>
            <a:endParaRPr lang="ru-RU" sz="20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156176" y="3357568"/>
            <a:ext cx="30385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/>
              <a:t>Формалин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/>
              <a:t>Лекарства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 dirty="0" smtClean="0"/>
              <a:t>Аналогия азотистых оснований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Мутационная изменчивость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7" y="714362"/>
            <a:ext cx="899953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35717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Откуда берется мутаген?</a:t>
            </a:r>
          </a:p>
        </p:txBody>
      </p:sp>
      <p:pic>
        <p:nvPicPr>
          <p:cNvPr id="15415" name="Picture 55" descr="J021508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72462" y="-71456"/>
            <a:ext cx="1071539" cy="1026319"/>
          </a:xfrm>
          <a:noFill/>
        </p:spPr>
      </p:pic>
      <p:sp>
        <p:nvSpPr>
          <p:cNvPr id="5153" name="Rectangle 57"/>
          <p:cNvSpPr>
            <a:spLocks noGrp="1" noChangeArrowheads="1"/>
          </p:cNvSpPr>
          <p:nvPr>
            <p:ph sz="quarter" idx="4294967295"/>
          </p:nvPr>
        </p:nvSpPr>
        <p:spPr>
          <a:xfrm>
            <a:off x="5500694" y="1285866"/>
            <a:ext cx="3440112" cy="1490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100" smtClean="0"/>
              <a:t> 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407976" y="928675"/>
            <a:ext cx="2305050" cy="6477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3267083" y="995355"/>
            <a:ext cx="2447925" cy="6477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5989639" y="1000113"/>
            <a:ext cx="2714644" cy="57150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1065193" y="1876402"/>
            <a:ext cx="720725" cy="486966"/>
          </a:xfrm>
          <a:prstGeom prst="curvedRightArrow">
            <a:avLst>
              <a:gd name="adj1" fmla="val 20000"/>
              <a:gd name="adj2" fmla="val 40000"/>
              <a:gd name="adj3" fmla="val 370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7215206" y="1876402"/>
            <a:ext cx="792162" cy="432197"/>
          </a:xfrm>
          <a:prstGeom prst="curvedLeftArrow">
            <a:avLst>
              <a:gd name="adj1" fmla="val 20000"/>
              <a:gd name="adj2" fmla="val 40000"/>
              <a:gd name="adj3" fmla="val 458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00034" y="1057277"/>
            <a:ext cx="2305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 dirty="0"/>
              <a:t>радиоактивное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484569" y="1077499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 b="1" dirty="0"/>
              <a:t>рентгеновское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084887" y="1028631"/>
            <a:ext cx="2773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000" b="1" dirty="0"/>
              <a:t>ультрафиолетовое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>
            <a:off x="2413001" y="670332"/>
            <a:ext cx="936625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500562" y="7858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5578477" y="642923"/>
            <a:ext cx="850911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4427537" y="1719252"/>
            <a:ext cx="144463" cy="378619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0" y="2428875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Солнце, УЗИ, флюорография, рентгенологическое обследование, компьютер, сотовый телефон, бытовая техника (СВЧ, телевизор)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785786" y="3214692"/>
            <a:ext cx="214314" cy="571504"/>
          </a:xfrm>
          <a:prstGeom prst="down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0" y="3857634"/>
            <a:ext cx="1857356" cy="932267"/>
          </a:xfrm>
          <a:custGeom>
            <a:avLst/>
            <a:gdLst/>
            <a:ahLst/>
            <a:cxnLst>
              <a:cxn ang="0">
                <a:pos x="68" y="365"/>
              </a:cxn>
              <a:cxn ang="0">
                <a:pos x="125" y="298"/>
              </a:cxn>
              <a:cxn ang="0">
                <a:pos x="135" y="96"/>
              </a:cxn>
              <a:cxn ang="0">
                <a:pos x="221" y="48"/>
              </a:cxn>
              <a:cxn ang="0">
                <a:pos x="250" y="39"/>
              </a:cxn>
              <a:cxn ang="0">
                <a:pos x="490" y="77"/>
              </a:cxn>
              <a:cxn ang="0">
                <a:pos x="634" y="67"/>
              </a:cxn>
              <a:cxn ang="0">
                <a:pos x="692" y="39"/>
              </a:cxn>
              <a:cxn ang="0">
                <a:pos x="807" y="0"/>
              </a:cxn>
              <a:cxn ang="0">
                <a:pos x="864" y="19"/>
              </a:cxn>
              <a:cxn ang="0">
                <a:pos x="912" y="67"/>
              </a:cxn>
              <a:cxn ang="0">
                <a:pos x="932" y="125"/>
              </a:cxn>
              <a:cxn ang="0">
                <a:pos x="951" y="163"/>
              </a:cxn>
              <a:cxn ang="0">
                <a:pos x="970" y="221"/>
              </a:cxn>
              <a:cxn ang="0">
                <a:pos x="989" y="346"/>
              </a:cxn>
              <a:cxn ang="0">
                <a:pos x="1018" y="375"/>
              </a:cxn>
              <a:cxn ang="0">
                <a:pos x="1056" y="432"/>
              </a:cxn>
              <a:cxn ang="0">
                <a:pos x="1076" y="499"/>
              </a:cxn>
              <a:cxn ang="0">
                <a:pos x="932" y="663"/>
              </a:cxn>
              <a:cxn ang="0">
                <a:pos x="634" y="663"/>
              </a:cxn>
              <a:cxn ang="0">
                <a:pos x="509" y="672"/>
              </a:cxn>
              <a:cxn ang="0">
                <a:pos x="471" y="691"/>
              </a:cxn>
              <a:cxn ang="0">
                <a:pos x="356" y="730"/>
              </a:cxn>
              <a:cxn ang="0">
                <a:pos x="240" y="701"/>
              </a:cxn>
              <a:cxn ang="0">
                <a:pos x="144" y="595"/>
              </a:cxn>
              <a:cxn ang="0">
                <a:pos x="58" y="576"/>
              </a:cxn>
              <a:cxn ang="0">
                <a:pos x="0" y="480"/>
              </a:cxn>
              <a:cxn ang="0">
                <a:pos x="58" y="384"/>
              </a:cxn>
              <a:cxn ang="0">
                <a:pos x="125" y="346"/>
              </a:cxn>
              <a:cxn ang="0">
                <a:pos x="68" y="365"/>
              </a:cxn>
            </a:cxnLst>
            <a:rect l="0" t="0" r="r" b="b"/>
            <a:pathLst>
              <a:path w="1076" h="730">
                <a:moveTo>
                  <a:pt x="68" y="365"/>
                </a:moveTo>
                <a:cubicBezTo>
                  <a:pt x="110" y="350"/>
                  <a:pt x="101" y="335"/>
                  <a:pt x="125" y="298"/>
                </a:cubicBezTo>
                <a:cubicBezTo>
                  <a:pt x="147" y="211"/>
                  <a:pt x="143" y="215"/>
                  <a:pt x="135" y="96"/>
                </a:cubicBezTo>
                <a:cubicBezTo>
                  <a:pt x="178" y="53"/>
                  <a:pt x="152" y="71"/>
                  <a:pt x="221" y="48"/>
                </a:cubicBezTo>
                <a:cubicBezTo>
                  <a:pt x="231" y="45"/>
                  <a:pt x="250" y="39"/>
                  <a:pt x="250" y="39"/>
                </a:cubicBezTo>
                <a:cubicBezTo>
                  <a:pt x="330" y="47"/>
                  <a:pt x="412" y="56"/>
                  <a:pt x="490" y="77"/>
                </a:cubicBezTo>
                <a:cubicBezTo>
                  <a:pt x="538" y="74"/>
                  <a:pt x="586" y="72"/>
                  <a:pt x="634" y="67"/>
                </a:cubicBezTo>
                <a:cubicBezTo>
                  <a:pt x="670" y="63"/>
                  <a:pt x="659" y="54"/>
                  <a:pt x="692" y="39"/>
                </a:cubicBezTo>
                <a:cubicBezTo>
                  <a:pt x="728" y="23"/>
                  <a:pt x="769" y="13"/>
                  <a:pt x="807" y="0"/>
                </a:cubicBezTo>
                <a:cubicBezTo>
                  <a:pt x="826" y="6"/>
                  <a:pt x="845" y="13"/>
                  <a:pt x="864" y="19"/>
                </a:cubicBezTo>
                <a:cubicBezTo>
                  <a:pt x="885" y="26"/>
                  <a:pt x="912" y="67"/>
                  <a:pt x="912" y="67"/>
                </a:cubicBezTo>
                <a:cubicBezTo>
                  <a:pt x="919" y="86"/>
                  <a:pt x="923" y="107"/>
                  <a:pt x="932" y="125"/>
                </a:cubicBezTo>
                <a:cubicBezTo>
                  <a:pt x="938" y="138"/>
                  <a:pt x="946" y="150"/>
                  <a:pt x="951" y="163"/>
                </a:cubicBezTo>
                <a:cubicBezTo>
                  <a:pt x="958" y="182"/>
                  <a:pt x="970" y="221"/>
                  <a:pt x="970" y="221"/>
                </a:cubicBezTo>
                <a:cubicBezTo>
                  <a:pt x="975" y="263"/>
                  <a:pt x="968" y="309"/>
                  <a:pt x="989" y="346"/>
                </a:cubicBezTo>
                <a:cubicBezTo>
                  <a:pt x="996" y="358"/>
                  <a:pt x="1010" y="364"/>
                  <a:pt x="1018" y="375"/>
                </a:cubicBezTo>
                <a:cubicBezTo>
                  <a:pt x="1032" y="393"/>
                  <a:pt x="1056" y="432"/>
                  <a:pt x="1056" y="432"/>
                </a:cubicBezTo>
                <a:cubicBezTo>
                  <a:pt x="1062" y="455"/>
                  <a:pt x="1076" y="476"/>
                  <a:pt x="1076" y="499"/>
                </a:cubicBezTo>
                <a:cubicBezTo>
                  <a:pt x="1076" y="596"/>
                  <a:pt x="1018" y="640"/>
                  <a:pt x="932" y="663"/>
                </a:cubicBezTo>
                <a:cubicBezTo>
                  <a:pt x="855" y="713"/>
                  <a:pt x="724" y="671"/>
                  <a:pt x="634" y="663"/>
                </a:cubicBezTo>
                <a:cubicBezTo>
                  <a:pt x="592" y="666"/>
                  <a:pt x="550" y="665"/>
                  <a:pt x="509" y="672"/>
                </a:cubicBezTo>
                <a:cubicBezTo>
                  <a:pt x="495" y="674"/>
                  <a:pt x="484" y="686"/>
                  <a:pt x="471" y="691"/>
                </a:cubicBezTo>
                <a:cubicBezTo>
                  <a:pt x="434" y="706"/>
                  <a:pt x="394" y="716"/>
                  <a:pt x="356" y="730"/>
                </a:cubicBezTo>
                <a:cubicBezTo>
                  <a:pt x="317" y="721"/>
                  <a:pt x="272" y="725"/>
                  <a:pt x="240" y="701"/>
                </a:cubicBezTo>
                <a:cubicBezTo>
                  <a:pt x="201" y="672"/>
                  <a:pt x="183" y="621"/>
                  <a:pt x="144" y="595"/>
                </a:cubicBezTo>
                <a:cubicBezTo>
                  <a:pt x="130" y="586"/>
                  <a:pt x="60" y="576"/>
                  <a:pt x="58" y="576"/>
                </a:cubicBezTo>
                <a:cubicBezTo>
                  <a:pt x="25" y="543"/>
                  <a:pt x="12" y="526"/>
                  <a:pt x="0" y="480"/>
                </a:cubicBezTo>
                <a:cubicBezTo>
                  <a:pt x="11" y="418"/>
                  <a:pt x="10" y="416"/>
                  <a:pt x="58" y="384"/>
                </a:cubicBezTo>
                <a:cubicBezTo>
                  <a:pt x="79" y="352"/>
                  <a:pt x="87" y="346"/>
                  <a:pt x="125" y="346"/>
                </a:cubicBezTo>
                <a:lnTo>
                  <a:pt x="68" y="365"/>
                </a:lnTo>
                <a:close/>
              </a:path>
            </a:pathLst>
          </a:custGeom>
          <a:gradFill rotWithShape="1">
            <a:gsLst>
              <a:gs pos="0">
                <a:srgbClr val="FFCC99"/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57158" y="4155886"/>
            <a:ext cx="12706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клетка</a:t>
            </a:r>
          </a:p>
        </p:txBody>
      </p:sp>
      <p:sp>
        <p:nvSpPr>
          <p:cNvPr id="15403" name="AutoShape 43"/>
          <p:cNvSpPr>
            <a:spLocks noChangeArrowheads="1"/>
          </p:cNvSpPr>
          <p:nvPr/>
        </p:nvSpPr>
        <p:spPr bwMode="auto">
          <a:xfrm>
            <a:off x="1979612" y="4286262"/>
            <a:ext cx="520686" cy="218318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07" name="AutoShape 47"/>
          <p:cNvSpPr>
            <a:spLocks noChangeArrowheads="1"/>
          </p:cNvSpPr>
          <p:nvPr/>
        </p:nvSpPr>
        <p:spPr bwMode="auto">
          <a:xfrm>
            <a:off x="3419476" y="4286262"/>
            <a:ext cx="452184" cy="218318"/>
          </a:xfrm>
          <a:prstGeom prst="rightArrow">
            <a:avLst>
              <a:gd name="adj1" fmla="val 50000"/>
              <a:gd name="adj2" fmla="val 997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3286116" y="4624387"/>
            <a:ext cx="928694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ДНК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4714876" y="4286263"/>
            <a:ext cx="2071702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Поврежденная ДНК</a:t>
            </a:r>
          </a:p>
        </p:txBody>
      </p:sp>
      <p:pic>
        <p:nvPicPr>
          <p:cNvPr id="15418" name="Picture 58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253" y="1613277"/>
            <a:ext cx="1655763" cy="76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9" name="Picture 59" descr="J0199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-28602"/>
            <a:ext cx="1250927" cy="10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21" name="AutoShape 61"/>
          <p:cNvSpPr>
            <a:spLocks noChangeArrowheads="1"/>
          </p:cNvSpPr>
          <p:nvPr/>
        </p:nvSpPr>
        <p:spPr bwMode="auto">
          <a:xfrm rot="-754978">
            <a:off x="6457951" y="3847154"/>
            <a:ext cx="1916113" cy="522418"/>
          </a:xfrm>
          <a:custGeom>
            <a:avLst/>
            <a:gdLst>
              <a:gd name="G0" fmla="+- 225320 0 0"/>
              <a:gd name="G1" fmla="+- 11370394 0 0"/>
              <a:gd name="G2" fmla="+- 225320 0 11370394"/>
              <a:gd name="G3" fmla="+- 10800 0 0"/>
              <a:gd name="G4" fmla="+- 0 0 22532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36 0 0"/>
              <a:gd name="G9" fmla="+- 0 0 11370394"/>
              <a:gd name="G10" fmla="+- 7136 0 2700"/>
              <a:gd name="G11" fmla="cos G10 225320"/>
              <a:gd name="G12" fmla="sin G10 225320"/>
              <a:gd name="G13" fmla="cos 13500 225320"/>
              <a:gd name="G14" fmla="sin 13500 225320"/>
              <a:gd name="G15" fmla="+- G11 10800 0"/>
              <a:gd name="G16" fmla="+- G12 10800 0"/>
              <a:gd name="G17" fmla="+- G13 10800 0"/>
              <a:gd name="G18" fmla="+- G14 10800 0"/>
              <a:gd name="G19" fmla="*/ 7136 1 2"/>
              <a:gd name="G20" fmla="+- G19 5400 0"/>
              <a:gd name="G21" fmla="cos G20 225320"/>
              <a:gd name="G22" fmla="sin G20 225320"/>
              <a:gd name="G23" fmla="+- G21 10800 0"/>
              <a:gd name="G24" fmla="+- G12 G23 G22"/>
              <a:gd name="G25" fmla="+- G22 G23 G11"/>
              <a:gd name="G26" fmla="cos 10800 225320"/>
              <a:gd name="G27" fmla="sin 10800 225320"/>
              <a:gd name="G28" fmla="cos 7136 225320"/>
              <a:gd name="G29" fmla="sin 7136 22532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370394"/>
              <a:gd name="G36" fmla="sin G34 11370394"/>
              <a:gd name="G37" fmla="+/ 11370394 22532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36 G39"/>
              <a:gd name="G43" fmla="sin 71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511 w 21600"/>
              <a:gd name="T5" fmla="*/ 3 h 21600"/>
              <a:gd name="T6" fmla="*/ 1889 w 21600"/>
              <a:gd name="T7" fmla="*/ 11815 h 21600"/>
              <a:gd name="T8" fmla="*/ 10609 w 21600"/>
              <a:gd name="T9" fmla="*/ 3666 h 21600"/>
              <a:gd name="T10" fmla="*/ 24275 w 21600"/>
              <a:gd name="T11" fmla="*/ 11609 h 21600"/>
              <a:gd name="T12" fmla="*/ 19480 w 21600"/>
              <a:gd name="T13" fmla="*/ 15860 h 21600"/>
              <a:gd name="T14" fmla="*/ 15228 w 21600"/>
              <a:gd name="T15" fmla="*/ 1106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923" y="11227"/>
                </a:moveTo>
                <a:cubicBezTo>
                  <a:pt x="17931" y="11085"/>
                  <a:pt x="17936" y="10942"/>
                  <a:pt x="17936" y="10800"/>
                </a:cubicBezTo>
                <a:cubicBezTo>
                  <a:pt x="17936" y="6858"/>
                  <a:pt x="14741" y="3664"/>
                  <a:pt x="10800" y="3664"/>
                </a:cubicBezTo>
                <a:cubicBezTo>
                  <a:pt x="6858" y="3664"/>
                  <a:pt x="3664" y="6858"/>
                  <a:pt x="3664" y="10800"/>
                </a:cubicBezTo>
                <a:cubicBezTo>
                  <a:pt x="3663" y="11069"/>
                  <a:pt x="3679" y="11339"/>
                  <a:pt x="3709" y="11608"/>
                </a:cubicBezTo>
                <a:lnTo>
                  <a:pt x="69" y="12022"/>
                </a:lnTo>
                <a:cubicBezTo>
                  <a:pt x="23" y="11616"/>
                  <a:pt x="0" y="1120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16"/>
                  <a:pt x="21593" y="11232"/>
                  <a:pt x="21580" y="11447"/>
                </a:cubicBezTo>
                <a:lnTo>
                  <a:pt x="24275" y="11609"/>
                </a:lnTo>
                <a:lnTo>
                  <a:pt x="19480" y="15860"/>
                </a:lnTo>
                <a:lnTo>
                  <a:pt x="15228" y="11066"/>
                </a:lnTo>
                <a:lnTo>
                  <a:pt x="17923" y="11227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22" name="Oval 62"/>
          <p:cNvSpPr>
            <a:spLocks noChangeArrowheads="1"/>
          </p:cNvSpPr>
          <p:nvPr/>
        </p:nvSpPr>
        <p:spPr bwMode="auto">
          <a:xfrm>
            <a:off x="7235826" y="4335348"/>
            <a:ext cx="1908175" cy="522418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FF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7416800" y="4300538"/>
            <a:ext cx="1727200" cy="525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мутация</a:t>
            </a:r>
          </a:p>
        </p:txBody>
      </p:sp>
      <p:sp>
        <p:nvSpPr>
          <p:cNvPr id="15424" name="monitor"/>
          <p:cNvSpPr>
            <a:spLocks noEditPoints="1" noChangeArrowheads="1"/>
          </p:cNvSpPr>
          <p:nvPr/>
        </p:nvSpPr>
        <p:spPr bwMode="auto">
          <a:xfrm>
            <a:off x="2285984" y="1571618"/>
            <a:ext cx="1304925" cy="925116"/>
          </a:xfrm>
          <a:custGeom>
            <a:avLst/>
            <a:gdLst>
              <a:gd name="T0" fmla="*/ 6837 w 21600"/>
              <a:gd name="T1" fmla="*/ 21600 h 21600"/>
              <a:gd name="T2" fmla="*/ 3108 w 21600"/>
              <a:gd name="T3" fmla="*/ 19849 h 21600"/>
              <a:gd name="T4" fmla="*/ 0 w 21600"/>
              <a:gd name="T5" fmla="*/ 15178 h 21600"/>
              <a:gd name="T6" fmla="*/ 0 w 21600"/>
              <a:gd name="T7" fmla="*/ 10508 h 21600"/>
              <a:gd name="T8" fmla="*/ 0 w 21600"/>
              <a:gd name="T9" fmla="*/ 3941 h 21600"/>
              <a:gd name="T10" fmla="*/ 8081 w 21600"/>
              <a:gd name="T11" fmla="*/ 1168 h 21600"/>
              <a:gd name="T12" fmla="*/ 17871 w 21600"/>
              <a:gd name="T13" fmla="*/ 0 h 21600"/>
              <a:gd name="T14" fmla="*/ 21600 w 21600"/>
              <a:gd name="T15" fmla="*/ 1751 h 21600"/>
              <a:gd name="T16" fmla="*/ 21600 w 21600"/>
              <a:gd name="T17" fmla="*/ 10508 h 21600"/>
              <a:gd name="T18" fmla="*/ 21600 w 21600"/>
              <a:gd name="T19" fmla="*/ 16346 h 21600"/>
              <a:gd name="T20" fmla="*/ 10722 w 21600"/>
              <a:gd name="T21" fmla="*/ 20286 h 21600"/>
              <a:gd name="T22" fmla="*/ 1204 w 21600"/>
              <a:gd name="T23" fmla="*/ 22548 h 21600"/>
              <a:gd name="T24" fmla="*/ 20706 w 21600"/>
              <a:gd name="T25" fmla="*/ 283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143240" y="357172"/>
            <a:ext cx="257176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</a:rPr>
              <a:t>излучение</a:t>
            </a:r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2714612" y="3216279"/>
            <a:ext cx="538163" cy="1658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3" y="125"/>
              </a:cxn>
              <a:cxn ang="0">
                <a:pos x="259" y="173"/>
              </a:cxn>
              <a:cxn ang="0">
                <a:pos x="96" y="346"/>
              </a:cxn>
              <a:cxn ang="0">
                <a:pos x="48" y="432"/>
              </a:cxn>
              <a:cxn ang="0">
                <a:pos x="317" y="567"/>
              </a:cxn>
              <a:cxn ang="0">
                <a:pos x="336" y="624"/>
              </a:cxn>
              <a:cxn ang="0">
                <a:pos x="346" y="653"/>
              </a:cxn>
              <a:cxn ang="0">
                <a:pos x="48" y="845"/>
              </a:cxn>
              <a:cxn ang="0">
                <a:pos x="29" y="903"/>
              </a:cxn>
              <a:cxn ang="0">
                <a:pos x="48" y="932"/>
              </a:cxn>
              <a:cxn ang="0">
                <a:pos x="106" y="970"/>
              </a:cxn>
              <a:cxn ang="0">
                <a:pos x="231" y="1028"/>
              </a:cxn>
              <a:cxn ang="0">
                <a:pos x="279" y="1047"/>
              </a:cxn>
            </a:cxnLst>
            <a:rect l="0" t="0" r="r" b="b"/>
            <a:pathLst>
              <a:path w="346" h="1048">
                <a:moveTo>
                  <a:pt x="0" y="0"/>
                </a:moveTo>
                <a:cubicBezTo>
                  <a:pt x="27" y="79"/>
                  <a:pt x="98" y="101"/>
                  <a:pt x="173" y="125"/>
                </a:cubicBezTo>
                <a:cubicBezTo>
                  <a:pt x="204" y="135"/>
                  <a:pt x="259" y="173"/>
                  <a:pt x="259" y="173"/>
                </a:cubicBezTo>
                <a:cubicBezTo>
                  <a:pt x="332" y="278"/>
                  <a:pt x="158" y="305"/>
                  <a:pt x="96" y="346"/>
                </a:cubicBezTo>
                <a:cubicBezTo>
                  <a:pt x="53" y="412"/>
                  <a:pt x="66" y="382"/>
                  <a:pt x="48" y="432"/>
                </a:cubicBezTo>
                <a:cubicBezTo>
                  <a:pt x="84" y="536"/>
                  <a:pt x="227" y="536"/>
                  <a:pt x="317" y="567"/>
                </a:cubicBezTo>
                <a:cubicBezTo>
                  <a:pt x="323" y="586"/>
                  <a:pt x="330" y="605"/>
                  <a:pt x="336" y="624"/>
                </a:cubicBezTo>
                <a:cubicBezTo>
                  <a:pt x="339" y="634"/>
                  <a:pt x="346" y="653"/>
                  <a:pt x="346" y="653"/>
                </a:cubicBezTo>
                <a:cubicBezTo>
                  <a:pt x="306" y="810"/>
                  <a:pt x="157" y="774"/>
                  <a:pt x="48" y="845"/>
                </a:cubicBezTo>
                <a:cubicBezTo>
                  <a:pt x="42" y="864"/>
                  <a:pt x="35" y="884"/>
                  <a:pt x="29" y="903"/>
                </a:cubicBezTo>
                <a:cubicBezTo>
                  <a:pt x="25" y="914"/>
                  <a:pt x="39" y="924"/>
                  <a:pt x="48" y="932"/>
                </a:cubicBezTo>
                <a:cubicBezTo>
                  <a:pt x="65" y="947"/>
                  <a:pt x="87" y="957"/>
                  <a:pt x="106" y="970"/>
                </a:cubicBezTo>
                <a:cubicBezTo>
                  <a:pt x="144" y="995"/>
                  <a:pt x="189" y="1012"/>
                  <a:pt x="231" y="1028"/>
                </a:cubicBezTo>
                <a:cubicBezTo>
                  <a:pt x="283" y="1048"/>
                  <a:pt x="256" y="1024"/>
                  <a:pt x="279" y="1047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2786050" y="3143254"/>
            <a:ext cx="398462" cy="1928812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30" y="67"/>
              </a:cxn>
              <a:cxn ang="0">
                <a:pos x="144" y="134"/>
              </a:cxn>
              <a:cxn ang="0">
                <a:pos x="19" y="250"/>
              </a:cxn>
              <a:cxn ang="0">
                <a:pos x="86" y="317"/>
              </a:cxn>
              <a:cxn ang="0">
                <a:pos x="221" y="413"/>
              </a:cxn>
              <a:cxn ang="0">
                <a:pos x="259" y="470"/>
              </a:cxn>
              <a:cxn ang="0">
                <a:pos x="230" y="547"/>
              </a:cxn>
              <a:cxn ang="0">
                <a:pos x="38" y="701"/>
              </a:cxn>
              <a:cxn ang="0">
                <a:pos x="182" y="816"/>
              </a:cxn>
              <a:cxn ang="0">
                <a:pos x="240" y="883"/>
              </a:cxn>
              <a:cxn ang="0">
                <a:pos x="154" y="1027"/>
              </a:cxn>
              <a:cxn ang="0">
                <a:pos x="86" y="1094"/>
              </a:cxn>
              <a:cxn ang="0">
                <a:pos x="48" y="1152"/>
              </a:cxn>
              <a:cxn ang="0">
                <a:pos x="10" y="1210"/>
              </a:cxn>
            </a:cxnLst>
            <a:rect l="0" t="0" r="r" b="b"/>
            <a:pathLst>
              <a:path w="272" h="1210">
                <a:moveTo>
                  <a:pt x="240" y="0"/>
                </a:moveTo>
                <a:cubicBezTo>
                  <a:pt x="237" y="22"/>
                  <a:pt x="238" y="46"/>
                  <a:pt x="230" y="67"/>
                </a:cubicBezTo>
                <a:cubicBezTo>
                  <a:pt x="220" y="93"/>
                  <a:pt x="155" y="122"/>
                  <a:pt x="144" y="134"/>
                </a:cubicBezTo>
                <a:cubicBezTo>
                  <a:pt x="101" y="179"/>
                  <a:pt x="54" y="196"/>
                  <a:pt x="19" y="250"/>
                </a:cubicBezTo>
                <a:cubicBezTo>
                  <a:pt x="0" y="310"/>
                  <a:pt x="38" y="307"/>
                  <a:pt x="86" y="317"/>
                </a:cubicBezTo>
                <a:cubicBezTo>
                  <a:pt x="133" y="348"/>
                  <a:pt x="175" y="383"/>
                  <a:pt x="221" y="413"/>
                </a:cubicBezTo>
                <a:cubicBezTo>
                  <a:pt x="234" y="432"/>
                  <a:pt x="246" y="451"/>
                  <a:pt x="259" y="470"/>
                </a:cubicBezTo>
                <a:cubicBezTo>
                  <a:pt x="272" y="490"/>
                  <a:pt x="242" y="533"/>
                  <a:pt x="230" y="547"/>
                </a:cubicBezTo>
                <a:cubicBezTo>
                  <a:pt x="182" y="605"/>
                  <a:pt x="94" y="648"/>
                  <a:pt x="38" y="701"/>
                </a:cubicBezTo>
                <a:cubicBezTo>
                  <a:pt x="6" y="804"/>
                  <a:pt x="114" y="792"/>
                  <a:pt x="182" y="816"/>
                </a:cubicBezTo>
                <a:cubicBezTo>
                  <a:pt x="211" y="844"/>
                  <a:pt x="226" y="843"/>
                  <a:pt x="240" y="883"/>
                </a:cubicBezTo>
                <a:cubicBezTo>
                  <a:pt x="230" y="967"/>
                  <a:pt x="236" y="1001"/>
                  <a:pt x="154" y="1027"/>
                </a:cubicBezTo>
                <a:cubicBezTo>
                  <a:pt x="131" y="1049"/>
                  <a:pt x="86" y="1094"/>
                  <a:pt x="86" y="1094"/>
                </a:cubicBezTo>
                <a:cubicBezTo>
                  <a:pt x="69" y="1149"/>
                  <a:pt x="90" y="1098"/>
                  <a:pt x="48" y="1152"/>
                </a:cubicBezTo>
                <a:cubicBezTo>
                  <a:pt x="34" y="1170"/>
                  <a:pt x="10" y="1210"/>
                  <a:pt x="10" y="1210"/>
                </a:cubicBezTo>
              </a:path>
            </a:pathLst>
          </a:custGeom>
          <a:noFill/>
          <a:ln w="349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6" name="Freeform 48"/>
          <p:cNvSpPr>
            <a:spLocks/>
          </p:cNvSpPr>
          <p:nvPr/>
        </p:nvSpPr>
        <p:spPr bwMode="auto">
          <a:xfrm>
            <a:off x="4229085" y="3238504"/>
            <a:ext cx="552450" cy="1893887"/>
          </a:xfrm>
          <a:custGeom>
            <a:avLst/>
            <a:gdLst/>
            <a:ahLst/>
            <a:cxnLst>
              <a:cxn ang="0">
                <a:pos x="38" y="11"/>
              </a:cxn>
              <a:cxn ang="0">
                <a:pos x="86" y="49"/>
              </a:cxn>
              <a:cxn ang="0">
                <a:pos x="115" y="59"/>
              </a:cxn>
              <a:cxn ang="0">
                <a:pos x="259" y="126"/>
              </a:cxn>
              <a:cxn ang="0">
                <a:pos x="288" y="193"/>
              </a:cxn>
              <a:cxn ang="0">
                <a:pos x="182" y="299"/>
              </a:cxn>
              <a:cxn ang="0">
                <a:pos x="57" y="376"/>
              </a:cxn>
              <a:cxn ang="0">
                <a:pos x="153" y="529"/>
              </a:cxn>
              <a:cxn ang="0">
                <a:pos x="297" y="568"/>
              </a:cxn>
              <a:cxn ang="0">
                <a:pos x="336" y="625"/>
              </a:cxn>
              <a:cxn ang="0">
                <a:pos x="307" y="693"/>
              </a:cxn>
              <a:cxn ang="0">
                <a:pos x="249" y="712"/>
              </a:cxn>
              <a:cxn ang="0">
                <a:pos x="153" y="750"/>
              </a:cxn>
              <a:cxn ang="0">
                <a:pos x="86" y="789"/>
              </a:cxn>
              <a:cxn ang="0">
                <a:pos x="29" y="827"/>
              </a:cxn>
              <a:cxn ang="0">
                <a:pos x="125" y="961"/>
              </a:cxn>
              <a:cxn ang="0">
                <a:pos x="221" y="1009"/>
              </a:cxn>
              <a:cxn ang="0">
                <a:pos x="307" y="1057"/>
              </a:cxn>
              <a:cxn ang="0">
                <a:pos x="230" y="1153"/>
              </a:cxn>
              <a:cxn ang="0">
                <a:pos x="153" y="1173"/>
              </a:cxn>
              <a:cxn ang="0">
                <a:pos x="77" y="1182"/>
              </a:cxn>
              <a:cxn ang="0">
                <a:pos x="29" y="1192"/>
              </a:cxn>
            </a:cxnLst>
            <a:rect l="0" t="0" r="r" b="b"/>
            <a:pathLst>
              <a:path w="348" h="1193">
                <a:moveTo>
                  <a:pt x="38" y="11"/>
                </a:moveTo>
                <a:cubicBezTo>
                  <a:pt x="112" y="36"/>
                  <a:pt x="23" y="0"/>
                  <a:pt x="86" y="49"/>
                </a:cubicBezTo>
                <a:cubicBezTo>
                  <a:pt x="94" y="55"/>
                  <a:pt x="106" y="54"/>
                  <a:pt x="115" y="59"/>
                </a:cubicBezTo>
                <a:cubicBezTo>
                  <a:pt x="162" y="83"/>
                  <a:pt x="208" y="110"/>
                  <a:pt x="259" y="126"/>
                </a:cubicBezTo>
                <a:cubicBezTo>
                  <a:pt x="261" y="129"/>
                  <a:pt x="288" y="182"/>
                  <a:pt x="288" y="193"/>
                </a:cubicBezTo>
                <a:cubicBezTo>
                  <a:pt x="288" y="267"/>
                  <a:pt x="242" y="284"/>
                  <a:pt x="182" y="299"/>
                </a:cubicBezTo>
                <a:cubicBezTo>
                  <a:pt x="141" y="327"/>
                  <a:pt x="98" y="349"/>
                  <a:pt x="57" y="376"/>
                </a:cubicBezTo>
                <a:cubicBezTo>
                  <a:pt x="70" y="424"/>
                  <a:pt x="96" y="514"/>
                  <a:pt x="153" y="529"/>
                </a:cubicBezTo>
                <a:cubicBezTo>
                  <a:pt x="202" y="541"/>
                  <a:pt x="250" y="551"/>
                  <a:pt x="297" y="568"/>
                </a:cubicBezTo>
                <a:cubicBezTo>
                  <a:pt x="310" y="587"/>
                  <a:pt x="323" y="606"/>
                  <a:pt x="336" y="625"/>
                </a:cubicBezTo>
                <a:cubicBezTo>
                  <a:pt x="348" y="643"/>
                  <a:pt x="324" y="683"/>
                  <a:pt x="307" y="693"/>
                </a:cubicBezTo>
                <a:cubicBezTo>
                  <a:pt x="290" y="704"/>
                  <a:pt x="267" y="703"/>
                  <a:pt x="249" y="712"/>
                </a:cubicBezTo>
                <a:cubicBezTo>
                  <a:pt x="216" y="729"/>
                  <a:pt x="189" y="739"/>
                  <a:pt x="153" y="750"/>
                </a:cubicBezTo>
                <a:cubicBezTo>
                  <a:pt x="66" y="809"/>
                  <a:pt x="195" y="723"/>
                  <a:pt x="86" y="789"/>
                </a:cubicBezTo>
                <a:cubicBezTo>
                  <a:pt x="66" y="801"/>
                  <a:pt x="29" y="827"/>
                  <a:pt x="29" y="827"/>
                </a:cubicBezTo>
                <a:cubicBezTo>
                  <a:pt x="0" y="911"/>
                  <a:pt x="58" y="928"/>
                  <a:pt x="125" y="961"/>
                </a:cubicBezTo>
                <a:cubicBezTo>
                  <a:pt x="281" y="1038"/>
                  <a:pt x="108" y="977"/>
                  <a:pt x="221" y="1009"/>
                </a:cubicBezTo>
                <a:cubicBezTo>
                  <a:pt x="253" y="1018"/>
                  <a:pt x="307" y="1057"/>
                  <a:pt x="307" y="1057"/>
                </a:cubicBezTo>
                <a:cubicBezTo>
                  <a:pt x="334" y="1136"/>
                  <a:pt x="292" y="1136"/>
                  <a:pt x="230" y="1153"/>
                </a:cubicBezTo>
                <a:cubicBezTo>
                  <a:pt x="178" y="1167"/>
                  <a:pt x="223" y="1162"/>
                  <a:pt x="153" y="1173"/>
                </a:cubicBezTo>
                <a:cubicBezTo>
                  <a:pt x="128" y="1177"/>
                  <a:pt x="102" y="1178"/>
                  <a:pt x="77" y="1182"/>
                </a:cubicBezTo>
                <a:cubicBezTo>
                  <a:pt x="2" y="1193"/>
                  <a:pt x="2" y="1192"/>
                  <a:pt x="29" y="1192"/>
                </a:cubicBezTo>
              </a:path>
            </a:pathLst>
          </a:custGeom>
          <a:noFill/>
          <a:ln w="349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7" name="Freeform 49"/>
          <p:cNvSpPr>
            <a:spLocks/>
          </p:cNvSpPr>
          <p:nvPr/>
        </p:nvSpPr>
        <p:spPr bwMode="auto">
          <a:xfrm>
            <a:off x="4298937" y="3143254"/>
            <a:ext cx="312738" cy="700087"/>
          </a:xfrm>
          <a:custGeom>
            <a:avLst/>
            <a:gdLst/>
            <a:ahLst/>
            <a:cxnLst>
              <a:cxn ang="0">
                <a:pos x="197" y="0"/>
              </a:cxn>
              <a:cxn ang="0">
                <a:pos x="101" y="172"/>
              </a:cxn>
              <a:cxn ang="0">
                <a:pos x="43" y="211"/>
              </a:cxn>
              <a:cxn ang="0">
                <a:pos x="5" y="268"/>
              </a:cxn>
              <a:cxn ang="0">
                <a:pos x="14" y="307"/>
              </a:cxn>
              <a:cxn ang="0">
                <a:pos x="72" y="345"/>
              </a:cxn>
              <a:cxn ang="0">
                <a:pos x="197" y="441"/>
              </a:cxn>
            </a:cxnLst>
            <a:rect l="0" t="0" r="r" b="b"/>
            <a:pathLst>
              <a:path w="197" h="441">
                <a:moveTo>
                  <a:pt x="197" y="0"/>
                </a:moveTo>
                <a:cubicBezTo>
                  <a:pt x="183" y="93"/>
                  <a:pt x="162" y="111"/>
                  <a:pt x="101" y="172"/>
                </a:cubicBezTo>
                <a:cubicBezTo>
                  <a:pt x="85" y="188"/>
                  <a:pt x="43" y="211"/>
                  <a:pt x="43" y="211"/>
                </a:cubicBezTo>
                <a:cubicBezTo>
                  <a:pt x="30" y="230"/>
                  <a:pt x="0" y="246"/>
                  <a:pt x="5" y="268"/>
                </a:cubicBezTo>
                <a:cubicBezTo>
                  <a:pt x="8" y="281"/>
                  <a:pt x="5" y="297"/>
                  <a:pt x="14" y="307"/>
                </a:cubicBezTo>
                <a:cubicBezTo>
                  <a:pt x="29" y="324"/>
                  <a:pt x="53" y="332"/>
                  <a:pt x="72" y="345"/>
                </a:cubicBezTo>
                <a:cubicBezTo>
                  <a:pt x="116" y="374"/>
                  <a:pt x="147" y="419"/>
                  <a:pt x="197" y="441"/>
                </a:cubicBezTo>
              </a:path>
            </a:pathLst>
          </a:custGeom>
          <a:noFill/>
          <a:ln w="349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8" name="Freeform 50"/>
          <p:cNvSpPr>
            <a:spLocks/>
          </p:cNvSpPr>
          <p:nvPr/>
        </p:nvSpPr>
        <p:spPr bwMode="auto">
          <a:xfrm>
            <a:off x="4370375" y="4181479"/>
            <a:ext cx="330200" cy="950912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39" y="58"/>
              </a:cxn>
              <a:cxn ang="0">
                <a:pos x="125" y="183"/>
              </a:cxn>
              <a:cxn ang="0">
                <a:pos x="135" y="269"/>
              </a:cxn>
              <a:cxn ang="0">
                <a:pos x="87" y="307"/>
              </a:cxn>
              <a:cxn ang="0">
                <a:pos x="39" y="355"/>
              </a:cxn>
              <a:cxn ang="0">
                <a:pos x="0" y="442"/>
              </a:cxn>
              <a:cxn ang="0">
                <a:pos x="10" y="490"/>
              </a:cxn>
              <a:cxn ang="0">
                <a:pos x="125" y="547"/>
              </a:cxn>
              <a:cxn ang="0">
                <a:pos x="211" y="586"/>
              </a:cxn>
            </a:cxnLst>
            <a:rect l="0" t="0" r="r" b="b"/>
            <a:pathLst>
              <a:path w="211" h="586">
                <a:moveTo>
                  <a:pt x="67" y="0"/>
                </a:moveTo>
                <a:cubicBezTo>
                  <a:pt x="57" y="16"/>
                  <a:pt x="39" y="37"/>
                  <a:pt x="39" y="58"/>
                </a:cubicBezTo>
                <a:cubicBezTo>
                  <a:pt x="39" y="93"/>
                  <a:pt x="101" y="158"/>
                  <a:pt x="125" y="183"/>
                </a:cubicBezTo>
                <a:cubicBezTo>
                  <a:pt x="135" y="212"/>
                  <a:pt x="153" y="239"/>
                  <a:pt x="135" y="269"/>
                </a:cubicBezTo>
                <a:cubicBezTo>
                  <a:pt x="125" y="286"/>
                  <a:pt x="100" y="295"/>
                  <a:pt x="87" y="307"/>
                </a:cubicBezTo>
                <a:cubicBezTo>
                  <a:pt x="70" y="322"/>
                  <a:pt x="39" y="355"/>
                  <a:pt x="39" y="355"/>
                </a:cubicBezTo>
                <a:cubicBezTo>
                  <a:pt x="28" y="386"/>
                  <a:pt x="11" y="411"/>
                  <a:pt x="0" y="442"/>
                </a:cubicBezTo>
                <a:cubicBezTo>
                  <a:pt x="3" y="458"/>
                  <a:pt x="2" y="476"/>
                  <a:pt x="10" y="490"/>
                </a:cubicBezTo>
                <a:cubicBezTo>
                  <a:pt x="18" y="504"/>
                  <a:pt x="107" y="541"/>
                  <a:pt x="125" y="547"/>
                </a:cubicBezTo>
                <a:cubicBezTo>
                  <a:pt x="146" y="569"/>
                  <a:pt x="179" y="586"/>
                  <a:pt x="211" y="586"/>
                </a:cubicBezTo>
              </a:path>
            </a:pathLst>
          </a:custGeom>
          <a:noFill/>
          <a:ln w="349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6" grpId="0" animBg="1"/>
      <p:bldP spid="15367" grpId="0" animBg="1"/>
      <p:bldP spid="15368" grpId="0" animBg="1"/>
      <p:bldP spid="15371" grpId="0" animBg="1"/>
      <p:bldP spid="15372" grpId="0" animBg="1"/>
      <p:bldP spid="15375" grpId="0"/>
      <p:bldP spid="15376" grpId="0"/>
      <p:bldP spid="15377" grpId="0"/>
      <p:bldP spid="15382" grpId="0" animBg="1"/>
      <p:bldP spid="15384" grpId="0" animBg="1"/>
      <p:bldP spid="15385" grpId="0" animBg="1"/>
      <p:bldP spid="15389" grpId="0" animBg="1"/>
      <p:bldP spid="15390" grpId="0"/>
      <p:bldP spid="15403" grpId="0" animBg="1"/>
      <p:bldP spid="15407" grpId="0" animBg="1"/>
      <p:bldP spid="15411" grpId="0"/>
      <p:bldP spid="15412" grpId="0"/>
      <p:bldP spid="15421" grpId="0" animBg="1"/>
      <p:bldP spid="15422" grpId="0" animBg="1"/>
      <p:bldP spid="15423" grpId="0"/>
      <p:bldP spid="15424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-32" y="-18"/>
            <a:ext cx="9144032" cy="648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Химические мутагены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71439" y="857762"/>
            <a:ext cx="2412329" cy="194337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Соли ртути;     2. Соли свинца;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Формалин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       4.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Хлороформ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        5. Акридиновые красители.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354250" y="1567614"/>
            <a:ext cx="431800" cy="218318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2843214" y="1464962"/>
            <a:ext cx="1512887" cy="463846"/>
          </a:xfrm>
          <a:custGeom>
            <a:avLst/>
            <a:gdLst/>
            <a:ahLst/>
            <a:cxnLst>
              <a:cxn ang="0">
                <a:pos x="235" y="67"/>
              </a:cxn>
              <a:cxn ang="0">
                <a:pos x="120" y="182"/>
              </a:cxn>
              <a:cxn ang="0">
                <a:pos x="62" y="259"/>
              </a:cxn>
              <a:cxn ang="0">
                <a:pos x="14" y="384"/>
              </a:cxn>
              <a:cxn ang="0">
                <a:pos x="24" y="662"/>
              </a:cxn>
              <a:cxn ang="0">
                <a:pos x="43" y="739"/>
              </a:cxn>
              <a:cxn ang="0">
                <a:pos x="139" y="778"/>
              </a:cxn>
              <a:cxn ang="0">
                <a:pos x="293" y="826"/>
              </a:cxn>
              <a:cxn ang="0">
                <a:pos x="398" y="883"/>
              </a:cxn>
              <a:cxn ang="0">
                <a:pos x="715" y="749"/>
              </a:cxn>
              <a:cxn ang="0">
                <a:pos x="744" y="730"/>
              </a:cxn>
              <a:cxn ang="0">
                <a:pos x="773" y="701"/>
              </a:cxn>
              <a:cxn ang="0">
                <a:pos x="830" y="662"/>
              </a:cxn>
              <a:cxn ang="0">
                <a:pos x="907" y="509"/>
              </a:cxn>
              <a:cxn ang="0">
                <a:pos x="859" y="336"/>
              </a:cxn>
              <a:cxn ang="0">
                <a:pos x="725" y="125"/>
              </a:cxn>
              <a:cxn ang="0">
                <a:pos x="456" y="0"/>
              </a:cxn>
              <a:cxn ang="0">
                <a:pos x="312" y="38"/>
              </a:cxn>
              <a:cxn ang="0">
                <a:pos x="254" y="58"/>
              </a:cxn>
              <a:cxn ang="0">
                <a:pos x="235" y="67"/>
              </a:cxn>
            </a:cxnLst>
            <a:rect l="0" t="0" r="r" b="b"/>
            <a:pathLst>
              <a:path w="907" h="953">
                <a:moveTo>
                  <a:pt x="235" y="67"/>
                </a:moveTo>
                <a:cubicBezTo>
                  <a:pt x="195" y="107"/>
                  <a:pt x="155" y="137"/>
                  <a:pt x="120" y="182"/>
                </a:cubicBezTo>
                <a:cubicBezTo>
                  <a:pt x="100" y="207"/>
                  <a:pt x="62" y="259"/>
                  <a:pt x="62" y="259"/>
                </a:cubicBezTo>
                <a:cubicBezTo>
                  <a:pt x="51" y="306"/>
                  <a:pt x="29" y="340"/>
                  <a:pt x="14" y="384"/>
                </a:cubicBezTo>
                <a:cubicBezTo>
                  <a:pt x="3" y="478"/>
                  <a:pt x="0" y="569"/>
                  <a:pt x="24" y="662"/>
                </a:cubicBezTo>
                <a:cubicBezTo>
                  <a:pt x="31" y="688"/>
                  <a:pt x="24" y="720"/>
                  <a:pt x="43" y="739"/>
                </a:cubicBezTo>
                <a:cubicBezTo>
                  <a:pt x="55" y="751"/>
                  <a:pt x="131" y="775"/>
                  <a:pt x="139" y="778"/>
                </a:cubicBezTo>
                <a:cubicBezTo>
                  <a:pt x="193" y="797"/>
                  <a:pt x="236" y="816"/>
                  <a:pt x="293" y="826"/>
                </a:cubicBezTo>
                <a:cubicBezTo>
                  <a:pt x="330" y="844"/>
                  <a:pt x="359" y="870"/>
                  <a:pt x="398" y="883"/>
                </a:cubicBezTo>
                <a:cubicBezTo>
                  <a:pt x="505" y="953"/>
                  <a:pt x="630" y="814"/>
                  <a:pt x="715" y="749"/>
                </a:cubicBezTo>
                <a:cubicBezTo>
                  <a:pt x="724" y="742"/>
                  <a:pt x="735" y="737"/>
                  <a:pt x="744" y="730"/>
                </a:cubicBezTo>
                <a:cubicBezTo>
                  <a:pt x="755" y="721"/>
                  <a:pt x="762" y="709"/>
                  <a:pt x="773" y="701"/>
                </a:cubicBezTo>
                <a:cubicBezTo>
                  <a:pt x="791" y="687"/>
                  <a:pt x="830" y="662"/>
                  <a:pt x="830" y="662"/>
                </a:cubicBezTo>
                <a:cubicBezTo>
                  <a:pt x="863" y="608"/>
                  <a:pt x="892" y="571"/>
                  <a:pt x="907" y="509"/>
                </a:cubicBezTo>
                <a:cubicBezTo>
                  <a:pt x="899" y="447"/>
                  <a:pt x="894" y="389"/>
                  <a:pt x="859" y="336"/>
                </a:cubicBezTo>
                <a:cubicBezTo>
                  <a:pt x="835" y="259"/>
                  <a:pt x="782" y="182"/>
                  <a:pt x="725" y="125"/>
                </a:cubicBezTo>
                <a:cubicBezTo>
                  <a:pt x="686" y="13"/>
                  <a:pt x="549" y="32"/>
                  <a:pt x="456" y="0"/>
                </a:cubicBezTo>
                <a:cubicBezTo>
                  <a:pt x="352" y="12"/>
                  <a:pt x="387" y="13"/>
                  <a:pt x="312" y="38"/>
                </a:cubicBezTo>
                <a:cubicBezTo>
                  <a:pt x="293" y="44"/>
                  <a:pt x="273" y="51"/>
                  <a:pt x="254" y="58"/>
                </a:cubicBezTo>
                <a:cubicBezTo>
                  <a:pt x="225" y="68"/>
                  <a:pt x="216" y="67"/>
                  <a:pt x="235" y="67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99"/>
              </a:gs>
            </a:gsLst>
            <a:path path="rect">
              <a:fillToRect l="50000" t="50000" r="50000" b="50000"/>
            </a:path>
          </a:gradFill>
          <a:ln w="38100" cap="flat" cmpd="sng">
            <a:solidFill>
              <a:srgbClr val="800000"/>
            </a:solidFill>
            <a:prstDash val="solid"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989261" y="1421401"/>
            <a:ext cx="1368425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клетка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4410658" y="1567614"/>
            <a:ext cx="375656" cy="218318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4886758" y="1394212"/>
            <a:ext cx="1585142" cy="371513"/>
          </a:xfrm>
          <a:custGeom>
            <a:avLst/>
            <a:gdLst/>
            <a:ahLst/>
            <a:cxnLst>
              <a:cxn ang="0">
                <a:pos x="0" y="155"/>
              </a:cxn>
              <a:cxn ang="0">
                <a:pos x="134" y="1"/>
              </a:cxn>
              <a:cxn ang="0">
                <a:pos x="211" y="11"/>
              </a:cxn>
              <a:cxn ang="0">
                <a:pos x="240" y="49"/>
              </a:cxn>
              <a:cxn ang="0">
                <a:pos x="346" y="241"/>
              </a:cxn>
              <a:cxn ang="0">
                <a:pos x="413" y="184"/>
              </a:cxn>
              <a:cxn ang="0">
                <a:pos x="566" y="11"/>
              </a:cxn>
              <a:cxn ang="0">
                <a:pos x="682" y="232"/>
              </a:cxn>
              <a:cxn ang="0">
                <a:pos x="739" y="260"/>
              </a:cxn>
              <a:cxn ang="0">
                <a:pos x="845" y="193"/>
              </a:cxn>
              <a:cxn ang="0">
                <a:pos x="922" y="59"/>
              </a:cxn>
              <a:cxn ang="0">
                <a:pos x="931" y="20"/>
              </a:cxn>
            </a:cxnLst>
            <a:rect l="0" t="0" r="r" b="b"/>
            <a:pathLst>
              <a:path w="932" h="260">
                <a:moveTo>
                  <a:pt x="0" y="155"/>
                </a:moveTo>
                <a:cubicBezTo>
                  <a:pt x="42" y="91"/>
                  <a:pt x="58" y="28"/>
                  <a:pt x="134" y="1"/>
                </a:cubicBezTo>
                <a:cubicBezTo>
                  <a:pt x="160" y="4"/>
                  <a:pt x="187" y="0"/>
                  <a:pt x="211" y="11"/>
                </a:cubicBezTo>
                <a:cubicBezTo>
                  <a:pt x="226" y="18"/>
                  <a:pt x="231" y="36"/>
                  <a:pt x="240" y="49"/>
                </a:cubicBezTo>
                <a:cubicBezTo>
                  <a:pt x="283" y="110"/>
                  <a:pt x="281" y="198"/>
                  <a:pt x="346" y="241"/>
                </a:cubicBezTo>
                <a:cubicBezTo>
                  <a:pt x="365" y="226"/>
                  <a:pt x="397" y="204"/>
                  <a:pt x="413" y="184"/>
                </a:cubicBezTo>
                <a:cubicBezTo>
                  <a:pt x="455" y="129"/>
                  <a:pt x="498" y="33"/>
                  <a:pt x="566" y="11"/>
                </a:cubicBezTo>
                <a:cubicBezTo>
                  <a:pt x="634" y="55"/>
                  <a:pt x="657" y="159"/>
                  <a:pt x="682" y="232"/>
                </a:cubicBezTo>
                <a:cubicBezTo>
                  <a:pt x="687" y="247"/>
                  <a:pt x="727" y="256"/>
                  <a:pt x="739" y="260"/>
                </a:cubicBezTo>
                <a:cubicBezTo>
                  <a:pt x="810" y="249"/>
                  <a:pt x="808" y="250"/>
                  <a:pt x="845" y="193"/>
                </a:cubicBezTo>
                <a:cubicBezTo>
                  <a:pt x="859" y="149"/>
                  <a:pt x="889" y="91"/>
                  <a:pt x="922" y="59"/>
                </a:cubicBezTo>
                <a:cubicBezTo>
                  <a:pt x="932" y="27"/>
                  <a:pt x="931" y="40"/>
                  <a:pt x="931" y="20"/>
                </a:cubicBezTo>
              </a:path>
            </a:pathLst>
          </a:custGeom>
          <a:noFill/>
          <a:ln w="3492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4879166" y="1285866"/>
            <a:ext cx="1699095" cy="371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15"/>
              </a:cxn>
              <a:cxn ang="0">
                <a:pos x="58" y="173"/>
              </a:cxn>
              <a:cxn ang="0">
                <a:pos x="87" y="240"/>
              </a:cxn>
              <a:cxn ang="0">
                <a:pos x="96" y="269"/>
              </a:cxn>
              <a:cxn ang="0">
                <a:pos x="163" y="288"/>
              </a:cxn>
              <a:cxn ang="0">
                <a:pos x="355" y="134"/>
              </a:cxn>
              <a:cxn ang="0">
                <a:pos x="423" y="96"/>
              </a:cxn>
              <a:cxn ang="0">
                <a:pos x="480" y="269"/>
              </a:cxn>
              <a:cxn ang="0">
                <a:pos x="567" y="326"/>
              </a:cxn>
              <a:cxn ang="0">
                <a:pos x="653" y="250"/>
              </a:cxn>
              <a:cxn ang="0">
                <a:pos x="778" y="125"/>
              </a:cxn>
              <a:cxn ang="0">
                <a:pos x="864" y="202"/>
              </a:cxn>
              <a:cxn ang="0">
                <a:pos x="931" y="278"/>
              </a:cxn>
              <a:cxn ang="0">
                <a:pos x="979" y="326"/>
              </a:cxn>
              <a:cxn ang="0">
                <a:pos x="999" y="346"/>
              </a:cxn>
            </a:cxnLst>
            <a:rect l="0" t="0" r="r" b="b"/>
            <a:pathLst>
              <a:path w="999" h="346">
                <a:moveTo>
                  <a:pt x="0" y="0"/>
                </a:moveTo>
                <a:cubicBezTo>
                  <a:pt x="7" y="35"/>
                  <a:pt x="14" y="81"/>
                  <a:pt x="29" y="115"/>
                </a:cubicBezTo>
                <a:cubicBezTo>
                  <a:pt x="76" y="224"/>
                  <a:pt x="24" y="69"/>
                  <a:pt x="58" y="173"/>
                </a:cubicBezTo>
                <a:cubicBezTo>
                  <a:pt x="84" y="252"/>
                  <a:pt x="44" y="141"/>
                  <a:pt x="87" y="240"/>
                </a:cubicBezTo>
                <a:cubicBezTo>
                  <a:pt x="91" y="249"/>
                  <a:pt x="88" y="263"/>
                  <a:pt x="96" y="269"/>
                </a:cubicBezTo>
                <a:cubicBezTo>
                  <a:pt x="114" y="283"/>
                  <a:pt x="141" y="280"/>
                  <a:pt x="163" y="288"/>
                </a:cubicBezTo>
                <a:cubicBezTo>
                  <a:pt x="231" y="244"/>
                  <a:pt x="299" y="193"/>
                  <a:pt x="355" y="134"/>
                </a:cubicBezTo>
                <a:cubicBezTo>
                  <a:pt x="373" y="83"/>
                  <a:pt x="369" y="82"/>
                  <a:pt x="423" y="96"/>
                </a:cubicBezTo>
                <a:cubicBezTo>
                  <a:pt x="435" y="132"/>
                  <a:pt x="459" y="237"/>
                  <a:pt x="480" y="269"/>
                </a:cubicBezTo>
                <a:cubicBezTo>
                  <a:pt x="500" y="300"/>
                  <a:pt x="533" y="316"/>
                  <a:pt x="567" y="326"/>
                </a:cubicBezTo>
                <a:cubicBezTo>
                  <a:pt x="632" y="261"/>
                  <a:pt x="602" y="284"/>
                  <a:pt x="653" y="250"/>
                </a:cubicBezTo>
                <a:cubicBezTo>
                  <a:pt x="691" y="191"/>
                  <a:pt x="718" y="164"/>
                  <a:pt x="778" y="125"/>
                </a:cubicBezTo>
                <a:cubicBezTo>
                  <a:pt x="820" y="146"/>
                  <a:pt x="831" y="169"/>
                  <a:pt x="864" y="202"/>
                </a:cubicBezTo>
                <a:cubicBezTo>
                  <a:pt x="879" y="245"/>
                  <a:pt x="896" y="247"/>
                  <a:pt x="931" y="278"/>
                </a:cubicBezTo>
                <a:cubicBezTo>
                  <a:pt x="948" y="293"/>
                  <a:pt x="963" y="310"/>
                  <a:pt x="979" y="326"/>
                </a:cubicBezTo>
                <a:cubicBezTo>
                  <a:pt x="986" y="333"/>
                  <a:pt x="999" y="346"/>
                  <a:pt x="999" y="346"/>
                </a:cubicBezTo>
              </a:path>
            </a:pathLst>
          </a:custGeom>
          <a:noFill/>
          <a:ln w="34925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4857752" y="1718063"/>
            <a:ext cx="2020547" cy="371513"/>
          </a:xfrm>
          <a:custGeom>
            <a:avLst/>
            <a:gdLst/>
            <a:ahLst/>
            <a:cxnLst>
              <a:cxn ang="0">
                <a:pos x="0" y="153"/>
              </a:cxn>
              <a:cxn ang="0">
                <a:pos x="134" y="0"/>
              </a:cxn>
              <a:cxn ang="0">
                <a:pos x="230" y="134"/>
              </a:cxn>
              <a:cxn ang="0">
                <a:pos x="326" y="240"/>
              </a:cxn>
              <a:cxn ang="0">
                <a:pos x="461" y="86"/>
              </a:cxn>
              <a:cxn ang="0">
                <a:pos x="470" y="57"/>
              </a:cxn>
              <a:cxn ang="0">
                <a:pos x="518" y="9"/>
              </a:cxn>
              <a:cxn ang="0">
                <a:pos x="557" y="19"/>
              </a:cxn>
              <a:cxn ang="0">
                <a:pos x="566" y="48"/>
              </a:cxn>
              <a:cxn ang="0">
                <a:pos x="624" y="144"/>
              </a:cxn>
              <a:cxn ang="0">
                <a:pos x="691" y="221"/>
              </a:cxn>
              <a:cxn ang="0">
                <a:pos x="845" y="48"/>
              </a:cxn>
              <a:cxn ang="0">
                <a:pos x="902" y="57"/>
              </a:cxn>
              <a:cxn ang="0">
                <a:pos x="989" y="163"/>
              </a:cxn>
              <a:cxn ang="0">
                <a:pos x="1046" y="182"/>
              </a:cxn>
              <a:cxn ang="0">
                <a:pos x="1133" y="125"/>
              </a:cxn>
              <a:cxn ang="0">
                <a:pos x="1152" y="105"/>
              </a:cxn>
              <a:cxn ang="0">
                <a:pos x="1162" y="77"/>
              </a:cxn>
              <a:cxn ang="0">
                <a:pos x="1181" y="57"/>
              </a:cxn>
              <a:cxn ang="0">
                <a:pos x="1152" y="77"/>
              </a:cxn>
            </a:cxnLst>
            <a:rect l="0" t="0" r="r" b="b"/>
            <a:pathLst>
              <a:path w="1188" h="240">
                <a:moveTo>
                  <a:pt x="0" y="153"/>
                </a:moveTo>
                <a:cubicBezTo>
                  <a:pt x="38" y="95"/>
                  <a:pt x="63" y="23"/>
                  <a:pt x="134" y="0"/>
                </a:cubicBezTo>
                <a:cubicBezTo>
                  <a:pt x="185" y="33"/>
                  <a:pt x="200" y="85"/>
                  <a:pt x="230" y="134"/>
                </a:cubicBezTo>
                <a:cubicBezTo>
                  <a:pt x="263" y="189"/>
                  <a:pt x="284" y="196"/>
                  <a:pt x="326" y="240"/>
                </a:cubicBezTo>
                <a:cubicBezTo>
                  <a:pt x="409" y="219"/>
                  <a:pt x="430" y="160"/>
                  <a:pt x="461" y="86"/>
                </a:cubicBezTo>
                <a:cubicBezTo>
                  <a:pt x="465" y="77"/>
                  <a:pt x="464" y="65"/>
                  <a:pt x="470" y="57"/>
                </a:cubicBezTo>
                <a:cubicBezTo>
                  <a:pt x="483" y="39"/>
                  <a:pt x="518" y="9"/>
                  <a:pt x="518" y="9"/>
                </a:cubicBezTo>
                <a:cubicBezTo>
                  <a:pt x="531" y="12"/>
                  <a:pt x="547" y="11"/>
                  <a:pt x="557" y="19"/>
                </a:cubicBezTo>
                <a:cubicBezTo>
                  <a:pt x="565" y="25"/>
                  <a:pt x="561" y="39"/>
                  <a:pt x="566" y="48"/>
                </a:cubicBezTo>
                <a:cubicBezTo>
                  <a:pt x="582" y="80"/>
                  <a:pt x="604" y="114"/>
                  <a:pt x="624" y="144"/>
                </a:cubicBezTo>
                <a:cubicBezTo>
                  <a:pt x="637" y="205"/>
                  <a:pt x="634" y="201"/>
                  <a:pt x="691" y="221"/>
                </a:cubicBezTo>
                <a:cubicBezTo>
                  <a:pt x="727" y="166"/>
                  <a:pt x="790" y="84"/>
                  <a:pt x="845" y="48"/>
                </a:cubicBezTo>
                <a:cubicBezTo>
                  <a:pt x="864" y="51"/>
                  <a:pt x="884" y="49"/>
                  <a:pt x="902" y="57"/>
                </a:cubicBezTo>
                <a:cubicBezTo>
                  <a:pt x="933" y="71"/>
                  <a:pt x="963" y="147"/>
                  <a:pt x="989" y="163"/>
                </a:cubicBezTo>
                <a:cubicBezTo>
                  <a:pt x="1006" y="174"/>
                  <a:pt x="1046" y="182"/>
                  <a:pt x="1046" y="182"/>
                </a:cubicBezTo>
                <a:cubicBezTo>
                  <a:pt x="1106" y="168"/>
                  <a:pt x="1077" y="182"/>
                  <a:pt x="1133" y="125"/>
                </a:cubicBezTo>
                <a:cubicBezTo>
                  <a:pt x="1139" y="118"/>
                  <a:pt x="1152" y="105"/>
                  <a:pt x="1152" y="105"/>
                </a:cubicBezTo>
                <a:cubicBezTo>
                  <a:pt x="1155" y="96"/>
                  <a:pt x="1157" y="85"/>
                  <a:pt x="1162" y="77"/>
                </a:cubicBezTo>
                <a:cubicBezTo>
                  <a:pt x="1167" y="69"/>
                  <a:pt x="1188" y="64"/>
                  <a:pt x="1181" y="57"/>
                </a:cubicBezTo>
                <a:cubicBezTo>
                  <a:pt x="1149" y="25"/>
                  <a:pt x="1152" y="71"/>
                  <a:pt x="1152" y="77"/>
                </a:cubicBezTo>
              </a:path>
            </a:pathLst>
          </a:custGeom>
          <a:noFill/>
          <a:ln w="34925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4878035" y="1609715"/>
            <a:ext cx="1716103" cy="371513"/>
          </a:xfrm>
          <a:custGeom>
            <a:avLst/>
            <a:gdLst/>
            <a:ahLst/>
            <a:cxnLst>
              <a:cxn ang="0">
                <a:pos x="8" y="5"/>
              </a:cxn>
              <a:cxn ang="0">
                <a:pos x="47" y="72"/>
              </a:cxn>
              <a:cxn ang="0">
                <a:pos x="76" y="120"/>
              </a:cxn>
              <a:cxn ang="0">
                <a:pos x="124" y="245"/>
              </a:cxn>
              <a:cxn ang="0">
                <a:pos x="133" y="274"/>
              </a:cxn>
              <a:cxn ang="0">
                <a:pos x="229" y="245"/>
              </a:cxn>
              <a:cxn ang="0">
                <a:pos x="306" y="82"/>
              </a:cxn>
              <a:cxn ang="0">
                <a:pos x="402" y="245"/>
              </a:cxn>
              <a:cxn ang="0">
                <a:pos x="488" y="283"/>
              </a:cxn>
              <a:cxn ang="0">
                <a:pos x="536" y="274"/>
              </a:cxn>
              <a:cxn ang="0">
                <a:pos x="575" y="197"/>
              </a:cxn>
              <a:cxn ang="0">
                <a:pos x="632" y="120"/>
              </a:cxn>
              <a:cxn ang="0">
                <a:pos x="652" y="91"/>
              </a:cxn>
              <a:cxn ang="0">
                <a:pos x="738" y="187"/>
              </a:cxn>
              <a:cxn ang="0">
                <a:pos x="767" y="206"/>
              </a:cxn>
              <a:cxn ang="0">
                <a:pos x="815" y="293"/>
              </a:cxn>
              <a:cxn ang="0">
                <a:pos x="920" y="254"/>
              </a:cxn>
              <a:cxn ang="0">
                <a:pos x="988" y="149"/>
              </a:cxn>
              <a:cxn ang="0">
                <a:pos x="1007" y="110"/>
              </a:cxn>
            </a:cxnLst>
            <a:rect l="0" t="0" r="r" b="b"/>
            <a:pathLst>
              <a:path w="1009" h="293">
                <a:moveTo>
                  <a:pt x="8" y="5"/>
                </a:moveTo>
                <a:cubicBezTo>
                  <a:pt x="30" y="88"/>
                  <a:pt x="0" y="0"/>
                  <a:pt x="47" y="72"/>
                </a:cubicBezTo>
                <a:cubicBezTo>
                  <a:pt x="93" y="143"/>
                  <a:pt x="17" y="64"/>
                  <a:pt x="76" y="120"/>
                </a:cubicBezTo>
                <a:cubicBezTo>
                  <a:pt x="90" y="163"/>
                  <a:pt x="98" y="208"/>
                  <a:pt x="124" y="245"/>
                </a:cubicBezTo>
                <a:cubicBezTo>
                  <a:pt x="127" y="255"/>
                  <a:pt x="124" y="270"/>
                  <a:pt x="133" y="274"/>
                </a:cubicBezTo>
                <a:cubicBezTo>
                  <a:pt x="140" y="277"/>
                  <a:pt x="216" y="249"/>
                  <a:pt x="229" y="245"/>
                </a:cubicBezTo>
                <a:cubicBezTo>
                  <a:pt x="282" y="192"/>
                  <a:pt x="267" y="140"/>
                  <a:pt x="306" y="82"/>
                </a:cubicBezTo>
                <a:cubicBezTo>
                  <a:pt x="377" y="128"/>
                  <a:pt x="351" y="194"/>
                  <a:pt x="402" y="245"/>
                </a:cubicBezTo>
                <a:cubicBezTo>
                  <a:pt x="424" y="267"/>
                  <a:pt x="488" y="283"/>
                  <a:pt x="488" y="283"/>
                </a:cubicBezTo>
                <a:cubicBezTo>
                  <a:pt x="504" y="280"/>
                  <a:pt x="521" y="280"/>
                  <a:pt x="536" y="274"/>
                </a:cubicBezTo>
                <a:cubicBezTo>
                  <a:pt x="566" y="261"/>
                  <a:pt x="561" y="218"/>
                  <a:pt x="575" y="197"/>
                </a:cubicBezTo>
                <a:cubicBezTo>
                  <a:pt x="597" y="164"/>
                  <a:pt x="598" y="143"/>
                  <a:pt x="632" y="120"/>
                </a:cubicBezTo>
                <a:cubicBezTo>
                  <a:pt x="639" y="110"/>
                  <a:pt x="640" y="93"/>
                  <a:pt x="652" y="91"/>
                </a:cubicBezTo>
                <a:cubicBezTo>
                  <a:pt x="699" y="83"/>
                  <a:pt x="722" y="167"/>
                  <a:pt x="738" y="187"/>
                </a:cubicBezTo>
                <a:cubicBezTo>
                  <a:pt x="745" y="196"/>
                  <a:pt x="757" y="200"/>
                  <a:pt x="767" y="206"/>
                </a:cubicBezTo>
                <a:cubicBezTo>
                  <a:pt x="811" y="273"/>
                  <a:pt x="797" y="242"/>
                  <a:pt x="815" y="293"/>
                </a:cubicBezTo>
                <a:cubicBezTo>
                  <a:pt x="851" y="275"/>
                  <a:pt x="881" y="264"/>
                  <a:pt x="920" y="254"/>
                </a:cubicBezTo>
                <a:cubicBezTo>
                  <a:pt x="953" y="222"/>
                  <a:pt x="969" y="188"/>
                  <a:pt x="988" y="149"/>
                </a:cubicBezTo>
                <a:cubicBezTo>
                  <a:pt x="1009" y="107"/>
                  <a:pt x="1007" y="134"/>
                  <a:pt x="1007" y="110"/>
                </a:cubicBezTo>
              </a:path>
            </a:pathLst>
          </a:custGeom>
          <a:noFill/>
          <a:ln w="34925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205424" y="928676"/>
            <a:ext cx="1009650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</a:rPr>
              <a:t>ДНК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4714876" y="2143122"/>
            <a:ext cx="1865319" cy="925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Arial" pitchFamily="34" charset="0"/>
              </a:rPr>
              <a:t>ДНК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</a:rPr>
              <a:t>репликация</a:t>
            </a:r>
          </a:p>
          <a:p>
            <a:pPr algn="ctr">
              <a:defRPr/>
            </a:pPr>
            <a:endParaRPr lang="ru-RU" b="1" dirty="0">
              <a:latin typeface="Arial" pitchFamily="34" charset="0"/>
            </a:endParaRPr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 rot="-1453496">
            <a:off x="6927677" y="1517230"/>
            <a:ext cx="253918" cy="218318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ru-RU" sz="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 rot="2573505">
            <a:off x="6927676" y="1895849"/>
            <a:ext cx="253918" cy="218318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ru-RU" sz="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7235826" y="1329929"/>
            <a:ext cx="1908174" cy="4022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Arial" pitchFamily="34" charset="0"/>
              </a:rPr>
              <a:t>  </a:t>
            </a:r>
            <a:r>
              <a:rPr lang="ru-RU" sz="2000" dirty="0" err="1" smtClean="0">
                <a:latin typeface="Arial" pitchFamily="34" charset="0"/>
              </a:rPr>
              <a:t>делеция</a:t>
            </a:r>
            <a:endParaRPr lang="ru-RU" sz="2000" dirty="0">
              <a:latin typeface="Arial" pitchFamily="34" charset="0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000892" y="2143123"/>
            <a:ext cx="2143108" cy="4022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ru-RU" sz="2000" dirty="0" err="1">
                <a:latin typeface="Arial" pitchFamily="34" charset="0"/>
              </a:rPr>
              <a:t>транслокация</a:t>
            </a:r>
            <a:endParaRPr lang="ru-RU" sz="2000" dirty="0">
              <a:latin typeface="Arial" pitchFamily="34" charset="0"/>
            </a:endParaRPr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142844" y="3500444"/>
            <a:ext cx="1674795" cy="738814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450801" y="3571882"/>
            <a:ext cx="1081087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</a:rPr>
              <a:t>вирус</a:t>
            </a:r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2000232" y="3710754"/>
            <a:ext cx="571504" cy="218318"/>
          </a:xfrm>
          <a:prstGeom prst="rightArrow">
            <a:avLst>
              <a:gd name="adj1" fmla="val 50000"/>
              <a:gd name="adj2" fmla="val 13861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2714612" y="3536664"/>
            <a:ext cx="1714512" cy="5254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" pitchFamily="34" charset="0"/>
              </a:rPr>
              <a:t>ген</a:t>
            </a:r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>
            <a:off x="5572132" y="2928940"/>
            <a:ext cx="2714644" cy="98271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 rot="-2614009">
            <a:off x="7267599" y="2597128"/>
            <a:ext cx="266227" cy="218318"/>
          </a:xfrm>
          <a:prstGeom prst="left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ru-RU" sz="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6215074" y="3179474"/>
            <a:ext cx="1657350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</a:rPr>
              <a:t>мутация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4681853"/>
            <a:ext cx="91440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Биологические  (живые  организмы)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 rot="20494418">
            <a:off x="4658338" y="3666923"/>
            <a:ext cx="764763" cy="218318"/>
          </a:xfrm>
          <a:prstGeom prst="rightArrow">
            <a:avLst>
              <a:gd name="adj1" fmla="val 50000"/>
              <a:gd name="adj2" fmla="val 13861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1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96" grpId="0" animBg="1"/>
      <p:bldP spid="16404" grpId="0" animBg="1"/>
      <p:bldP spid="16405" grpId="0" animBg="1"/>
      <p:bldP spid="16414" grpId="0" animBg="1"/>
      <p:bldP spid="16419" grpId="0" animBg="1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147342" y="642659"/>
            <a:ext cx="2495832" cy="82537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79387" y="2032130"/>
            <a:ext cx="2495832" cy="82537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132609" y="3536164"/>
            <a:ext cx="2853449" cy="82537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71472" y="714362"/>
            <a:ext cx="1800225" cy="525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</a:rPr>
              <a:t>алкоголь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71472" y="2144327"/>
            <a:ext cx="1727200" cy="525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800" dirty="0">
                <a:latin typeface="Arial" pitchFamily="34" charset="0"/>
              </a:rPr>
              <a:t>никотин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28596" y="3555685"/>
            <a:ext cx="2571768" cy="8331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</a:rPr>
              <a:t>Наркотические вещества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rot="-1208178">
            <a:off x="3022434" y="3770362"/>
            <a:ext cx="1200150" cy="463846"/>
          </a:xfrm>
          <a:prstGeom prst="curvedUpArrow">
            <a:avLst>
              <a:gd name="adj1" fmla="val 56879"/>
              <a:gd name="adj2" fmla="val 140651"/>
              <a:gd name="adj3" fmla="val 34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 rot="1134665">
            <a:off x="2898822" y="854693"/>
            <a:ext cx="1260180" cy="402291"/>
          </a:xfrm>
          <a:prstGeom prst="curvedDownArrow">
            <a:avLst>
              <a:gd name="adj1" fmla="val 84835"/>
              <a:gd name="adj2" fmla="val 16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2987675" y="2143122"/>
            <a:ext cx="863600" cy="462872"/>
          </a:xfrm>
          <a:prstGeom prst="rightArrow">
            <a:avLst>
              <a:gd name="adj1" fmla="val 50000"/>
              <a:gd name="adj2" fmla="val 751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356101" y="411957"/>
            <a:ext cx="1584325" cy="956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Arial" pitchFamily="34" charset="0"/>
              </a:rPr>
              <a:t>Действие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</a:rPr>
              <a:t> на </a:t>
            </a:r>
          </a:p>
          <a:p>
            <a:pPr algn="ctr">
              <a:defRPr/>
            </a:pPr>
            <a:r>
              <a:rPr lang="ru-RU" b="1" dirty="0" smtClean="0">
                <a:latin typeface="Arial" pitchFamily="34" charset="0"/>
              </a:rPr>
              <a:t>гаметы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284663" y="2139554"/>
            <a:ext cx="1657350" cy="9255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Arial" pitchFamily="34" charset="0"/>
              </a:rPr>
              <a:t>Замедление роста зародыша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4284663" y="3598069"/>
            <a:ext cx="1655762" cy="12025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Arial" pitchFamily="34" charset="0"/>
              </a:rPr>
              <a:t>Тормозят развитие нервных клеток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572001" y="573882"/>
            <a:ext cx="1152525" cy="3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4140200" y="89773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4140200" y="897732"/>
            <a:ext cx="0" cy="3294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140201" y="25717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140201" y="4192191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7" name="AutoShape 27"/>
          <p:cNvSpPr>
            <a:spLocks noChangeArrowheads="1"/>
          </p:cNvSpPr>
          <p:nvPr/>
        </p:nvSpPr>
        <p:spPr bwMode="auto">
          <a:xfrm>
            <a:off x="6500826" y="285734"/>
            <a:ext cx="2555875" cy="17310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 sz="5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6643702" y="3003947"/>
            <a:ext cx="2500297" cy="15583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ru-RU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500826" y="857238"/>
            <a:ext cx="2643174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pitchFamily="34" charset="0"/>
              </a:rPr>
              <a:t>Функциональные расстройства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7000892" y="3500444"/>
            <a:ext cx="1655762" cy="525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мутации</a:t>
            </a: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>
            <a:off x="6143636" y="357172"/>
            <a:ext cx="431800" cy="4608512"/>
          </a:xfrm>
          <a:prstGeom prst="rightArrowCallout">
            <a:avLst>
              <a:gd name="adj1" fmla="val 145960"/>
              <a:gd name="adj2" fmla="val 277394"/>
              <a:gd name="adj3" fmla="val 17648"/>
              <a:gd name="adj4" fmla="val 6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25612" grpId="0" animBg="1"/>
      <p:bldP spid="25613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Свойства мутаций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28676"/>
            <a:ext cx="8329642" cy="4000528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Геномные мутации, хромосомные мутации, хромосомные перестройки и генные мутации — причина многих наследственных заболеваний и врождённых уродств.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Мутации в одних условиях вредные или нейтральные, могут оказаться полезными в изменившихся условиях. Наибольшее значение для эволюции имеют генные мутации.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Мутации — прекрасный материал для процесса эволюции.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Мутации — создают материал для работы селекционеров, т.к. повышают генетическое разнообразие внутри вида.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Мутационные исследования широко используется в эволюционной биологи для изучения происхождения рас и народностей.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96"/>
            <a:ext cx="9144000" cy="7849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знаний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одержимое 4"/>
          <p:cNvSpPr>
            <a:spLocks noGrp="1"/>
          </p:cNvSpPr>
          <p:nvPr>
            <p:ph idx="1"/>
          </p:nvPr>
        </p:nvSpPr>
        <p:spPr>
          <a:xfrm>
            <a:off x="142908" y="857238"/>
            <a:ext cx="8858248" cy="4143404"/>
          </a:xfrm>
        </p:spPr>
        <p:txBody>
          <a:bodyPr/>
          <a:lstStyle/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Изменчивость ― это...                                             </a:t>
            </a:r>
          </a:p>
          <a:p>
            <a:pPr>
              <a:buNone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Какие виды изменчивости вы знаете?...</a:t>
            </a:r>
          </a:p>
          <a:p>
            <a:pPr>
              <a:buNone/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Изменчивость, возникающую под влиянием факторов среды называют - …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Модификационную изменчивость относят к…</a:t>
            </a:r>
          </a:p>
          <a:p>
            <a:pPr>
              <a:buNone/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Норма реакция ― …</a:t>
            </a:r>
          </a:p>
          <a:p>
            <a:pPr marL="0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9024" y="1214428"/>
            <a:ext cx="5786446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это всеобщее свойство живых организмов приобретать новые свойства и признаки.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857370"/>
            <a:ext cx="307183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Наследственная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Ненаследственная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272" y="3857634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это пределы модификационной изменчивости.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10472" y="3273988"/>
            <a:ext cx="2362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Ненаследственной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19589" y="2845360"/>
            <a:ext cx="2380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Модификационной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648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7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5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Выводы: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4294967295"/>
          </p:nvPr>
        </p:nvSpPr>
        <p:spPr>
          <a:xfrm>
            <a:off x="3714744" y="642942"/>
            <a:ext cx="5429256" cy="45005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Нельзя с достоверностью предсказать, когда и в каком гене произойдёт мутация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Мутации  наследуются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Поскольку  большинство мутаций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рецессивны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они не всегда проявляются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фенотипически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Большинство мутаций отрицательны, поэтому важно, чтобы в жизни нас окружало как можно меньше  мутагенов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Мутации  являются основой эволюционных процессов 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0" y="642924"/>
            <a:ext cx="3714744" cy="450057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buFont typeface="Arial" charset="0"/>
              <a:buNone/>
              <a:defRPr/>
            </a:pP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69875" indent="0">
              <a:buFont typeface="Arial" charset="0"/>
              <a:buNone/>
              <a:tabLst>
                <a:tab pos="176213" algn="l"/>
              </a:tabLs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Мутации 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это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внезапные  ненаправленные изменения генотипа, вызванные влиянием факторов внешней или внутренней среды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85800"/>
            <a:ext cx="8229600" cy="33944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Самостоятельная работа</a:t>
            </a:r>
          </a:p>
          <a:p>
            <a:pPr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№ 61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страница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164-168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задание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,2,3,4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(ответить на вопросы письменно в рабочей тетради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0" y="-16"/>
            <a:ext cx="9144001" cy="78581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Изменчивость</a:t>
            </a:r>
            <a:endParaRPr lang="ru-RU" altLang="ru-RU" sz="4400" b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1071538" y="857239"/>
            <a:ext cx="4357718" cy="500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Наследственная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928662" y="2214560"/>
            <a:ext cx="4643470" cy="2786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-166688"/>
            <a:r>
              <a:rPr lang="ru-RU" sz="1400" dirty="0" smtClean="0">
                <a:latin typeface="Arial" pitchFamily="34" charset="0"/>
                <a:cs typeface="Arial" pitchFamily="34" charset="0"/>
              </a:rPr>
              <a:t>Изменение генотипа</a:t>
            </a:r>
          </a:p>
          <a:p>
            <a:pPr indent="-166688"/>
            <a:r>
              <a:rPr lang="ru-RU" sz="1400" dirty="0" smtClean="0">
                <a:latin typeface="Arial" pitchFamily="34" charset="0"/>
                <a:cs typeface="Arial" pitchFamily="34" charset="0"/>
              </a:rPr>
              <a:t>Изменения наследуются</a:t>
            </a:r>
          </a:p>
          <a:p>
            <a:pPr indent="-166688"/>
            <a:r>
              <a:rPr lang="ru-RU" sz="1400" dirty="0" smtClean="0">
                <a:latin typeface="Arial" pitchFamily="34" charset="0"/>
                <a:cs typeface="Arial" pitchFamily="34" charset="0"/>
              </a:rPr>
              <a:t>Носят индивидуальный характер</a:t>
            </a:r>
          </a:p>
          <a:p>
            <a:pPr indent="-166688"/>
            <a:r>
              <a:rPr lang="ru-RU" sz="1400" dirty="0" smtClean="0">
                <a:latin typeface="Arial" pitchFamily="34" charset="0"/>
                <a:cs typeface="Arial" pitchFamily="34" charset="0"/>
              </a:rPr>
              <a:t>Независимы или вредны</a:t>
            </a:r>
          </a:p>
          <a:p>
            <a:pPr indent="-166688"/>
            <a:r>
              <a:rPr lang="ru-RU" sz="1400" dirty="0" smtClean="0">
                <a:latin typeface="Arial" pitchFamily="34" charset="0"/>
                <a:cs typeface="Arial" pitchFamily="34" charset="0"/>
              </a:rPr>
              <a:t>Скачкообразны</a:t>
            </a:r>
          </a:p>
          <a:p>
            <a:pPr indent="-166688"/>
            <a:r>
              <a:rPr lang="ru-RU" sz="1400" dirty="0" smtClean="0">
                <a:latin typeface="Arial" pitchFamily="34" charset="0"/>
                <a:cs typeface="Arial" pitchFamily="34" charset="0"/>
              </a:rPr>
              <a:t>Могут привести к образованию новых популяций, признаков или гибели организма</a:t>
            </a:r>
          </a:p>
          <a:p>
            <a:pPr indent="-166688"/>
            <a:r>
              <a:rPr lang="ru-RU" sz="1400" dirty="0" smtClean="0">
                <a:latin typeface="Arial" pitchFamily="34" charset="0"/>
                <a:cs typeface="Arial" pitchFamily="34" charset="0"/>
              </a:rPr>
              <a:t>Изменения не адекватны условиям среды</a:t>
            </a:r>
          </a:p>
          <a:p>
            <a:pPr indent="-166688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Приводит к образованию комбинаций и мутаций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Текст 6"/>
          <p:cNvSpPr txBox="1">
            <a:spLocks/>
          </p:cNvSpPr>
          <p:nvPr/>
        </p:nvSpPr>
        <p:spPr>
          <a:xfrm>
            <a:off x="3714744" y="1428742"/>
            <a:ext cx="2214543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Мутационная изменчивость</a:t>
            </a: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Текст 6"/>
          <p:cNvSpPr txBox="1">
            <a:spLocks/>
          </p:cNvSpPr>
          <p:nvPr/>
        </p:nvSpPr>
        <p:spPr>
          <a:xfrm>
            <a:off x="285720" y="1428742"/>
            <a:ext cx="2071701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Комбинативная изменчивость</a:t>
            </a: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4" descr="Pyrene_adduct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72198" y="928694"/>
            <a:ext cx="2990340" cy="4143386"/>
          </a:xfrm>
        </p:spPr>
      </p:pic>
    </p:spTree>
    <p:extLst>
      <p:ext uri="{BB962C8B-B14F-4D97-AF65-F5344CB8AC3E}">
        <p14:creationId xmlns:p14="http://schemas.microsoft.com/office/powerpoint/2010/main" val="9140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Мутационная изменчивость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71802" y="1000114"/>
            <a:ext cx="5786478" cy="3394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Термин «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мутация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 впервые предложил голландский ботаник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Гуго де Фриз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1901 году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Мутациями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называют внезапно возникающие изменения генов или хромосом. При этом меняется количество или структура ДНК данного организма 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88" y="1047766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Любовь\Desktop\jbirv2GTnu7XnR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072198" y="2857502"/>
            <a:ext cx="3000396" cy="22145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4" descr="C:\Users\Любовь\Desktop\1280-1.jpg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 l="2797" t="4924" r="2371" b="5592"/>
          <a:stretch>
            <a:fillRect/>
          </a:stretch>
        </p:blipFill>
        <p:spPr bwMode="auto">
          <a:xfrm>
            <a:off x="2928926" y="2856636"/>
            <a:ext cx="2928958" cy="22011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Изменчивость.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indent="15875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Изменчивость, связанная с изменением генотипа организма и сохраняющаяся в ряду поколений, называется наследственной изменчивостью.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Крупные заметные изменения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857238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Коротконогость у овец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643056"/>
            <a:ext cx="3714777" cy="309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4429124" y="857238"/>
            <a:ext cx="4572032" cy="571504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Отсутствие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оперение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кур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72670" t="16642" r="7829" b="56274"/>
          <a:stretch>
            <a:fillRect/>
          </a:stretch>
        </p:blipFill>
        <p:spPr bwMode="auto">
          <a:xfrm>
            <a:off x="6786577" y="2375297"/>
            <a:ext cx="2268871" cy="236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10920" t="54144" r="59392" b="11481"/>
          <a:stretch>
            <a:fillRect/>
          </a:stretch>
        </p:blipFill>
        <p:spPr bwMode="auto">
          <a:xfrm>
            <a:off x="4071934" y="2018107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Крупные заметные изменения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06" y="857238"/>
            <a:ext cx="4572032" cy="7143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Раздвоение пальцы у кошек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4786314" y="857238"/>
            <a:ext cx="4214842" cy="71438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Отсутствие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пигмента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(альбинизм)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4303"/>
          <a:stretch>
            <a:fillRect/>
          </a:stretch>
        </p:blipFill>
        <p:spPr bwMode="auto">
          <a:xfrm>
            <a:off x="144463" y="1894303"/>
            <a:ext cx="4427537" cy="317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C:\Users\Любовь\Desktop\Мутации\albino_10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643438" y="1936763"/>
            <a:ext cx="4429124" cy="313531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Крупные заметные изменения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06" y="857238"/>
            <a:ext cx="4572032" cy="7143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Короткопалость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 человека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4786314" y="857238"/>
            <a:ext cx="4214842" cy="714380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Многопалость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(полидактилия) у человека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b="19528"/>
          <a:stretch>
            <a:fillRect/>
          </a:stretch>
        </p:blipFill>
        <p:spPr bwMode="auto">
          <a:xfrm>
            <a:off x="4754595" y="1851043"/>
            <a:ext cx="4389437" cy="264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l="15208" t="34340" r="13308" b="9409"/>
          <a:stretch>
            <a:fillRect/>
          </a:stretch>
        </p:blipFill>
        <p:spPr bwMode="auto">
          <a:xfrm>
            <a:off x="142844" y="1857370"/>
            <a:ext cx="43576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152ce77ee5a6e2aeb3022c28226d927895f7f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897</Words>
  <Application>Microsoft Office PowerPoint</Application>
  <PresentationFormat>Экран (16:9)</PresentationFormat>
  <Paragraphs>168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Тема Office</vt:lpstr>
      <vt:lpstr>Презентация PowerPoint</vt:lpstr>
      <vt:lpstr>Цель  урока:</vt:lpstr>
      <vt:lpstr>Презентация PowerPoint</vt:lpstr>
      <vt:lpstr>Презентация PowerPoint</vt:lpstr>
      <vt:lpstr>Мутационная изменчивость </vt:lpstr>
      <vt:lpstr>Изменчивость. </vt:lpstr>
      <vt:lpstr>Крупные заметные изменения</vt:lpstr>
      <vt:lpstr>Крупные заметные изменения</vt:lpstr>
      <vt:lpstr>Крупные заметные изменения</vt:lpstr>
      <vt:lpstr>Виды мутаций:</vt:lpstr>
      <vt:lpstr>Виды мутаций:</vt:lpstr>
      <vt:lpstr>Виды мутаций:</vt:lpstr>
      <vt:lpstr>Уровни возникновения мутаций</vt:lpstr>
      <vt:lpstr>Генные мутации</vt:lpstr>
      <vt:lpstr>Примеры генных мутации</vt:lpstr>
      <vt:lpstr>Примеры генных мутации</vt:lpstr>
      <vt:lpstr>Примеры генных мутации</vt:lpstr>
      <vt:lpstr>Хромосомные мутации</vt:lpstr>
      <vt:lpstr>Хромосомные мутации. Изменение структуры хромосом</vt:lpstr>
      <vt:lpstr>Геномные мутации или полиплоидия</vt:lpstr>
      <vt:lpstr>Геномные мутации</vt:lpstr>
      <vt:lpstr>Геномные мутации</vt:lpstr>
      <vt:lpstr>Полиплоидная изменчивость </vt:lpstr>
      <vt:lpstr>Факторы, вызывающие мутации (мутагенные)</vt:lpstr>
      <vt:lpstr>Мутационная изменчивость </vt:lpstr>
      <vt:lpstr>Откуда берется мутаген?</vt:lpstr>
      <vt:lpstr>Презентация PowerPoint</vt:lpstr>
      <vt:lpstr>Презентация PowerPoint</vt:lpstr>
      <vt:lpstr>Свойства мутаций </vt:lpstr>
      <vt:lpstr>Выводы:</vt:lpstr>
      <vt:lpstr>Презентация PowerPoint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Сцепленное наследование генов и кроссинговер</dc:title>
  <dc:creator>1</dc:creator>
  <cp:lastModifiedBy>Закирова Ф.М</cp:lastModifiedBy>
  <cp:revision>224</cp:revision>
  <dcterms:created xsi:type="dcterms:W3CDTF">2009-12-08T17:34:13Z</dcterms:created>
  <dcterms:modified xsi:type="dcterms:W3CDTF">2021-03-17T05:38:38Z</dcterms:modified>
</cp:coreProperties>
</file>