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319" r:id="rId3"/>
    <p:sldId id="362" r:id="rId4"/>
    <p:sldId id="363" r:id="rId5"/>
    <p:sldId id="364" r:id="rId6"/>
    <p:sldId id="354" r:id="rId7"/>
    <p:sldId id="332" r:id="rId8"/>
    <p:sldId id="355" r:id="rId9"/>
    <p:sldId id="337" r:id="rId10"/>
    <p:sldId id="357" r:id="rId11"/>
    <p:sldId id="347" r:id="rId12"/>
    <p:sldId id="358" r:id="rId13"/>
    <p:sldId id="359" r:id="rId14"/>
    <p:sldId id="356" r:id="rId15"/>
    <p:sldId id="360" r:id="rId16"/>
    <p:sldId id="361" r:id="rId17"/>
    <p:sldId id="351" r:id="rId18"/>
  </p:sldIdLst>
  <p:sldSz cx="9144000" cy="5143500" type="screen16x9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4" autoAdjust="0"/>
    <p:restoredTop sz="94074" autoAdjust="0"/>
  </p:normalViewPr>
  <p:slideViewPr>
    <p:cSldViewPr>
      <p:cViewPr varScale="1">
        <p:scale>
          <a:sx n="71" d="100"/>
          <a:sy n="71" d="100"/>
        </p:scale>
        <p:origin x="581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4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03648" y="2283718"/>
            <a:ext cx="7416824" cy="208355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lnSpc>
                <a:spcPts val="3471"/>
              </a:lnSpc>
              <a:spcBef>
                <a:spcPts val="196"/>
              </a:spcBef>
              <a:spcAft>
                <a:spcPts val="1800"/>
              </a:spcAft>
            </a:pPr>
            <a:r>
              <a:rPr lang="ru-RU" sz="4800" b="1" dirty="0" smtClean="0">
                <a:latin typeface="Arial"/>
                <a:cs typeface="Arial"/>
              </a:rPr>
              <a:t>Тема</a:t>
            </a:r>
            <a:r>
              <a:rPr sz="4800" b="1" dirty="0" smtClean="0">
                <a:latin typeface="Arial"/>
                <a:cs typeface="Arial"/>
              </a:rPr>
              <a:t>:</a:t>
            </a:r>
            <a:endParaRPr lang="ru-RU" sz="4800" b="1" dirty="0" smtClean="0">
              <a:latin typeface="Arial"/>
              <a:cs typeface="Arial"/>
            </a:endParaRPr>
          </a:p>
          <a:p>
            <a:pPr marL="22547">
              <a:lnSpc>
                <a:spcPct val="80000"/>
              </a:lnSpc>
            </a:pPr>
            <a:r>
              <a:rPr lang="ru-RU" sz="4000" b="1" spc="9" dirty="0" smtClean="0">
                <a:solidFill>
                  <a:srgbClr val="2365C7"/>
                </a:solidFill>
                <a:latin typeface="Arial"/>
                <a:cs typeface="Arial"/>
              </a:rPr>
              <a:t>Практическая работа № </a:t>
            </a:r>
            <a:r>
              <a:rPr lang="en-US" sz="4000" b="1" spc="9" dirty="0" smtClean="0">
                <a:solidFill>
                  <a:srgbClr val="2365C7"/>
                </a:solidFill>
                <a:latin typeface="Arial"/>
                <a:cs typeface="Arial"/>
              </a:rPr>
              <a:t>3</a:t>
            </a:r>
            <a:r>
              <a:rPr lang="ru-RU" sz="4000" b="1" spc="9" dirty="0" smtClean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ru-RU" sz="3600" b="1" spc="9" dirty="0" smtClean="0">
                <a:solidFill>
                  <a:srgbClr val="2365C7"/>
                </a:solidFill>
                <a:latin typeface="Arial"/>
                <a:cs typeface="Arial"/>
              </a:rPr>
              <a:t>Решение задач о </a:t>
            </a:r>
            <a:r>
              <a:rPr lang="ru-RU" sz="3600" b="1" spc="9" dirty="0" smtClean="0">
                <a:solidFill>
                  <a:srgbClr val="2365C7"/>
                </a:solidFill>
                <a:latin typeface="Arial"/>
                <a:cs typeface="Arial"/>
              </a:rPr>
              <a:t>наследовании</a:t>
            </a:r>
            <a:r>
              <a:rPr lang="ru-RU" sz="3600" b="1" spc="9" dirty="0" smtClean="0">
                <a:solidFill>
                  <a:srgbClr val="2365C7"/>
                </a:solidFill>
                <a:latin typeface="Arial"/>
                <a:cs typeface="Arial"/>
              </a:rPr>
              <a:t>, сцепленном с полом</a:t>
            </a:r>
            <a:endParaRPr lang="ru-RU" sz="4000" b="1" spc="9" dirty="0" smtClean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27"/>
            <a:ext cx="545620" cy="91246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003799"/>
            <a:ext cx="545620" cy="12961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70" y="361585"/>
            <a:ext cx="973799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853" y="361585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808132" y="394740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634315" y="885432"/>
            <a:ext cx="693643" cy="329406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0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904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552354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552354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625367" y="484691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165405" y="504753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661573" y="1035914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552356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130211" y="571864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625367" y="484691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650495" y="571625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650500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650500" y="718859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14282" y="2214560"/>
            <a:ext cx="8715436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179388"/>
            <a:r>
              <a:rPr lang="ru-RU" sz="2400" dirty="0" smtClean="0">
                <a:latin typeface="Arial" pitchFamily="34" charset="0"/>
                <a:cs typeface="Arial" pitchFamily="34" charset="0"/>
              </a:rPr>
              <a:t>1) 4152+149+152+416=8616 кукурузы</a:t>
            </a:r>
          </a:p>
          <a:p>
            <a:pPr indent="179388"/>
            <a:r>
              <a:rPr lang="ru-RU" sz="2400" dirty="0" smtClean="0">
                <a:latin typeface="Arial" pitchFamily="34" charset="0"/>
                <a:cs typeface="Arial" pitchFamily="34" charset="0"/>
              </a:rPr>
              <a:t>2) 149+152=301 кукурузы отличающейся от родительских форм</a:t>
            </a:r>
          </a:p>
          <a:p>
            <a:pPr indent="179388"/>
            <a:r>
              <a:rPr lang="ru-RU" sz="2400" dirty="0" smtClean="0">
                <a:latin typeface="Arial" pitchFamily="34" charset="0"/>
                <a:cs typeface="Arial" pitchFamily="34" charset="0"/>
              </a:rPr>
              <a:t>3) 8616-100%     Х=301×100/8616=3,49%</a:t>
            </a:r>
          </a:p>
          <a:p>
            <a:pPr indent="806450"/>
            <a:r>
              <a:rPr lang="ru-RU" sz="2400" dirty="0" smtClean="0">
                <a:latin typeface="Arial" pitchFamily="34" charset="0"/>
                <a:cs typeface="Arial" pitchFamily="34" charset="0"/>
              </a:rPr>
              <a:t>301-Х</a:t>
            </a:r>
          </a:p>
          <a:p>
            <a:pPr indent="179388"/>
            <a:r>
              <a:rPr lang="ru-RU" sz="2400" dirty="0" smtClean="0">
                <a:latin typeface="Arial" pitchFamily="34" charset="0"/>
                <a:cs typeface="Arial" pitchFamily="34" charset="0"/>
              </a:rPr>
              <a:t>4) 1%=1морганиде, 3,49%=3,49 морганиде.</a:t>
            </a:r>
          </a:p>
        </p:txBody>
      </p:sp>
      <p:graphicFrame>
        <p:nvGraphicFramePr>
          <p:cNvPr id="17" name="Содержимое 11"/>
          <p:cNvGraphicFramePr>
            <a:graphicFrameLocks noGrp="1"/>
          </p:cNvGraphicFramePr>
          <p:nvPr>
            <p:ph type="pic" idx="1"/>
          </p:nvPr>
        </p:nvGraphicFramePr>
        <p:xfrm>
          <a:off x="214282" y="142859"/>
          <a:ext cx="8715436" cy="1957887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428739"/>
                <a:gridCol w="7286697"/>
              </a:tblGrid>
              <a:tr h="336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Ге</a:t>
                      </a:r>
                      <a:r>
                        <a:rPr lang="ru-RU" baseline="0" dirty="0" smtClean="0"/>
                        <a:t>н</a:t>
                      </a:r>
                      <a:endParaRPr lang="ru-RU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Гладкость</a:t>
                      </a:r>
                      <a:r>
                        <a:rPr lang="ru-RU" baseline="0" dirty="0" smtClean="0"/>
                        <a:t> зерен кукурузы 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Морщинистость зерен кукурузы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Цветные зерна кукурузы</a:t>
                      </a:r>
                      <a:endParaRPr lang="ru-RU" dirty="0"/>
                    </a:p>
                  </a:txBody>
                  <a:tcPr marL="56871" marR="56871"/>
                </a:tc>
              </a:tr>
              <a:tr h="4478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Бесцветные зерна кукурузы </a:t>
                      </a:r>
                      <a:endParaRPr lang="ru-RU" dirty="0"/>
                    </a:p>
                  </a:txBody>
                  <a:tcPr marL="56871" marR="5687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"/>
            <a:ext cx="9144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задач о наследовании, сцепленном с полом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2214560"/>
            <a:ext cx="8858312" cy="2857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536575"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Аллель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, определяющая красный цвет глаз плодовой мушки дрозофилы, доминирует над аллелью 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w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, определяющей белый цвет глаз. Эти аллели расположены в половых хромосомах. </a:t>
            </a:r>
          </a:p>
          <a:p>
            <a:pPr indent="536575" algn="just"/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В опыте скрестили самку дрозофилы с красными глазами и самца с белыми глазами. </a:t>
            </a:r>
          </a:p>
          <a:p>
            <a:pPr indent="536575" algn="just"/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При скрещивании между собой мужских и женских форм, полученных в первом поколении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, во втором поколении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 получено 300 особей дрозофилы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indent="174625" algn="just"/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а) сколько особей составляют из них самки, а сколько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 самцы?</a:t>
            </a:r>
          </a:p>
          <a:p>
            <a:pPr indent="174625"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б) сколько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самцов дрозофилы имеют красные глаза, а сколько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белые?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Users\User\Desktop\3-1618.jpg"/>
          <p:cNvPicPr>
            <a:picLocks noChangeAspect="1" noChangeArrowheads="1"/>
          </p:cNvPicPr>
          <p:nvPr/>
        </p:nvPicPr>
        <p:blipFill>
          <a:blip r:embed="rId2"/>
          <a:srcRect t="10553" r="5000"/>
          <a:stretch>
            <a:fillRect/>
          </a:stretch>
        </p:blipFill>
        <p:spPr bwMode="auto">
          <a:xfrm>
            <a:off x="714348" y="428610"/>
            <a:ext cx="3214710" cy="175404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10"/>
            <a:ext cx="30702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6"/>
            <a:ext cx="8572560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Решение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P: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  </a:t>
            </a:r>
            <a:r>
              <a:rPr lang="ru-RU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×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♂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</a:t>
            </a:r>
            <a:r>
              <a:rPr lang="en-US" sz="16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915988">
              <a:buNone/>
            </a:pP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глаза.               белые глаза</a:t>
            </a:r>
          </a:p>
          <a:p>
            <a:pPr indent="192088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G: 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       </a:t>
            </a:r>
            <a:r>
              <a:rPr lang="ru-RU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  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pPr indent="915988">
              <a:buNone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красн.глаза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красн.глаза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  </a:t>
            </a:r>
            <a:r>
              <a:rPr lang="ru-RU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×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♂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</a:t>
            </a:r>
            <a:r>
              <a:rPr lang="en-US" sz="16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G: 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          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Y,   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733425">
              <a:buNone/>
            </a:pP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красн.глаза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красн.глаза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красн.глаза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      белые глаза</a:t>
            </a:r>
          </a:p>
          <a:p>
            <a:pPr indent="200025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а) 300-Х       Х=300×2/4=150 самок; 300-150=150 самцов.</a:t>
            </a:r>
          </a:p>
          <a:p>
            <a:pPr indent="646113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4-2</a:t>
            </a:r>
          </a:p>
          <a:p>
            <a:pPr indent="19685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б) 150-Х       Х=150×1/2=75 самцов имеют красные глаза</a:t>
            </a:r>
          </a:p>
          <a:p>
            <a:pPr indent="646113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2-1           150-75=75 самцов имеют белые глаза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29322" y="760090"/>
          <a:ext cx="276224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483"/>
                <a:gridCol w="2013765"/>
              </a:tblGrid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Красный цвет глаз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Белый цвет глаз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Users\User\Desktop\209625771.jpg"/>
          <p:cNvPicPr>
            <a:picLocks noChangeAspect="1" noChangeArrowheads="1"/>
          </p:cNvPicPr>
          <p:nvPr/>
        </p:nvPicPr>
        <p:blipFill>
          <a:blip r:embed="rId3"/>
          <a:srcRect l="52575" t="36202" r="6231" b="34331"/>
          <a:stretch>
            <a:fillRect/>
          </a:stretch>
        </p:blipFill>
        <p:spPr bwMode="auto">
          <a:xfrm>
            <a:off x="3143240" y="214296"/>
            <a:ext cx="642942" cy="5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User\Desktop\209625771.jpg"/>
          <p:cNvPicPr>
            <a:picLocks noChangeAspect="1" noChangeArrowheads="1"/>
          </p:cNvPicPr>
          <p:nvPr/>
        </p:nvPicPr>
        <p:blipFill>
          <a:blip r:embed="rId3"/>
          <a:srcRect l="10568" t="2187" r="59792" b="78125"/>
          <a:stretch>
            <a:fillRect/>
          </a:stretch>
        </p:blipFill>
        <p:spPr bwMode="auto">
          <a:xfrm>
            <a:off x="1428728" y="214296"/>
            <a:ext cx="642942" cy="522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"/>
            <a:ext cx="914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№ 2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1" y="1121434"/>
            <a:ext cx="8715437" cy="3593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536575" algn="just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indent="536575" algn="just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Ген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обусловливающий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 человека гемофилию, находится в Х-хромосоме. </a:t>
            </a:r>
          </a:p>
          <a:p>
            <a:pPr indent="536575" algn="just"/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браке женщины, отец которой болел гемофилией, со здоровым мужчиной родились 8 детей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indent="536575" algn="just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indent="174625" algn="just"/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а) сколько детей родились здоровыми?</a:t>
            </a:r>
          </a:p>
          <a:p>
            <a:pPr indent="174625" algn="just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б) сколько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среди них здоровых девочек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indent="174625" algn="just"/>
            <a:r>
              <a:rPr lang="ru-RU" sz="2000" baseline="0" dirty="0" smtClean="0">
                <a:latin typeface="Arial" pitchFamily="34" charset="0"/>
                <a:ea typeface="+mj-ea"/>
                <a:cs typeface="Arial" pitchFamily="34" charset="0"/>
              </a:rPr>
              <a:t>в) сколько</a:t>
            </a: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 мальчиков больны гемофилией?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Решение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192088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×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♂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733425">
              <a:buNone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здоровая             здоровый </a:t>
            </a:r>
          </a:p>
          <a:p>
            <a:pPr indent="192088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G: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  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Y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Y,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Здоровая,   здоровая,     здоровый,   гемофилик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а)  8-х   Х=8×3/4=6 родились здоровыми</a:t>
            </a:r>
          </a:p>
          <a:p>
            <a:pPr indent="-77788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4-3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б)  8-х  Х=8×2/4=4 девочки здоровые</a:t>
            </a:r>
          </a:p>
          <a:p>
            <a:pPr indent="-77788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4-2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в)  8-х  Х=8×1/4=2 мальчиков больных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4-1                                 гемофилией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57172"/>
          <a:ext cx="392909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352"/>
                <a:gridCol w="3358738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Признак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Нормальная свертываемость</a:t>
                      </a:r>
                      <a:r>
                        <a:rPr lang="ru-RU" sz="1400" baseline="0" dirty="0" smtClean="0"/>
                        <a:t> крови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гемофилия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gemofiliya-nasledstvennost-705x498.jpeg"/>
          <p:cNvPicPr>
            <a:picLocks noChangeAspect="1"/>
          </p:cNvPicPr>
          <p:nvPr/>
        </p:nvPicPr>
        <p:blipFill>
          <a:blip r:embed="rId2"/>
          <a:srcRect l="15958" t="4518" r="6382" b="5120"/>
          <a:stretch>
            <a:fillRect/>
          </a:stretch>
        </p:blipFill>
        <p:spPr>
          <a:xfrm>
            <a:off x="4214810" y="357172"/>
            <a:ext cx="4786346" cy="4500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3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406" y="642924"/>
            <a:ext cx="6215106" cy="4357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536575"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Куры породы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+mj-ea"/>
                <a:cs typeface="Arial" pitchFamily="34" charset="0"/>
              </a:rPr>
              <a:t>виандот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 имеют серебристое 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                       и 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золотистое оперение. Серебристое оперение является доминантным признаком, а золотистое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рецессивным.</a:t>
            </a:r>
          </a:p>
          <a:p>
            <a:pPr indent="536575"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При скрещивании кур с серебристым оперением с петухами, имеющими золотистое оперение, получено 30 цыплят:</a:t>
            </a:r>
          </a:p>
          <a:p>
            <a:pPr indent="536575" algn="just"/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indent="174625" algn="just"/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а) сколько из них составляет курочки?</a:t>
            </a:r>
          </a:p>
          <a:p>
            <a:pPr indent="174625"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б) сколько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генотипов получено в поколении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indent="174625" algn="just"/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в) сколько 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цыплят имеют золотистое оперение?</a:t>
            </a:r>
          </a:p>
          <a:p>
            <a:pPr indent="174625"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г) сколько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петушков с серебристым оперением?</a:t>
            </a:r>
          </a:p>
          <a:p>
            <a:pPr indent="174625" algn="just"/>
            <a:r>
              <a:rPr lang="ru-RU" baseline="0" dirty="0" smtClean="0">
                <a:latin typeface="Arial" pitchFamily="34" charset="0"/>
                <a:ea typeface="+mj-ea"/>
                <a:cs typeface="Arial" pitchFamily="34" charset="0"/>
              </a:rPr>
              <a:t>д)сколько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 курочек с золотистым оперением</a:t>
            </a:r>
            <a:r>
              <a:rPr lang="ru-RU" dirty="0" smtClean="0"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8606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7732" r="11596"/>
          <a:stretch>
            <a:fillRect/>
          </a:stretch>
        </p:blipFill>
        <p:spPr bwMode="auto">
          <a:xfrm>
            <a:off x="6305307" y="642924"/>
            <a:ext cx="2767287" cy="20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214296"/>
            <a:ext cx="8572560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117475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549275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×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♂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733425">
              <a:buNone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серебристое              золотистое</a:t>
            </a:r>
          </a:p>
          <a:p>
            <a:pPr indent="549275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G: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Y       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92088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800" b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</a:t>
            </a:r>
          </a:p>
          <a:p>
            <a:pPr indent="638175">
              <a:buNone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серебристое            золотистое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00025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а)  30-х       Х=30×1/2=15 курочек</a:t>
            </a:r>
          </a:p>
          <a:p>
            <a:pPr indent="5588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2-1</a:t>
            </a:r>
          </a:p>
          <a:p>
            <a:pPr indent="19685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б)  в первом поколении 2 вида генотипа</a:t>
            </a:r>
          </a:p>
          <a:p>
            <a:pPr indent="5588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4-2</a:t>
            </a:r>
          </a:p>
          <a:p>
            <a:pPr indent="195263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в)  30-х       Х=30×1/2=15 цыплят имеет золотистое оперение </a:t>
            </a:r>
          </a:p>
          <a:p>
            <a:pPr indent="5588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2-1  </a:t>
            </a:r>
          </a:p>
          <a:p>
            <a:pPr indent="192088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г)   с серебристым оперением петушков нет = 0</a:t>
            </a:r>
          </a:p>
          <a:p>
            <a:pPr indent="192088"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курочек с золотистым оперением  нет = 0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86446" y="214296"/>
          <a:ext cx="3048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913"/>
                <a:gridCol w="2222087"/>
              </a:tblGrid>
              <a:tr h="2311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Признак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Серебристое</a:t>
                      </a:r>
                      <a:r>
                        <a:rPr lang="ru-RU" sz="1400" baseline="0" dirty="0" smtClean="0"/>
                        <a:t> оперение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Золотистое</a:t>
                      </a:r>
                      <a:r>
                        <a:rPr lang="ru-RU" sz="1400" baseline="0" dirty="0" smtClean="0"/>
                        <a:t> оперение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6"/>
            <a:ext cx="785818" cy="54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7732" r="11596"/>
          <a:stretch>
            <a:fillRect/>
          </a:stretch>
        </p:blipFill>
        <p:spPr bwMode="auto">
          <a:xfrm>
            <a:off x="3500430" y="214296"/>
            <a:ext cx="8572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  <a:br>
              <a:rPr lang="ru-RU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решить 2-3 задачу 1-го блока оформить работу в рабочей тетради тема № 58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страница 157-159.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marL="87313" indent="-87313" algn="just">
              <a:buNone/>
            </a:pPr>
            <a:r>
              <a:rPr lang="en-US" sz="2000" dirty="0" smtClean="0"/>
              <a:t>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Гены, определяющие длину стеблей и форму плодов томата, находятся в хромосоме в сцепленном виде.</a:t>
            </a:r>
          </a:p>
          <a:p>
            <a:pPr marL="87313" indent="360363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 результате скрещивания между собой гомозиготного растения томата с длинными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стеблями и круглыми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плодами и растения томата с короткими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стеблями и грушевидным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плодами в первом поколении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получено 110, а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1200 растений.</a:t>
            </a:r>
          </a:p>
          <a:p>
            <a:pPr marL="87313" indent="36195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А) сколько 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растений с длинными стеблями  и круглыми плодами?</a:t>
            </a:r>
          </a:p>
          <a:p>
            <a:pPr marL="87313" indent="36195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Б) сколько видов гамет образуется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87313" indent="36195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В) сколько видов генотипических классов образуется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92175" indent="-439738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Г) сколько растений с короткими стеблями и грушевидными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плодами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"/>
            <a:ext cx="914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/>
              <a:t>Задача</a:t>
            </a:r>
            <a:r>
              <a:rPr lang="en-US" sz="6000" dirty="0" smtClean="0"/>
              <a:t> </a:t>
            </a:r>
            <a:r>
              <a:rPr lang="ru-RU" sz="6000" dirty="0" smtClean="0"/>
              <a:t>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11"/>
          <p:cNvGraphicFramePr>
            <a:graphicFrameLocks/>
          </p:cNvGraphicFramePr>
          <p:nvPr/>
        </p:nvGraphicFramePr>
        <p:xfrm>
          <a:off x="6715140" y="128580"/>
          <a:ext cx="2286016" cy="1371600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74750"/>
                <a:gridCol w="1911266"/>
              </a:tblGrid>
              <a:tr h="2434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Ге</a:t>
                      </a:r>
                      <a:r>
                        <a:rPr lang="ru-RU" sz="1200" baseline="0" dirty="0" smtClean="0"/>
                        <a:t>н</a:t>
                      </a:r>
                      <a:endParaRPr lang="ru-RU" sz="1200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Признак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43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</a:t>
                      </a:r>
                      <a:endParaRPr lang="ru-RU" sz="12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длинные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43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</a:t>
                      </a:r>
                      <a:endParaRPr lang="ru-RU" sz="12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короткие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43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</a:t>
                      </a:r>
                      <a:endParaRPr lang="ru-RU" sz="12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круглые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43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</a:t>
                      </a:r>
                      <a:endParaRPr lang="ru-RU" sz="12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грушевидные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</a:tbl>
          </a:graphicData>
        </a:graphic>
      </p:graphicFrame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71406" y="1925419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/>
              <a:t>P</a:t>
            </a:r>
            <a:r>
              <a:rPr lang="ru-RU" sz="3600" b="1" dirty="0"/>
              <a:t>:</a:t>
            </a: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785786" y="2132416"/>
            <a:ext cx="214314" cy="357190"/>
            <a:chOff x="2304" y="2840"/>
            <a:chExt cx="576" cy="1270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304" y="2840"/>
              <a:ext cx="576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2621" y="3430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394" y="3748"/>
              <a:ext cx="4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50"/>
            </a:p>
          </p:txBody>
        </p:sp>
      </p:grp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3786182" y="2060978"/>
            <a:ext cx="357190" cy="428628"/>
            <a:chOff x="1805" y="2523"/>
            <a:chExt cx="362" cy="440"/>
          </a:xfrm>
        </p:grpSpPr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1805" y="2680"/>
              <a:ext cx="270" cy="2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2018" y="2523"/>
              <a:ext cx="149" cy="1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ru-RU" sz="1400"/>
            </a:p>
          </p:txBody>
        </p:sp>
      </p:grpSp>
      <p:grpSp>
        <p:nvGrpSpPr>
          <p:cNvPr id="31" name="Group 67"/>
          <p:cNvGrpSpPr>
            <a:grpSpLocks/>
          </p:cNvGrpSpPr>
          <p:nvPr/>
        </p:nvGrpSpPr>
        <p:grpSpPr bwMode="auto">
          <a:xfrm>
            <a:off x="1071202" y="1693082"/>
            <a:ext cx="857594" cy="1296590"/>
            <a:chOff x="690" y="2160"/>
            <a:chExt cx="693" cy="1089"/>
          </a:xfrm>
        </p:grpSpPr>
        <p:sp>
          <p:nvSpPr>
            <p:cNvPr id="32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39" name="Group 68"/>
          <p:cNvGrpSpPr>
            <a:grpSpLocks/>
          </p:cNvGrpSpPr>
          <p:nvPr/>
        </p:nvGrpSpPr>
        <p:grpSpPr bwMode="auto">
          <a:xfrm>
            <a:off x="1928795" y="1703788"/>
            <a:ext cx="786381" cy="1296590"/>
            <a:chOff x="1655" y="2160"/>
            <a:chExt cx="699" cy="1089"/>
          </a:xfrm>
        </p:grpSpPr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41" name="Group 20"/>
            <p:cNvGrpSpPr>
              <a:grpSpLocks/>
            </p:cNvGrpSpPr>
            <p:nvPr/>
          </p:nvGrpSpPr>
          <p:grpSpPr bwMode="auto">
            <a:xfrm>
              <a:off x="1881" y="2251"/>
              <a:ext cx="92" cy="907"/>
              <a:chOff x="1337" y="2251"/>
              <a:chExt cx="92" cy="907"/>
            </a:xfrm>
          </p:grpSpPr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auto">
              <a:xfrm>
                <a:off x="1337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6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2782661" y="1873747"/>
            <a:ext cx="646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×</a:t>
            </a:r>
            <a:endParaRPr lang="ru-RU" sz="4400" b="1" dirty="0"/>
          </a:p>
        </p:txBody>
      </p:sp>
      <p:grpSp>
        <p:nvGrpSpPr>
          <p:cNvPr id="64" name="Group 67"/>
          <p:cNvGrpSpPr>
            <a:grpSpLocks/>
          </p:cNvGrpSpPr>
          <p:nvPr/>
        </p:nvGrpSpPr>
        <p:grpSpPr bwMode="auto">
          <a:xfrm>
            <a:off x="4214811" y="1693082"/>
            <a:ext cx="785818" cy="1296590"/>
            <a:chOff x="748" y="2160"/>
            <a:chExt cx="635" cy="1089"/>
          </a:xfrm>
        </p:grpSpPr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66" name="Group 24"/>
            <p:cNvGrpSpPr>
              <a:grpSpLocks/>
            </p:cNvGrpSpPr>
            <p:nvPr/>
          </p:nvGrpSpPr>
          <p:grpSpPr bwMode="auto">
            <a:xfrm>
              <a:off x="1066" y="2251"/>
              <a:ext cx="91" cy="907"/>
              <a:chOff x="1156" y="2251"/>
              <a:chExt cx="91" cy="907"/>
            </a:xfrm>
          </p:grpSpPr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71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67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72" name="Group 68"/>
          <p:cNvGrpSpPr>
            <a:grpSpLocks/>
          </p:cNvGrpSpPr>
          <p:nvPr/>
        </p:nvGrpSpPr>
        <p:grpSpPr bwMode="auto">
          <a:xfrm>
            <a:off x="5000629" y="1693082"/>
            <a:ext cx="786381" cy="1296590"/>
            <a:chOff x="1655" y="2160"/>
            <a:chExt cx="699" cy="1089"/>
          </a:xfrm>
        </p:grpSpPr>
        <p:sp>
          <p:nvSpPr>
            <p:cNvPr id="73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74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7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71406" y="3200597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/>
              <a:t>G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grpSp>
        <p:nvGrpSpPr>
          <p:cNvPr id="81" name="Group 67"/>
          <p:cNvGrpSpPr>
            <a:grpSpLocks/>
          </p:cNvGrpSpPr>
          <p:nvPr/>
        </p:nvGrpSpPr>
        <p:grpSpPr bwMode="auto">
          <a:xfrm>
            <a:off x="1499828" y="2775358"/>
            <a:ext cx="857594" cy="1296590"/>
            <a:chOff x="690" y="2160"/>
            <a:chExt cx="693" cy="1089"/>
          </a:xfrm>
        </p:grpSpPr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83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87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88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89" name="Group 67"/>
          <p:cNvGrpSpPr>
            <a:grpSpLocks/>
          </p:cNvGrpSpPr>
          <p:nvPr/>
        </p:nvGrpSpPr>
        <p:grpSpPr bwMode="auto">
          <a:xfrm>
            <a:off x="4572001" y="2764652"/>
            <a:ext cx="857594" cy="1296590"/>
            <a:chOff x="748" y="2160"/>
            <a:chExt cx="693" cy="1089"/>
          </a:xfrm>
        </p:grpSpPr>
        <p:sp>
          <p:nvSpPr>
            <p:cNvPr id="90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93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91" name="Group 24"/>
            <p:cNvGrpSpPr>
              <a:grpSpLocks/>
            </p:cNvGrpSpPr>
            <p:nvPr/>
          </p:nvGrpSpPr>
          <p:grpSpPr bwMode="auto">
            <a:xfrm>
              <a:off x="1066" y="2251"/>
              <a:ext cx="91" cy="907"/>
              <a:chOff x="1156" y="2251"/>
              <a:chExt cx="91" cy="907"/>
            </a:xfrm>
          </p:grpSpPr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95" name="Oval 2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96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97" name="Text Box 48"/>
          <p:cNvSpPr txBox="1">
            <a:spLocks noChangeArrowheads="1"/>
          </p:cNvSpPr>
          <p:nvPr/>
        </p:nvSpPr>
        <p:spPr bwMode="auto">
          <a:xfrm>
            <a:off x="707961" y="3997121"/>
            <a:ext cx="792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grpSp>
        <p:nvGrpSpPr>
          <p:cNvPr id="114" name="Group 67"/>
          <p:cNvGrpSpPr>
            <a:grpSpLocks/>
          </p:cNvGrpSpPr>
          <p:nvPr/>
        </p:nvGrpSpPr>
        <p:grpSpPr bwMode="auto">
          <a:xfrm>
            <a:off x="2143108" y="3775490"/>
            <a:ext cx="785818" cy="1296590"/>
            <a:chOff x="748" y="2160"/>
            <a:chExt cx="635" cy="1089"/>
          </a:xfrm>
        </p:grpSpPr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16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19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20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21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17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18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22" name="Group 68"/>
          <p:cNvGrpSpPr>
            <a:grpSpLocks/>
          </p:cNvGrpSpPr>
          <p:nvPr/>
        </p:nvGrpSpPr>
        <p:grpSpPr bwMode="auto">
          <a:xfrm>
            <a:off x="2928363" y="3775490"/>
            <a:ext cx="786381" cy="1296590"/>
            <a:chOff x="1655" y="2160"/>
            <a:chExt cx="699" cy="1089"/>
          </a:xfrm>
        </p:grpSpPr>
        <p:sp>
          <p:nvSpPr>
            <p:cNvPr id="123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24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12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2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2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25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26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266" y="71420"/>
            <a:ext cx="12949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9656" r="9878"/>
          <a:stretch>
            <a:fillRect/>
          </a:stretch>
        </p:blipFill>
        <p:spPr bwMode="auto">
          <a:xfrm>
            <a:off x="1428728" y="71437"/>
            <a:ext cx="1358740" cy="1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22558" b="8750"/>
          <a:stretch>
            <a:fillRect/>
          </a:stretch>
        </p:blipFill>
        <p:spPr bwMode="auto">
          <a:xfrm>
            <a:off x="4000496" y="71420"/>
            <a:ext cx="13497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7" y="71420"/>
            <a:ext cx="1357456" cy="11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3"/>
          <a:srcRect l="9656" r="9878"/>
          <a:stretch>
            <a:fillRect/>
          </a:stretch>
        </p:blipFill>
        <p:spPr bwMode="auto">
          <a:xfrm>
            <a:off x="4929662" y="4071948"/>
            <a:ext cx="1216067" cy="9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071948"/>
            <a:ext cx="1214918" cy="99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" name="Прямоугольник 136"/>
          <p:cNvSpPr/>
          <p:nvPr/>
        </p:nvSpPr>
        <p:spPr>
          <a:xfrm>
            <a:off x="71406" y="1273724"/>
            <a:ext cx="657229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7313" indent="158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б) сколько видов гамет образуется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429388" y="2786064"/>
            <a:ext cx="25717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indent="3619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87313" indent="3619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              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87313" indent="17780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——            ——</a:t>
            </a:r>
          </a:p>
          <a:p>
            <a:pPr marL="87313" indent="3619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               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571472" y="832437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/>
              <a:t>P</a:t>
            </a:r>
            <a:r>
              <a:rPr lang="ru-RU" sz="3600" b="1" dirty="0"/>
              <a:t>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60679" y="1060846"/>
            <a:ext cx="214314" cy="357190"/>
            <a:chOff x="2304" y="2840"/>
            <a:chExt cx="576" cy="1270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304" y="2840"/>
              <a:ext cx="576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2621" y="3430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394" y="3748"/>
              <a:ext cx="4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361075" y="907264"/>
            <a:ext cx="357190" cy="428628"/>
            <a:chOff x="1805" y="2523"/>
            <a:chExt cx="362" cy="440"/>
          </a:xfrm>
        </p:grpSpPr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1805" y="2680"/>
              <a:ext cx="270" cy="2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2018" y="2523"/>
              <a:ext cx="149" cy="1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ru-RU" sz="1400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645532" y="550074"/>
            <a:ext cx="857594" cy="1296590"/>
            <a:chOff x="690" y="2160"/>
            <a:chExt cx="693" cy="1089"/>
          </a:xfrm>
        </p:grpSpPr>
        <p:sp>
          <p:nvSpPr>
            <p:cNvPr id="32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3428992" y="802177"/>
            <a:ext cx="646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×</a:t>
            </a:r>
            <a:endParaRPr lang="ru-RU" sz="4400" b="1" dirty="0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503124" y="560780"/>
            <a:ext cx="786381" cy="1296590"/>
            <a:chOff x="1655" y="2160"/>
            <a:chExt cx="699" cy="1089"/>
          </a:xfrm>
        </p:grpSpPr>
        <p:sp>
          <p:nvSpPr>
            <p:cNvPr id="73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7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873977" y="2118321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/>
              <a:t>G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71266" y="1846664"/>
            <a:ext cx="857594" cy="1296590"/>
            <a:chOff x="690" y="2160"/>
            <a:chExt cx="693" cy="1089"/>
          </a:xfrm>
        </p:grpSpPr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87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88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71406" y="357172"/>
            <a:ext cx="638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/>
          </a:p>
        </p:txBody>
      </p:sp>
      <p:grpSp>
        <p:nvGrpSpPr>
          <p:cNvPr id="83" name="Group 67"/>
          <p:cNvGrpSpPr>
            <a:grpSpLocks/>
          </p:cNvGrpSpPr>
          <p:nvPr/>
        </p:nvGrpSpPr>
        <p:grpSpPr bwMode="auto">
          <a:xfrm>
            <a:off x="4789703" y="560780"/>
            <a:ext cx="785818" cy="1296590"/>
            <a:chOff x="748" y="2160"/>
            <a:chExt cx="635" cy="1089"/>
          </a:xfrm>
        </p:grpSpPr>
        <p:sp>
          <p:nvSpPr>
            <p:cNvPr id="89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91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01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02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03" name="Group 68"/>
          <p:cNvGrpSpPr>
            <a:grpSpLocks/>
          </p:cNvGrpSpPr>
          <p:nvPr/>
        </p:nvGrpSpPr>
        <p:grpSpPr bwMode="auto">
          <a:xfrm>
            <a:off x="5574958" y="560780"/>
            <a:ext cx="786381" cy="1296590"/>
            <a:chOff x="1655" y="2160"/>
            <a:chExt cx="699" cy="1089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bg1">
                <a:lumMod val="8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05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09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10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06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11" name="Group 67"/>
          <p:cNvGrpSpPr>
            <a:grpSpLocks/>
          </p:cNvGrpSpPr>
          <p:nvPr/>
        </p:nvGrpSpPr>
        <p:grpSpPr bwMode="auto">
          <a:xfrm>
            <a:off x="4714538" y="1846664"/>
            <a:ext cx="857594" cy="1296590"/>
            <a:chOff x="690" y="2160"/>
            <a:chExt cx="693" cy="1089"/>
          </a:xfrm>
        </p:grpSpPr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13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30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14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139" name="Text Box 48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3222009"/>
            <a:ext cx="764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2447158" y="2050272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1" name="Text Box 48"/>
          <p:cNvSpPr txBox="1">
            <a:spLocks noChangeArrowheads="1"/>
          </p:cNvSpPr>
          <p:nvPr/>
        </p:nvSpPr>
        <p:spPr bwMode="auto">
          <a:xfrm>
            <a:off x="5500694" y="2050272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2" name="Group 67"/>
          <p:cNvGrpSpPr>
            <a:grpSpLocks/>
          </p:cNvGrpSpPr>
          <p:nvPr/>
        </p:nvGrpSpPr>
        <p:grpSpPr bwMode="auto">
          <a:xfrm>
            <a:off x="1142076" y="3011084"/>
            <a:ext cx="857594" cy="1296590"/>
            <a:chOff x="690" y="2160"/>
            <a:chExt cx="693" cy="1089"/>
          </a:xfrm>
        </p:grpSpPr>
        <p:sp>
          <p:nvSpPr>
            <p:cNvPr id="143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44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47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48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49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50" name="Group 68"/>
          <p:cNvGrpSpPr>
            <a:grpSpLocks/>
          </p:cNvGrpSpPr>
          <p:nvPr/>
        </p:nvGrpSpPr>
        <p:grpSpPr bwMode="auto">
          <a:xfrm>
            <a:off x="1999669" y="3021790"/>
            <a:ext cx="786381" cy="1296590"/>
            <a:chOff x="1655" y="2160"/>
            <a:chExt cx="699" cy="1089"/>
          </a:xfrm>
        </p:grpSpPr>
        <p:sp>
          <p:nvSpPr>
            <p:cNvPr id="151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52" name="Group 20"/>
            <p:cNvGrpSpPr>
              <a:grpSpLocks/>
            </p:cNvGrpSpPr>
            <p:nvPr/>
          </p:nvGrpSpPr>
          <p:grpSpPr bwMode="auto">
            <a:xfrm>
              <a:off x="1881" y="2251"/>
              <a:ext cx="92" cy="907"/>
              <a:chOff x="1337" y="2251"/>
              <a:chExt cx="92" cy="907"/>
            </a:xfrm>
          </p:grpSpPr>
          <p:sp>
            <p:nvSpPr>
              <p:cNvPr id="155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56" name="Oval 22"/>
              <p:cNvSpPr>
                <a:spLocks noChangeArrowheads="1"/>
              </p:cNvSpPr>
              <p:nvPr/>
            </p:nvSpPr>
            <p:spPr bwMode="auto">
              <a:xfrm>
                <a:off x="1337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57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53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54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159" name="Text Box 48"/>
          <p:cNvSpPr txBox="1">
            <a:spLocks noChangeArrowheads="1"/>
          </p:cNvSpPr>
          <p:nvPr/>
        </p:nvSpPr>
        <p:spPr bwMode="auto">
          <a:xfrm>
            <a:off x="7162404" y="3293447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Text Box 48"/>
          <p:cNvSpPr txBox="1">
            <a:spLocks noChangeArrowheads="1"/>
          </p:cNvSpPr>
          <p:nvPr/>
        </p:nvSpPr>
        <p:spPr bwMode="auto">
          <a:xfrm>
            <a:off x="4929190" y="3293447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Text Box 48"/>
          <p:cNvSpPr txBox="1">
            <a:spLocks noChangeArrowheads="1"/>
          </p:cNvSpPr>
          <p:nvPr/>
        </p:nvSpPr>
        <p:spPr bwMode="auto">
          <a:xfrm>
            <a:off x="2804686" y="3293447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2" name="Group 67"/>
          <p:cNvGrpSpPr>
            <a:grpSpLocks/>
          </p:cNvGrpSpPr>
          <p:nvPr/>
        </p:nvGrpSpPr>
        <p:grpSpPr bwMode="auto">
          <a:xfrm>
            <a:off x="3213779" y="3011084"/>
            <a:ext cx="857594" cy="1296590"/>
            <a:chOff x="690" y="2160"/>
            <a:chExt cx="693" cy="1089"/>
          </a:xfrm>
        </p:grpSpPr>
        <p:sp>
          <p:nvSpPr>
            <p:cNvPr id="163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64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67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68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69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65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66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70" name="Group 68"/>
          <p:cNvGrpSpPr>
            <a:grpSpLocks/>
          </p:cNvGrpSpPr>
          <p:nvPr/>
        </p:nvGrpSpPr>
        <p:grpSpPr bwMode="auto">
          <a:xfrm>
            <a:off x="4071371" y="3011084"/>
            <a:ext cx="786381" cy="1296590"/>
            <a:chOff x="1655" y="2160"/>
            <a:chExt cx="699" cy="1089"/>
          </a:xfrm>
        </p:grpSpPr>
        <p:sp>
          <p:nvSpPr>
            <p:cNvPr id="171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72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175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76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77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73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74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78" name="Group 67"/>
          <p:cNvGrpSpPr>
            <a:grpSpLocks/>
          </p:cNvGrpSpPr>
          <p:nvPr/>
        </p:nvGrpSpPr>
        <p:grpSpPr bwMode="auto">
          <a:xfrm>
            <a:off x="5357818" y="3011084"/>
            <a:ext cx="857594" cy="1296590"/>
            <a:chOff x="690" y="2160"/>
            <a:chExt cx="693" cy="1089"/>
          </a:xfrm>
        </p:grpSpPr>
        <p:sp>
          <p:nvSpPr>
            <p:cNvPr id="179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80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83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84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85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81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82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86" name="Group 68"/>
          <p:cNvGrpSpPr>
            <a:grpSpLocks/>
          </p:cNvGrpSpPr>
          <p:nvPr/>
        </p:nvGrpSpPr>
        <p:grpSpPr bwMode="auto">
          <a:xfrm>
            <a:off x="6215410" y="3011084"/>
            <a:ext cx="786381" cy="1296590"/>
            <a:chOff x="1655" y="2160"/>
            <a:chExt cx="699" cy="1089"/>
          </a:xfrm>
        </p:grpSpPr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88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191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92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93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89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90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94" name="Group 67"/>
          <p:cNvGrpSpPr>
            <a:grpSpLocks/>
          </p:cNvGrpSpPr>
          <p:nvPr/>
        </p:nvGrpSpPr>
        <p:grpSpPr bwMode="auto">
          <a:xfrm>
            <a:off x="7500395" y="3000378"/>
            <a:ext cx="785818" cy="1296590"/>
            <a:chOff x="748" y="2160"/>
            <a:chExt cx="635" cy="1089"/>
          </a:xfrm>
        </p:grpSpPr>
        <p:sp>
          <p:nvSpPr>
            <p:cNvPr id="195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96" name="Group 24"/>
            <p:cNvGrpSpPr>
              <a:grpSpLocks/>
            </p:cNvGrpSpPr>
            <p:nvPr/>
          </p:nvGrpSpPr>
          <p:grpSpPr bwMode="auto">
            <a:xfrm>
              <a:off x="1066" y="2251"/>
              <a:ext cx="91" cy="907"/>
              <a:chOff x="1156" y="2251"/>
              <a:chExt cx="91" cy="907"/>
            </a:xfrm>
          </p:grpSpPr>
          <p:sp>
            <p:nvSpPr>
              <p:cNvPr id="199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200" name="Oval 2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01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97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98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202" name="Group 68"/>
          <p:cNvGrpSpPr>
            <a:grpSpLocks/>
          </p:cNvGrpSpPr>
          <p:nvPr/>
        </p:nvGrpSpPr>
        <p:grpSpPr bwMode="auto">
          <a:xfrm>
            <a:off x="8286213" y="3000378"/>
            <a:ext cx="786381" cy="1296590"/>
            <a:chOff x="1655" y="2160"/>
            <a:chExt cx="699" cy="1089"/>
          </a:xfrm>
        </p:grpSpPr>
        <p:sp>
          <p:nvSpPr>
            <p:cNvPr id="203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204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20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0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205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206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aphicFrame>
        <p:nvGraphicFramePr>
          <p:cNvPr id="210" name="Содержимое 11"/>
          <p:cNvGraphicFramePr>
            <a:graphicFrameLocks/>
          </p:cNvGraphicFramePr>
          <p:nvPr/>
        </p:nvGraphicFramePr>
        <p:xfrm>
          <a:off x="6429420" y="435288"/>
          <a:ext cx="2643174" cy="1493520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3300"/>
                <a:gridCol w="2209874"/>
              </a:tblGrid>
              <a:tr h="236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Ге</a:t>
                      </a:r>
                      <a:r>
                        <a:rPr lang="ru-RU" sz="1200" baseline="0" dirty="0" smtClean="0"/>
                        <a:t>н</a:t>
                      </a:r>
                      <a:endParaRPr lang="ru-RU" sz="1200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Признак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624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</a:t>
                      </a:r>
                      <a:endParaRPr lang="ru-RU" sz="14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Длинные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624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</a:t>
                      </a:r>
                      <a:endParaRPr lang="ru-RU" sz="14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короткие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624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</a:t>
                      </a:r>
                      <a:endParaRPr lang="ru-RU" sz="14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круглые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  <a:tr h="2624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</a:t>
                      </a:r>
                      <a:endParaRPr lang="ru-RU" sz="1400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грушевидные</a:t>
                      </a:r>
                      <a:endParaRPr lang="ru-RU" sz="1200" dirty="0"/>
                    </a:p>
                  </a:txBody>
                  <a:tcPr marL="56871" marR="56871"/>
                </a:tc>
              </a:tr>
            </a:tbl>
          </a:graphicData>
        </a:graphic>
      </p:graphicFrame>
      <p:grpSp>
        <p:nvGrpSpPr>
          <p:cNvPr id="211" name="Group 68"/>
          <p:cNvGrpSpPr>
            <a:grpSpLocks/>
          </p:cNvGrpSpPr>
          <p:nvPr/>
        </p:nvGrpSpPr>
        <p:grpSpPr bwMode="auto">
          <a:xfrm>
            <a:off x="2714049" y="1835958"/>
            <a:ext cx="786381" cy="1296590"/>
            <a:chOff x="1655" y="2160"/>
            <a:chExt cx="699" cy="1089"/>
          </a:xfrm>
        </p:grpSpPr>
        <p:sp>
          <p:nvSpPr>
            <p:cNvPr id="212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213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216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217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18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214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215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219" name="Group 68"/>
          <p:cNvGrpSpPr>
            <a:grpSpLocks/>
          </p:cNvGrpSpPr>
          <p:nvPr/>
        </p:nvGrpSpPr>
        <p:grpSpPr bwMode="auto">
          <a:xfrm>
            <a:off x="5767247" y="1846664"/>
            <a:ext cx="786381" cy="1296590"/>
            <a:chOff x="1655" y="2160"/>
            <a:chExt cx="699" cy="1089"/>
          </a:xfrm>
        </p:grpSpPr>
        <p:sp>
          <p:nvSpPr>
            <p:cNvPr id="220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221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224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225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26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222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223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228" name="Прямоугольник 22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В) сколько видов генотипических классов образуется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71406" y="4631310"/>
            <a:ext cx="907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в) 2 вида генотипических классов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Grp="1" noChangeArrowheads="1"/>
          </p:cNvSpPr>
          <p:nvPr>
            <p:ph idx="1"/>
          </p:nvPr>
        </p:nvSpPr>
        <p:spPr bwMode="auto">
          <a:xfrm>
            <a:off x="-32" y="557391"/>
            <a:ext cx="764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642910" y="967996"/>
            <a:ext cx="857594" cy="1296590"/>
            <a:chOff x="690" y="2160"/>
            <a:chExt cx="693" cy="1089"/>
          </a:xfrm>
        </p:grpSpPr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1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12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500503" y="978702"/>
            <a:ext cx="786381" cy="1296590"/>
            <a:chOff x="1655" y="2160"/>
            <a:chExt cx="699" cy="1089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881" y="2251"/>
              <a:ext cx="92" cy="907"/>
              <a:chOff x="1337" y="2251"/>
              <a:chExt cx="92" cy="907"/>
            </a:xfrm>
          </p:grpSpPr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1337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4162008" y="1193016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67"/>
          <p:cNvGrpSpPr>
            <a:grpSpLocks/>
          </p:cNvGrpSpPr>
          <p:nvPr/>
        </p:nvGrpSpPr>
        <p:grpSpPr bwMode="auto">
          <a:xfrm>
            <a:off x="2570837" y="978702"/>
            <a:ext cx="857594" cy="1296590"/>
            <a:chOff x="690" y="2160"/>
            <a:chExt cx="693" cy="1089"/>
          </a:xfrm>
        </p:grpSpPr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32" name="Group 68"/>
          <p:cNvGrpSpPr>
            <a:grpSpLocks/>
          </p:cNvGrpSpPr>
          <p:nvPr/>
        </p:nvGrpSpPr>
        <p:grpSpPr bwMode="auto">
          <a:xfrm>
            <a:off x="3428429" y="978702"/>
            <a:ext cx="786381" cy="1296590"/>
            <a:chOff x="1655" y="2160"/>
            <a:chExt cx="699" cy="1089"/>
          </a:xfrm>
        </p:grpSpPr>
        <p:sp>
          <p:nvSpPr>
            <p:cNvPr id="33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40" name="Group 67"/>
          <p:cNvGrpSpPr>
            <a:grpSpLocks/>
          </p:cNvGrpSpPr>
          <p:nvPr/>
        </p:nvGrpSpPr>
        <p:grpSpPr bwMode="auto">
          <a:xfrm>
            <a:off x="4428225" y="967996"/>
            <a:ext cx="857594" cy="1296590"/>
            <a:chOff x="690" y="2160"/>
            <a:chExt cx="693" cy="1089"/>
          </a:xfrm>
        </p:grpSpPr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690" y="2160"/>
              <a:ext cx="693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42" name="Group 24"/>
            <p:cNvGrpSpPr>
              <a:grpSpLocks/>
            </p:cNvGrpSpPr>
            <p:nvPr/>
          </p:nvGrpSpPr>
          <p:grpSpPr bwMode="auto">
            <a:xfrm>
              <a:off x="1061" y="2251"/>
              <a:ext cx="96" cy="907"/>
              <a:chOff x="1151" y="2251"/>
              <a:chExt cx="96" cy="907"/>
            </a:xfrm>
          </p:grpSpPr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1151" y="2387"/>
                <a:ext cx="91" cy="9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48" name="Group 68"/>
          <p:cNvGrpSpPr>
            <a:grpSpLocks/>
          </p:cNvGrpSpPr>
          <p:nvPr/>
        </p:nvGrpSpPr>
        <p:grpSpPr bwMode="auto">
          <a:xfrm>
            <a:off x="5285817" y="967996"/>
            <a:ext cx="786381" cy="1296590"/>
            <a:chOff x="1655" y="2160"/>
            <a:chExt cx="699" cy="1089"/>
          </a:xfrm>
        </p:grpSpPr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54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56" name="Group 67"/>
          <p:cNvGrpSpPr>
            <a:grpSpLocks/>
          </p:cNvGrpSpPr>
          <p:nvPr/>
        </p:nvGrpSpPr>
        <p:grpSpPr bwMode="auto">
          <a:xfrm>
            <a:off x="714348" y="2346730"/>
            <a:ext cx="785818" cy="1296590"/>
            <a:chOff x="748" y="2160"/>
            <a:chExt cx="635" cy="1089"/>
          </a:xfrm>
        </p:grpSpPr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58" name="Group 24"/>
            <p:cNvGrpSpPr>
              <a:grpSpLocks/>
            </p:cNvGrpSpPr>
            <p:nvPr/>
          </p:nvGrpSpPr>
          <p:grpSpPr bwMode="auto">
            <a:xfrm>
              <a:off x="1066" y="2251"/>
              <a:ext cx="91" cy="907"/>
              <a:chOff x="1156" y="2251"/>
              <a:chExt cx="91" cy="907"/>
            </a:xfrm>
          </p:grpSpPr>
          <p:sp>
            <p:nvSpPr>
              <p:cNvPr id="61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62" name="Oval 2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63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grpSp>
        <p:nvGrpSpPr>
          <p:cNvPr id="64" name="Group 68"/>
          <p:cNvGrpSpPr>
            <a:grpSpLocks/>
          </p:cNvGrpSpPr>
          <p:nvPr/>
        </p:nvGrpSpPr>
        <p:grpSpPr bwMode="auto">
          <a:xfrm>
            <a:off x="1500166" y="2346730"/>
            <a:ext cx="786381" cy="1296590"/>
            <a:chOff x="1655" y="2160"/>
            <a:chExt cx="699" cy="1089"/>
          </a:xfrm>
        </p:grpSpPr>
        <p:sp>
          <p:nvSpPr>
            <p:cNvPr id="65" name="Oval 54"/>
            <p:cNvSpPr>
              <a:spLocks noChangeArrowheads="1"/>
            </p:cNvSpPr>
            <p:nvPr/>
          </p:nvSpPr>
          <p:spPr bwMode="auto">
            <a:xfrm>
              <a:off x="1655" y="2160"/>
              <a:ext cx="699" cy="1089"/>
            </a:xfrm>
            <a:prstGeom prst="ellipse">
              <a:avLst/>
            </a:prstGeom>
            <a:solidFill>
              <a:schemeClr val="accent6">
                <a:lumMod val="75000"/>
                <a:alpha val="4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71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1970" y="2220"/>
              <a:ext cx="2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i="1" dirty="0" smtClean="0"/>
                <a:t>h</a:t>
              </a:r>
              <a:endParaRPr lang="ru-RU" sz="2000" b="1" i="1" dirty="0"/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1970" y="2820"/>
              <a:ext cx="2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/>
                <a:t>r</a:t>
              </a:r>
              <a:endParaRPr lang="ru-RU" sz="2000" b="1" i="1" dirty="0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3643320"/>
            <a:ext cx="9144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7050"/>
            <a:r>
              <a:rPr lang="ru-RU" b="1" i="1" dirty="0" smtClean="0">
                <a:latin typeface="Arial" pitchFamily="34" charset="0"/>
                <a:cs typeface="Arial" pitchFamily="34" charset="0"/>
              </a:rPr>
              <a:t>Расщепление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генотипу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1:2:1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 фенотипу: 3:1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179705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а)  1200-4     Х=1200×3/4=900 растений с длинными </a:t>
            </a:r>
          </a:p>
          <a:p>
            <a:pPr marL="179705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Х-3       стеблями и круглыми плодами </a:t>
            </a:r>
          </a:p>
          <a:p>
            <a:pPr marL="179705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г) 1200-4     Х=1200×1/4=300 растений с короткими </a:t>
            </a:r>
          </a:p>
          <a:p>
            <a:pPr marL="179705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Х- 1       стеблями и грушевидными плодами</a:t>
            </a:r>
          </a:p>
          <a:p>
            <a:endParaRPr lang="ru-RU" sz="1600" b="1" dirty="0"/>
          </a:p>
        </p:txBody>
      </p: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288" y="979440"/>
            <a:ext cx="1430108" cy="12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18168"/>
            <a:ext cx="12377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4" cstate="print"/>
          <a:srcRect r="22558" b="8750"/>
          <a:stretch>
            <a:fillRect/>
          </a:stretch>
        </p:blipFill>
        <p:spPr bwMode="auto">
          <a:xfrm>
            <a:off x="2500298" y="2418168"/>
            <a:ext cx="129017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5"/>
          <a:srcRect l="9656" r="9878"/>
          <a:stretch>
            <a:fillRect/>
          </a:stretch>
        </p:blipFill>
        <p:spPr bwMode="auto">
          <a:xfrm>
            <a:off x="7572396" y="978703"/>
            <a:ext cx="142876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Прямоугольник 82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36788" indent="-2236788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а) сколько в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растений с длинными стеблями  и круглыми плодами?</a:t>
            </a:r>
          </a:p>
          <a:p>
            <a:pPr marL="2236788" indent="-2236788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г) сколько растений с короткими стеблями и грушевидными плодами 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2" name="Text Box 48"/>
          <p:cNvSpPr txBox="1">
            <a:spLocks noChangeArrowheads="1"/>
          </p:cNvSpPr>
          <p:nvPr/>
        </p:nvSpPr>
        <p:spPr bwMode="auto">
          <a:xfrm>
            <a:off x="2285984" y="1200333"/>
            <a:ext cx="338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8"/>
            <a:ext cx="8715436" cy="478634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20638" algn="ctr">
              <a:spcAft>
                <a:spcPts val="1200"/>
              </a:spcAft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Ответы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6450" indent="-450850">
              <a:spcAft>
                <a:spcPts val="12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а)  1200-4     Х=1200×3/4=900 растений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длинными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Х-3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стеблями и круглыми плодами </a:t>
            </a:r>
          </a:p>
          <a:p>
            <a:pPr marL="806450" indent="-450850">
              <a:spcAft>
                <a:spcPts val="12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б) 2 вида гамет образуется в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806450" indent="-450850">
              <a:spcAft>
                <a:spcPts val="12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в) 2 вида генотипических классов </a:t>
            </a:r>
          </a:p>
          <a:p>
            <a:pPr marL="806450" indent="-450850">
              <a:spcAft>
                <a:spcPts val="12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г) 1200-4     Х=1200×1/4=300 растений с короткими Х- 1       стеблями и грушевидными плодами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4"/>
          <p:cNvSpPr txBox="1">
            <a:spLocks/>
          </p:cNvSpPr>
          <p:nvPr/>
        </p:nvSpPr>
        <p:spPr>
          <a:xfrm>
            <a:off x="0" y="642924"/>
            <a:ext cx="5214942" cy="4500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Гены, определяющие окраску столбика и рыльца цветков китайской примулы, расположены в одной хромосоме. </a:t>
            </a:r>
          </a:p>
          <a:p>
            <a:pPr indent="363538" algn="just"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Короткий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столбик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доминантный признак, длинный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рецессивный, зеленый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цвет рыльца столбика доминирует над красным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(r)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цветом.</a:t>
            </a:r>
          </a:p>
          <a:p>
            <a:pPr lvl="0"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В результате скрещивания гомозиготного растения примулы с коротким столбиком и красным рыльцем и растения с длинными столбиком и зеленым рыльцем в первом поколении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получено 100, а в поколении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990 гибридов:</a:t>
            </a:r>
          </a:p>
          <a:p>
            <a:pPr lvl="0"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8288" lvl="0" indent="-268288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а) сколько видов гамет образуется в поколении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68288" lvl="0" indent="-268288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б) сколько в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растений с коротким столбиком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зелёным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рыльцем?</a:t>
            </a:r>
          </a:p>
          <a:p>
            <a:pPr marL="268288" lvl="0" indent="-268288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в) сколько генотипов образуется в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indent="538163">
              <a:spcBef>
                <a:spcPct val="20000"/>
              </a:spcBef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5" descr="unname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77" y="1285866"/>
            <a:ext cx="3890623" cy="3071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5"/>
            <a:ext cx="9144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14282" y="2214560"/>
            <a:ext cx="8715436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179388"/>
            <a:r>
              <a:rPr lang="ru-RU" sz="2800" dirty="0" smtClean="0">
                <a:latin typeface="Arial" pitchFamily="34" charset="0"/>
                <a:cs typeface="Arial" pitchFamily="34" charset="0"/>
              </a:rPr>
              <a:t>а) в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образуется 4 гаметы, двух видов; </a:t>
            </a:r>
          </a:p>
          <a:p>
            <a:pPr indent="179388"/>
            <a:r>
              <a:rPr lang="ru-RU" sz="2800" dirty="0" smtClean="0">
                <a:latin typeface="Arial" pitchFamily="34" charset="0"/>
                <a:cs typeface="Arial" pitchFamily="34" charset="0"/>
              </a:rPr>
              <a:t>б) 990-Х    Х=990×1/4=247,5≈248</a:t>
            </a:r>
          </a:p>
          <a:p>
            <a:pPr indent="717550"/>
            <a:r>
              <a:rPr lang="ru-RU" sz="2800" dirty="0" smtClean="0">
                <a:latin typeface="Arial" pitchFamily="34" charset="0"/>
                <a:cs typeface="Arial" pitchFamily="34" charset="0"/>
              </a:rPr>
              <a:t>4-1 растений с короткими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зел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ё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столбиком;</a:t>
            </a:r>
          </a:p>
          <a:p>
            <a:pPr indent="179388"/>
            <a:r>
              <a:rPr lang="ru-RU" sz="28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образуется 4 генотипические группы.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одержимое 11"/>
          <p:cNvGraphicFramePr>
            <a:graphicFrameLocks noGrp="1"/>
          </p:cNvGraphicFramePr>
          <p:nvPr>
            <p:ph type="pic" idx="1"/>
          </p:nvPr>
        </p:nvGraphicFramePr>
        <p:xfrm>
          <a:off x="214282" y="142859"/>
          <a:ext cx="8715436" cy="1957887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428739"/>
                <a:gridCol w="7286697"/>
              </a:tblGrid>
              <a:tr h="336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Ге</a:t>
                      </a:r>
                      <a:r>
                        <a:rPr lang="ru-RU" baseline="0" dirty="0" smtClean="0"/>
                        <a:t>н</a:t>
                      </a:r>
                      <a:endParaRPr lang="ru-RU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Длинный столбик пестика примулы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Короткий</a:t>
                      </a:r>
                      <a:r>
                        <a:rPr lang="ru-RU" baseline="0" dirty="0" smtClean="0"/>
                        <a:t> столбик пестика примулы </a:t>
                      </a:r>
                      <a:endParaRPr lang="ru-RU" dirty="0"/>
                    </a:p>
                  </a:txBody>
                  <a:tcPr marL="56871" marR="56871"/>
                </a:tc>
              </a:tr>
              <a:tr h="3814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Зелёны</a:t>
                      </a:r>
                      <a:r>
                        <a:rPr lang="ru-RU" baseline="0" dirty="0" smtClean="0"/>
                        <a:t>й цвет рыльца пестика примулы </a:t>
                      </a:r>
                      <a:endParaRPr lang="ru-RU" dirty="0"/>
                    </a:p>
                  </a:txBody>
                  <a:tcPr marL="56871" marR="56871"/>
                </a:tc>
              </a:tr>
              <a:tr h="44787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 marL="56871" marR="5687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Красный цвет рыльца пестика</a:t>
                      </a:r>
                      <a:r>
                        <a:rPr lang="ru-RU" baseline="0" dirty="0" smtClean="0"/>
                        <a:t> примулы </a:t>
                      </a:r>
                      <a:endParaRPr lang="ru-RU" dirty="0"/>
                    </a:p>
                  </a:txBody>
                  <a:tcPr marL="56871" marR="5687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"/>
            <a:ext cx="914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№ 3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2908" y="1071552"/>
            <a:ext cx="4786282" cy="3943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Гладкость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зёрен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кукурузы доминирует над морщинистостью, а цвет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над бесцветностью. </a:t>
            </a:r>
          </a:p>
          <a:p>
            <a:pPr indent="538163" algn="just"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результате скрещивания сорта кукурузы с гладкими и цветными зернами и сорта с морщинистыми и бесцветными зернами в первом поколении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получено 4152 формы с гладким и цветным зерном, 149 с морщинистым и цветным зерном, 152 с гладким и цветным зерном и 4163 с морщинистым и бесцветным зерном. </a:t>
            </a:r>
          </a:p>
          <a:p>
            <a:pPr indent="538163">
              <a:spcBef>
                <a:spcPct val="20000"/>
              </a:spcBef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Определите расстояние между генами.  </a:t>
            </a:r>
          </a:p>
        </p:txBody>
      </p:sp>
      <p:pic>
        <p:nvPicPr>
          <p:cNvPr id="4" name="Рисунок 3" descr="600x600_1_1aa92854f17310c0bd887f848c62cce5@800x800_0x59f91261_17926459471386235836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52"/>
            <a:ext cx="4000528" cy="3929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89e9a2e3128387ea82d7f72a7673a7eefb75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2051</TotalTime>
  <Words>1236</Words>
  <Application>Microsoft Office PowerPoint</Application>
  <PresentationFormat>Экран (16:9)</PresentationFormat>
  <Paragraphs>263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243</cp:revision>
  <dcterms:created xsi:type="dcterms:W3CDTF">2009-12-08T17:34:13Z</dcterms:created>
  <dcterms:modified xsi:type="dcterms:W3CDTF">2021-03-04T03:15:39Z</dcterms:modified>
</cp:coreProperties>
</file>