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18" r:id="rId2"/>
    <p:sldId id="319" r:id="rId3"/>
    <p:sldId id="362" r:id="rId4"/>
    <p:sldId id="363" r:id="rId5"/>
    <p:sldId id="364" r:id="rId6"/>
    <p:sldId id="354" r:id="rId7"/>
    <p:sldId id="332" r:id="rId8"/>
    <p:sldId id="355" r:id="rId9"/>
    <p:sldId id="337" r:id="rId10"/>
    <p:sldId id="357" r:id="rId11"/>
    <p:sldId id="347" r:id="rId12"/>
    <p:sldId id="358" r:id="rId13"/>
    <p:sldId id="359" r:id="rId14"/>
    <p:sldId id="356" r:id="rId15"/>
    <p:sldId id="360" r:id="rId16"/>
    <p:sldId id="361" r:id="rId17"/>
    <p:sldId id="351" r:id="rId18"/>
  </p:sldIdLst>
  <p:sldSz cx="9144000" cy="5143500" type="screen16x9"/>
  <p:notesSz cx="6858000" cy="9144000"/>
  <p:custDataLst>
    <p:tags r:id="rId2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74" autoAdjust="0"/>
    <p:restoredTop sz="94074" autoAdjust="0"/>
  </p:normalViewPr>
  <p:slideViewPr>
    <p:cSldViewPr>
      <p:cViewPr varScale="1">
        <p:scale>
          <a:sx n="71" d="100"/>
          <a:sy n="71" d="100"/>
        </p:scale>
        <p:origin x="581" y="53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ED9F3A-797D-40F2-8754-1DA17368A02C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10C118-01BE-4A2D-BDF4-8A34547B5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10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10C118-01BE-4A2D-BDF4-8A34547B5F8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08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3FD72-3012-4B7F-88FB-7553FDAAA507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040D-A387-443B-BBE3-83F88D056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79FB1-300A-47DD-A16E-54BF291C336B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B1747-200F-49AF-9933-CBBDA62BB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FE7CD-A79F-4D1F-A1C5-69E83C428C04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89105-93DC-468B-8F99-9EECC4B2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5C63D-1673-4839-AA1C-56B569F48F89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B4C6B-101A-45AD-8E1A-2B9B7D99E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CC5BD-D363-40A3-8CBD-CE0E64DB5478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4FB41-3E3B-4557-9386-AFB3B5433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F6DDD-6E50-40A2-86B4-9F25AD9A84AD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6A3D8-78E2-486D-918D-818460EC9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5A8F3-AADF-4ECF-9B8A-2C26E5C8A6A3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02D33-81FF-4303-84B6-0FF18BAF8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24C16-3F67-44E5-922F-B9236960D47C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24FFD-EBA7-4962-BF2B-FAF9A2ED19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33D52-7AD4-40B0-8279-951E7534379E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59C8F-BC47-43CD-B3FD-C2812B9A0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FCC81-D4BB-4F9A-A5E7-91DD0DB772D5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4BB2A-AFD5-440F-A680-896C95E81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B20C2-6964-4A96-8D97-40AAB36BE357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6AFBB-EBEF-43AF-9213-646C62995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4472A8-3F28-458C-B1F3-7B3B34834471}" type="datetimeFigureOut">
              <a:rPr lang="ru-RU"/>
              <a:pPr>
                <a:defRPr/>
              </a:pPr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473B31-C471-4073-802D-1CB2EA318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4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03648" y="2283718"/>
            <a:ext cx="7416824" cy="208355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  <a:spcAft>
                <a:spcPts val="1800"/>
              </a:spcAft>
            </a:pPr>
            <a:r>
              <a:rPr lang="ru-RU" sz="4800" b="1" dirty="0" smtClean="0">
                <a:latin typeface="Arial"/>
                <a:cs typeface="Arial"/>
              </a:rPr>
              <a:t>Тема</a:t>
            </a:r>
            <a:r>
              <a:rPr sz="4800" b="1" dirty="0" smtClean="0">
                <a:latin typeface="Arial"/>
                <a:cs typeface="Arial"/>
              </a:rPr>
              <a:t>:</a:t>
            </a:r>
            <a:endParaRPr lang="ru-RU" sz="4800" b="1" dirty="0" smtClean="0">
              <a:latin typeface="Arial"/>
              <a:cs typeface="Arial"/>
            </a:endParaRPr>
          </a:p>
          <a:p>
            <a:pPr marL="22547">
              <a:lnSpc>
                <a:spcPct val="80000"/>
              </a:lnSpc>
            </a:pPr>
            <a:r>
              <a:rPr lang="ru-RU" sz="4000" b="1" spc="9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 № </a:t>
            </a:r>
            <a:r>
              <a:rPr lang="en-US" sz="4000" b="1" spc="9" dirty="0" smtClean="0">
                <a:solidFill>
                  <a:srgbClr val="2365C7"/>
                </a:solidFill>
                <a:latin typeface="Arial"/>
                <a:cs typeface="Arial"/>
              </a:rPr>
              <a:t>3</a:t>
            </a:r>
            <a:r>
              <a:rPr lang="ru-RU" sz="4000" b="1" spc="9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ru-RU" sz="3600" b="1" spc="9" dirty="0" smtClean="0">
                <a:solidFill>
                  <a:srgbClr val="2365C7"/>
                </a:solidFill>
                <a:latin typeface="Arial"/>
                <a:cs typeface="Arial"/>
              </a:rPr>
              <a:t>Решение задач о </a:t>
            </a:r>
            <a:r>
              <a:rPr lang="ru-RU" sz="3600" b="1" spc="9" dirty="0" smtClean="0">
                <a:solidFill>
                  <a:srgbClr val="2365C7"/>
                </a:solidFill>
                <a:latin typeface="Arial"/>
                <a:cs typeface="Arial"/>
              </a:rPr>
              <a:t>наследовании</a:t>
            </a:r>
            <a:r>
              <a:rPr lang="ru-RU" sz="3600" b="1" spc="9" dirty="0" smtClean="0">
                <a:solidFill>
                  <a:srgbClr val="2365C7"/>
                </a:solidFill>
                <a:latin typeface="Arial"/>
                <a:cs typeface="Arial"/>
              </a:rPr>
              <a:t>, сцепленном с полом</a:t>
            </a:r>
            <a:endParaRPr lang="ru-RU" sz="4000" b="1" spc="9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27"/>
            <a:ext cx="545620" cy="91246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003799"/>
            <a:ext cx="545620" cy="12961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870" y="361585"/>
            <a:ext cx="973799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853" y="361585"/>
            <a:ext cx="95735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808132" y="394740"/>
            <a:ext cx="274824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634315" y="885432"/>
            <a:ext cx="693643" cy="329406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>
              <a:spcBef>
                <a:spcPts val="169"/>
              </a:spcBef>
            </a:pPr>
            <a:r>
              <a:rPr lang="ru-RU" sz="2000" spc="-9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536557" y="353904"/>
            <a:ext cx="4697012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 fontAlgn="auto"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kern="0" spc="-9" dirty="0" smtClean="0">
                <a:solidFill>
                  <a:sysClr val="window" lastClr="FFFFFF"/>
                </a:solidFill>
              </a:rPr>
              <a:t>Биология</a:t>
            </a:r>
            <a:endParaRPr lang="ru-RU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552354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552354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625367" y="484691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165405" y="504753"/>
            <a:ext cx="104080" cy="104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661573" y="1035914"/>
            <a:ext cx="76620" cy="7661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552356" y="504752"/>
            <a:ext cx="613029" cy="562161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130211" y="571864"/>
            <a:ext cx="72587" cy="72578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625367" y="484691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650495" y="58388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650495" y="571625"/>
            <a:ext cx="319586" cy="252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650495" y="65750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650495" y="645236"/>
            <a:ext cx="319586" cy="39067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650500" y="731123"/>
            <a:ext cx="24599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650500" y="718859"/>
            <a:ext cx="245991" cy="252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15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4"/>
          <p:cNvSpPr>
            <a:spLocks noGrp="1"/>
          </p:cNvSpPr>
          <p:nvPr>
            <p:ph type="body" sz="half" idx="2"/>
          </p:nvPr>
        </p:nvSpPr>
        <p:spPr>
          <a:xfrm>
            <a:off x="214282" y="2214560"/>
            <a:ext cx="8715436" cy="26432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179388"/>
            <a:r>
              <a:rPr lang="ru-RU" sz="2400" dirty="0" smtClean="0">
                <a:latin typeface="Arial" pitchFamily="34" charset="0"/>
                <a:cs typeface="Arial" pitchFamily="34" charset="0"/>
              </a:rPr>
              <a:t>1) 4152+149+152+416=8616 кукурузы</a:t>
            </a:r>
          </a:p>
          <a:p>
            <a:pPr indent="179388"/>
            <a:r>
              <a:rPr lang="ru-RU" sz="2400" dirty="0" smtClean="0">
                <a:latin typeface="Arial" pitchFamily="34" charset="0"/>
                <a:cs typeface="Arial" pitchFamily="34" charset="0"/>
              </a:rPr>
              <a:t>2) 149+152=301 кукурузы отличающейся от родительских форм</a:t>
            </a:r>
          </a:p>
          <a:p>
            <a:pPr indent="179388"/>
            <a:r>
              <a:rPr lang="ru-RU" sz="2400" dirty="0" smtClean="0">
                <a:latin typeface="Arial" pitchFamily="34" charset="0"/>
                <a:cs typeface="Arial" pitchFamily="34" charset="0"/>
              </a:rPr>
              <a:t>3) 8616-100%     Х=301×100/8616=3,49%</a:t>
            </a:r>
          </a:p>
          <a:p>
            <a:pPr indent="806450"/>
            <a:r>
              <a:rPr lang="ru-RU" sz="2400" dirty="0" smtClean="0">
                <a:latin typeface="Arial" pitchFamily="34" charset="0"/>
                <a:cs typeface="Arial" pitchFamily="34" charset="0"/>
              </a:rPr>
              <a:t>301-Х</a:t>
            </a:r>
          </a:p>
          <a:p>
            <a:pPr indent="179388"/>
            <a:r>
              <a:rPr lang="ru-RU" sz="2400" dirty="0" smtClean="0">
                <a:latin typeface="Arial" pitchFamily="34" charset="0"/>
                <a:cs typeface="Arial" pitchFamily="34" charset="0"/>
              </a:rPr>
              <a:t>4) 1%=1морганиде, 3,49%=3,49 морганиде.</a:t>
            </a:r>
          </a:p>
        </p:txBody>
      </p:sp>
      <p:graphicFrame>
        <p:nvGraphicFramePr>
          <p:cNvPr id="17" name="Содержимое 11"/>
          <p:cNvGraphicFramePr>
            <a:graphicFrameLocks noGrp="1"/>
          </p:cNvGraphicFramePr>
          <p:nvPr>
            <p:ph type="pic" idx="1"/>
          </p:nvPr>
        </p:nvGraphicFramePr>
        <p:xfrm>
          <a:off x="214282" y="142859"/>
          <a:ext cx="8715436" cy="1957887"/>
        </p:xfrm>
        <a:graphic>
          <a:graphicData uri="http://schemas.openxmlformats.org/drawingml/2006/table">
            <a:tbl>
              <a:tblPr firstRow="1" bandRow="1" bandCol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428739"/>
                <a:gridCol w="7286697"/>
              </a:tblGrid>
              <a:tr h="3367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Ге</a:t>
                      </a:r>
                      <a:r>
                        <a:rPr lang="ru-RU" baseline="0" dirty="0" smtClean="0"/>
                        <a:t>н</a:t>
                      </a:r>
                      <a:endParaRPr lang="ru-RU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Признак</a:t>
                      </a:r>
                      <a:endParaRPr lang="ru-RU" dirty="0"/>
                    </a:p>
                  </a:txBody>
                  <a:tcPr marL="56871" marR="56871"/>
                </a:tc>
              </a:tr>
              <a:tr h="38141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Гладкость</a:t>
                      </a:r>
                      <a:r>
                        <a:rPr lang="ru-RU" baseline="0" dirty="0" smtClean="0"/>
                        <a:t> зерен кукурузы </a:t>
                      </a:r>
                      <a:endParaRPr lang="ru-RU" dirty="0"/>
                    </a:p>
                  </a:txBody>
                  <a:tcPr marL="56871" marR="56871"/>
                </a:tc>
              </a:tr>
              <a:tr h="38141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Морщинистость зерен кукурузы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56871" marR="56871"/>
                </a:tc>
              </a:tr>
              <a:tr h="38141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В</a:t>
                      </a:r>
                      <a:endParaRPr lang="ru-RU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Цветные зерна кукурузы</a:t>
                      </a:r>
                      <a:endParaRPr lang="ru-RU" dirty="0"/>
                    </a:p>
                  </a:txBody>
                  <a:tcPr marL="56871" marR="56871"/>
                </a:tc>
              </a:tr>
              <a:tr h="4478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в</a:t>
                      </a:r>
                      <a:endParaRPr lang="ru-RU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Бесцветные зерна кукурузы </a:t>
                      </a:r>
                      <a:endParaRPr lang="ru-RU" dirty="0"/>
                    </a:p>
                  </a:txBody>
                  <a:tcPr marL="56871" marR="5687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"/>
            <a:ext cx="914400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Решение задач о наследовании, сцепленном с полом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42844" y="2214560"/>
            <a:ext cx="8858312" cy="28575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536575" algn="just"/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Аллель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, определяющая красный цвет глаз плодовой мушки дрозофилы, доминирует над аллелью </a:t>
            </a:r>
            <a:r>
              <a:rPr lang="en-US" b="1" dirty="0" smtClean="0">
                <a:latin typeface="Arial" pitchFamily="34" charset="0"/>
                <a:ea typeface="+mj-ea"/>
                <a:cs typeface="Arial" pitchFamily="34" charset="0"/>
              </a:rPr>
              <a:t>w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, определяющей белый цвет глаз. Эти аллели расположены в половых хромосомах. </a:t>
            </a:r>
          </a:p>
          <a:p>
            <a:pPr indent="536575" algn="just"/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В опыте скрестили самку дрозофилы с красными глазами и самца с белыми глазами. </a:t>
            </a:r>
          </a:p>
          <a:p>
            <a:pPr indent="536575" algn="just"/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При скрещивании между собой мужских и женских форм, полученных в первом поколении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, во втором поколении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 получено 300 особей дрозофилы</a:t>
            </a:r>
            <a:r>
              <a:rPr lang="en-US" dirty="0" smtClean="0">
                <a:latin typeface="Arial" pitchFamily="34" charset="0"/>
                <a:ea typeface="+mj-ea"/>
                <a:cs typeface="Arial" pitchFamily="34" charset="0"/>
              </a:rPr>
              <a:t>:</a:t>
            </a:r>
          </a:p>
          <a:p>
            <a:pPr indent="174625" algn="just"/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а) сколько особей составляют из них самки, а сколько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—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 самцы?</a:t>
            </a:r>
          </a:p>
          <a:p>
            <a:pPr indent="174625" algn="just"/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б) сколько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самцов дрозофилы имеют красные глаза, а сколько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белые?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074" name="Picture 2" descr="C:\Users\User\Desktop\3-1618.jpg"/>
          <p:cNvPicPr>
            <a:picLocks noChangeAspect="1" noChangeArrowheads="1"/>
          </p:cNvPicPr>
          <p:nvPr/>
        </p:nvPicPr>
        <p:blipFill>
          <a:blip r:embed="rId2"/>
          <a:srcRect t="10553" r="5000"/>
          <a:stretch>
            <a:fillRect/>
          </a:stretch>
        </p:blipFill>
        <p:spPr bwMode="auto">
          <a:xfrm>
            <a:off x="714348" y="428610"/>
            <a:ext cx="3214710" cy="1754042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28610"/>
            <a:ext cx="307021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6"/>
            <a:ext cx="8572560" cy="47149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Решение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192088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P: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♀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   </a:t>
            </a:r>
            <a:r>
              <a:rPr lang="ru-RU" sz="18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×  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♂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Х</a:t>
            </a:r>
            <a:r>
              <a:rPr lang="en-US" sz="1600" baseline="30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endPara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915988">
              <a:buNone/>
            </a:pPr>
            <a:r>
              <a:rPr lang="ru-RU" sz="105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красн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глаза.               белые глаза</a:t>
            </a:r>
          </a:p>
          <a:p>
            <a:pPr indent="192088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G:   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W       </a:t>
            </a:r>
            <a:r>
              <a:rPr lang="ru-RU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6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 </a:t>
            </a: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192088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:       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6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</a:p>
          <a:p>
            <a:pPr indent="915988">
              <a:buNone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050" dirty="0" err="1" smtClean="0">
                <a:latin typeface="Arial" pitchFamily="34" charset="0"/>
                <a:cs typeface="Arial" pitchFamily="34" charset="0"/>
              </a:rPr>
              <a:t>красн.глаза</a:t>
            </a:r>
            <a:r>
              <a:rPr lang="ru-RU" sz="105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1050" dirty="0" err="1" smtClean="0">
                <a:latin typeface="Arial" pitchFamily="34" charset="0"/>
                <a:cs typeface="Arial" pitchFamily="34" charset="0"/>
              </a:rPr>
              <a:t>красн.глаза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indent="192088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P: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♀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   </a:t>
            </a:r>
            <a:r>
              <a:rPr lang="ru-RU" sz="18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×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♂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Х</a:t>
            </a:r>
            <a:r>
              <a:rPr lang="en-US" sz="1600" baseline="30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endPara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192088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G:   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W                 </a:t>
            </a: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6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Y </a:t>
            </a:r>
          </a:p>
          <a:p>
            <a:pPr indent="192088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     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6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     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Y,       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600" b="1" baseline="30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en-US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733425">
              <a:buNone/>
            </a:pPr>
            <a:r>
              <a:rPr lang="ru-RU" sz="1050" dirty="0" err="1" smtClean="0">
                <a:latin typeface="Arial" pitchFamily="34" charset="0"/>
                <a:cs typeface="Arial" pitchFamily="34" charset="0"/>
              </a:rPr>
              <a:t>красн.глаза</a:t>
            </a:r>
            <a:r>
              <a:rPr lang="ru-RU" sz="105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1050" dirty="0" err="1" smtClean="0">
                <a:latin typeface="Arial" pitchFamily="34" charset="0"/>
                <a:cs typeface="Arial" pitchFamily="34" charset="0"/>
              </a:rPr>
              <a:t>красн.глаза</a:t>
            </a:r>
            <a:r>
              <a:rPr lang="ru-RU" sz="105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1050" dirty="0" err="1" smtClean="0">
                <a:latin typeface="Arial" pitchFamily="34" charset="0"/>
                <a:cs typeface="Arial" pitchFamily="34" charset="0"/>
              </a:rPr>
              <a:t>красн.глаза</a:t>
            </a:r>
            <a:r>
              <a:rPr lang="ru-RU" sz="1050" dirty="0" smtClean="0">
                <a:latin typeface="Arial" pitchFamily="34" charset="0"/>
                <a:cs typeface="Arial" pitchFamily="34" charset="0"/>
              </a:rPr>
              <a:t>        белые глаза</a:t>
            </a:r>
          </a:p>
          <a:p>
            <a:pPr indent="200025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а) 300-Х       Х=300×2/4=150 самок; 300-150=150 самцов.</a:t>
            </a:r>
          </a:p>
          <a:p>
            <a:pPr indent="646113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4-2</a:t>
            </a:r>
          </a:p>
          <a:p>
            <a:pPr indent="19685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б) 150-Х       Х=150×1/2=75 самцов имеют красные глаза</a:t>
            </a:r>
          </a:p>
          <a:p>
            <a:pPr indent="646113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2-1           150-75=75 самцов имеют белые глаза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929322" y="760090"/>
          <a:ext cx="2762248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8483"/>
                <a:gridCol w="2013765"/>
              </a:tblGrid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Ген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Признак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lang="en-US" sz="1800" b="1" baseline="30000" dirty="0" smtClean="0">
                          <a:solidFill>
                            <a:schemeClr val="tx1"/>
                          </a:solidFill>
                        </a:rPr>
                        <a:t>W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Красный цвет глаз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3337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lang="en-US" sz="1800" b="1" baseline="30000" dirty="0" smtClean="0">
                          <a:solidFill>
                            <a:schemeClr val="tx1"/>
                          </a:solidFill>
                        </a:rPr>
                        <a:t>w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Белый цвет глаз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pic>
        <p:nvPicPr>
          <p:cNvPr id="12" name="Picture 2" descr="C:\Users\User\Desktop\209625771.jpg"/>
          <p:cNvPicPr>
            <a:picLocks noChangeAspect="1" noChangeArrowheads="1"/>
          </p:cNvPicPr>
          <p:nvPr/>
        </p:nvPicPr>
        <p:blipFill>
          <a:blip r:embed="rId3"/>
          <a:srcRect l="52575" t="36202" r="6231" b="34331"/>
          <a:stretch>
            <a:fillRect/>
          </a:stretch>
        </p:blipFill>
        <p:spPr bwMode="auto">
          <a:xfrm>
            <a:off x="3143240" y="214296"/>
            <a:ext cx="642942" cy="562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C:\Users\User\Desktop\209625771.jpg"/>
          <p:cNvPicPr>
            <a:picLocks noChangeAspect="1" noChangeArrowheads="1"/>
          </p:cNvPicPr>
          <p:nvPr/>
        </p:nvPicPr>
        <p:blipFill>
          <a:blip r:embed="rId3"/>
          <a:srcRect l="10568" t="2187" r="59792" b="78125"/>
          <a:stretch>
            <a:fillRect/>
          </a:stretch>
        </p:blipFill>
        <p:spPr bwMode="auto">
          <a:xfrm>
            <a:off x="1428728" y="214296"/>
            <a:ext cx="642942" cy="522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"/>
            <a:ext cx="9144000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6000" dirty="0" smtClean="0">
                <a:latin typeface="Arial" pitchFamily="34" charset="0"/>
                <a:cs typeface="Arial" pitchFamily="34" charset="0"/>
              </a:rPr>
              <a:t>Задача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№ 2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14281" y="1121434"/>
            <a:ext cx="8715437" cy="35934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536575" algn="just"/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indent="536575" algn="just"/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Ген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обусловливающий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у человека гемофилию, находится в Х-хромосоме. </a:t>
            </a:r>
          </a:p>
          <a:p>
            <a:pPr indent="536575" algn="just"/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 браке женщины, отец которой болел гемофилией, со здоровым мужчиной родились 8 детей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indent="536575" algn="just"/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indent="174625" algn="just"/>
            <a:r>
              <a:rPr lang="ru-RU" sz="2000" dirty="0" smtClean="0">
                <a:latin typeface="Arial" pitchFamily="34" charset="0"/>
                <a:ea typeface="+mj-ea"/>
                <a:cs typeface="Arial" pitchFamily="34" charset="0"/>
              </a:rPr>
              <a:t>а) сколько детей родились здоровыми?</a:t>
            </a:r>
          </a:p>
          <a:p>
            <a:pPr indent="174625" algn="just"/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б) сколько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среди них здоровых девочек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;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?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indent="174625" algn="just"/>
            <a:r>
              <a:rPr lang="ru-RU" sz="2000" baseline="0" dirty="0" smtClean="0">
                <a:latin typeface="Arial" pitchFamily="34" charset="0"/>
                <a:ea typeface="+mj-ea"/>
                <a:cs typeface="Arial" pitchFamily="34" charset="0"/>
              </a:rPr>
              <a:t>в) сколько</a:t>
            </a:r>
            <a:r>
              <a:rPr lang="ru-RU" sz="2000" dirty="0" smtClean="0">
                <a:latin typeface="Arial" pitchFamily="34" charset="0"/>
                <a:ea typeface="+mj-ea"/>
                <a:cs typeface="Arial" pitchFamily="34" charset="0"/>
              </a:rPr>
              <a:t> мальчиков больны гемофилией?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0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42844" y="0"/>
            <a:ext cx="8858312" cy="51435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     Решение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192088">
              <a:buNone/>
            </a:pP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indent="192088">
              <a:buNone/>
            </a:pP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indent="192088">
              <a:buNone/>
            </a:pP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indent="192088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P: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♀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×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♂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Х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733425">
              <a:buNone/>
            </a:pP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здоровая             здоровый </a:t>
            </a:r>
          </a:p>
          <a:p>
            <a:pPr indent="192088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G:    </a:t>
            </a: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H         </a:t>
            </a: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, Y </a:t>
            </a: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192088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6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6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Y,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endPara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192088">
              <a:buNone/>
            </a:pP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Здоровая,   здоровая,     здоровый,   гемофилик</a:t>
            </a:r>
            <a:endParaRPr lang="en-US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а)  8-х   Х=8×3/4=6 родились здоровыми</a:t>
            </a:r>
          </a:p>
          <a:p>
            <a:pPr indent="-77788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4-3</a:t>
            </a:r>
          </a:p>
          <a:p>
            <a:pPr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б)  8-х  Х=8×2/4=4 девочки здоровые</a:t>
            </a:r>
          </a:p>
          <a:p>
            <a:pPr indent="-77788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4-2</a:t>
            </a:r>
          </a:p>
          <a:p>
            <a:pPr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в)  8-х  Х=8×1/4=2 мальчиков больных </a:t>
            </a:r>
          </a:p>
          <a:p>
            <a:pPr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4-1                                 гемофилией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357172"/>
          <a:ext cx="3929090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0352"/>
                <a:gridCol w="3358738"/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Ген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Признак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lang="en-US" sz="1800" b="1" baseline="30000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Нормальная свертываемость</a:t>
                      </a:r>
                      <a:r>
                        <a:rPr lang="ru-RU" sz="1400" baseline="0" dirty="0" smtClean="0"/>
                        <a:t> крови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lang="en-US" sz="1800" b="1" baseline="30000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гемофилия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pic>
        <p:nvPicPr>
          <p:cNvPr id="8" name="Рисунок 7" descr="gemofiliya-nasledstvennost-705x498.jpeg"/>
          <p:cNvPicPr>
            <a:picLocks noChangeAspect="1"/>
          </p:cNvPicPr>
          <p:nvPr/>
        </p:nvPicPr>
        <p:blipFill>
          <a:blip r:embed="rId2"/>
          <a:srcRect l="15958" t="4518" r="6382" b="5120"/>
          <a:stretch>
            <a:fillRect/>
          </a:stretch>
        </p:blipFill>
        <p:spPr>
          <a:xfrm>
            <a:off x="4214810" y="357172"/>
            <a:ext cx="4786346" cy="45005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Задача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№ 3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1406" y="642924"/>
            <a:ext cx="6215106" cy="43577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indent="536575" algn="just"/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Куры породы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ea typeface="+mj-ea"/>
                <a:cs typeface="Arial" pitchFamily="34" charset="0"/>
              </a:rPr>
              <a:t>виандот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 имеют серебристое 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                       и 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золотистое оперение. Серебристое оперение является доминантным признаком, а золотистое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рецессивным.</a:t>
            </a:r>
          </a:p>
          <a:p>
            <a:pPr indent="536575" algn="just"/>
            <a:r>
              <a:rPr lang="ru-RU" dirty="0" smtClean="0">
                <a:latin typeface="Arial" pitchFamily="34" charset="0"/>
                <a:cs typeface="Arial" pitchFamily="34" charset="0"/>
              </a:rPr>
              <a:t>При скрещивании кур с серебристым оперением с петухами, имеющими золотистое оперение, получено 30 цыплят:</a:t>
            </a:r>
          </a:p>
          <a:p>
            <a:pPr indent="536575" algn="just"/>
            <a:endParaRPr kumimoji="0" lang="ru-RU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indent="174625" algn="just"/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а) сколько из них составляет курочки?</a:t>
            </a:r>
          </a:p>
          <a:p>
            <a:pPr indent="174625" algn="just"/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б) сколько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генотипов получено в поколении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indent="174625" algn="just"/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в) сколько 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цыплят имеют золотистое оперение?</a:t>
            </a:r>
          </a:p>
          <a:p>
            <a:pPr indent="174625" algn="just"/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г) сколько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петушков с серебристым оперением?</a:t>
            </a:r>
          </a:p>
          <a:p>
            <a:pPr indent="174625" algn="just"/>
            <a:r>
              <a:rPr lang="ru-RU" baseline="0" dirty="0" smtClean="0">
                <a:latin typeface="Arial" pitchFamily="34" charset="0"/>
                <a:ea typeface="+mj-ea"/>
                <a:cs typeface="Arial" pitchFamily="34" charset="0"/>
              </a:rPr>
              <a:t>д)сколько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 курочек с золотистым оперением</a:t>
            </a: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?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2786064"/>
            <a:ext cx="278608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/>
          <a:srcRect l="7732" r="11596"/>
          <a:stretch>
            <a:fillRect/>
          </a:stretch>
        </p:blipFill>
        <p:spPr bwMode="auto">
          <a:xfrm>
            <a:off x="6305307" y="642924"/>
            <a:ext cx="2767287" cy="207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85720" y="214296"/>
            <a:ext cx="8572560" cy="47149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1174750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Решение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549275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P: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♀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Х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×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♂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733425">
              <a:buNone/>
            </a:pP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серебристое              золотистое</a:t>
            </a:r>
          </a:p>
          <a:p>
            <a:pPr indent="549275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G:     </a:t>
            </a: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, Y              </a:t>
            </a:r>
            <a:r>
              <a:rPr lang="ru-RU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192088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:    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6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  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800" b="1" baseline="30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 </a:t>
            </a:r>
          </a:p>
          <a:p>
            <a:pPr indent="638175">
              <a:buNone/>
            </a:pP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серебристое            золотистое</a:t>
            </a:r>
            <a:endParaRPr lang="en-US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200025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а)  30-х       Х=30×1/2=15 курочек</a:t>
            </a:r>
          </a:p>
          <a:p>
            <a:pPr indent="558800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2-1</a:t>
            </a:r>
          </a:p>
          <a:p>
            <a:pPr indent="196850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б)  в первом поколении 2 вида генотипа</a:t>
            </a:r>
          </a:p>
          <a:p>
            <a:pPr indent="558800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4-2</a:t>
            </a:r>
          </a:p>
          <a:p>
            <a:pPr indent="195263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в)  30-х       Х=30×1/2=15 цыплят имеет золотистое оперение </a:t>
            </a:r>
          </a:p>
          <a:p>
            <a:pPr indent="558800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2-1  </a:t>
            </a:r>
          </a:p>
          <a:p>
            <a:pPr indent="192088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г)   с серебристым оперением петушков нет = 0</a:t>
            </a:r>
          </a:p>
          <a:p>
            <a:pPr indent="192088">
              <a:buNone/>
            </a:pP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) курочек с золотистым оперением  нет = 0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86446" y="214296"/>
          <a:ext cx="3048000" cy="1036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5913"/>
                <a:gridCol w="2222087"/>
              </a:tblGrid>
              <a:tr h="23112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Ген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Признак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4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lang="en-US" sz="1800" b="1" baseline="3000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Серебристое</a:t>
                      </a:r>
                      <a:r>
                        <a:rPr lang="ru-RU" sz="1400" baseline="0" dirty="0" smtClean="0"/>
                        <a:t> оперение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734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lang="en-US" sz="1800" b="1" baseline="3000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Золотистое</a:t>
                      </a:r>
                      <a:r>
                        <a:rPr lang="ru-RU" sz="1400" baseline="0" dirty="0" smtClean="0"/>
                        <a:t> оперение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296"/>
            <a:ext cx="785818" cy="54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 l="7732" r="11596"/>
          <a:stretch>
            <a:fillRect/>
          </a:stretch>
        </p:blipFill>
        <p:spPr bwMode="auto">
          <a:xfrm>
            <a:off x="3500430" y="214296"/>
            <a:ext cx="85725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Рисунок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Рисунок 4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Самостоятельная работа</a:t>
            </a:r>
            <a:br>
              <a:rPr lang="ru-RU" sz="5400" b="1" dirty="0" smtClean="0">
                <a:latin typeface="Arial" pitchFamily="34" charset="0"/>
                <a:cs typeface="Arial" pitchFamily="34" charset="0"/>
              </a:rPr>
            </a:br>
            <a:r>
              <a:rPr lang="ru-RU" sz="4800" dirty="0" smtClean="0">
                <a:latin typeface="Arial" pitchFamily="34" charset="0"/>
                <a:cs typeface="Arial" pitchFamily="34" charset="0"/>
              </a:rPr>
              <a:t>решить 2-3 задачу 1-го блока оформить работу в рабочей тетради тема № 58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800" dirty="0" smtClean="0">
                <a:latin typeface="Arial" pitchFamily="34" charset="0"/>
                <a:cs typeface="Arial" pitchFamily="34" charset="0"/>
              </a:rPr>
            </a:br>
            <a:r>
              <a:rPr lang="ru-RU" sz="4800" dirty="0" smtClean="0">
                <a:latin typeface="Arial" pitchFamily="34" charset="0"/>
                <a:cs typeface="Arial" pitchFamily="34" charset="0"/>
              </a:rPr>
              <a:t>страница 157-159.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200150"/>
            <a:ext cx="9144000" cy="3943350"/>
          </a:xfrm>
        </p:spPr>
        <p:txBody>
          <a:bodyPr/>
          <a:lstStyle/>
          <a:p>
            <a:pPr marL="87313" indent="-87313" algn="just">
              <a:buNone/>
            </a:pPr>
            <a:r>
              <a:rPr lang="en-US" sz="2000" dirty="0" smtClean="0"/>
              <a:t>   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Гены, определяющие длину стеблей и форму плодов томата, находятся в хромосоме в сцепленном виде.</a:t>
            </a:r>
          </a:p>
          <a:p>
            <a:pPr marL="87313" indent="360363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В результате скрещивания между собой гомозиготного растения томата с длинными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стеблями и круглыми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(R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плодами и растения томата с короткими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h)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стеблями и грушевидным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r)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плодами в первом поколении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получено 110, а в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— 1200 растений.</a:t>
            </a:r>
          </a:p>
          <a:p>
            <a:pPr marL="87313" indent="36195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А) сколько 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растений с длинными стеблями  и круглыми плодами?</a:t>
            </a:r>
          </a:p>
          <a:p>
            <a:pPr marL="87313" indent="36195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Б) сколько видов гамет образуется в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36195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В) сколько видов генотипических классов образуется в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892175" indent="-439738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Г) сколько растений с короткими стеблями и грушевидными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плодами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"/>
            <a:ext cx="9144000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6000" dirty="0" smtClean="0"/>
              <a:t>Задача</a:t>
            </a:r>
            <a:r>
              <a:rPr lang="en-US" sz="6000" dirty="0" smtClean="0"/>
              <a:t> </a:t>
            </a:r>
            <a:r>
              <a:rPr lang="ru-RU" sz="6000" dirty="0" smtClean="0"/>
              <a:t>№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11"/>
          <p:cNvGraphicFramePr>
            <a:graphicFrameLocks/>
          </p:cNvGraphicFramePr>
          <p:nvPr/>
        </p:nvGraphicFramePr>
        <p:xfrm>
          <a:off x="6715140" y="128580"/>
          <a:ext cx="2286016" cy="1371600"/>
        </p:xfrm>
        <a:graphic>
          <a:graphicData uri="http://schemas.openxmlformats.org/drawingml/2006/table">
            <a:tbl>
              <a:tblPr firstRow="1" bandRow="1" bandCol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374750"/>
                <a:gridCol w="1911266"/>
              </a:tblGrid>
              <a:tr h="24345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 Ге</a:t>
                      </a:r>
                      <a:r>
                        <a:rPr lang="ru-RU" sz="1200" baseline="0" dirty="0" smtClean="0"/>
                        <a:t>н</a:t>
                      </a:r>
                      <a:endParaRPr lang="ru-RU" sz="1200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Признак</a:t>
                      </a:r>
                      <a:endParaRPr lang="ru-RU" sz="1200" dirty="0"/>
                    </a:p>
                  </a:txBody>
                  <a:tcPr marL="56871" marR="56871"/>
                </a:tc>
              </a:tr>
              <a:tr h="243458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H</a:t>
                      </a:r>
                      <a:endParaRPr lang="ru-RU" sz="1200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длинные</a:t>
                      </a:r>
                      <a:endParaRPr lang="ru-RU" sz="1200" dirty="0"/>
                    </a:p>
                  </a:txBody>
                  <a:tcPr marL="56871" marR="56871"/>
                </a:tc>
              </a:tr>
              <a:tr h="243458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h</a:t>
                      </a:r>
                      <a:endParaRPr lang="ru-RU" sz="1200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короткие</a:t>
                      </a:r>
                      <a:endParaRPr lang="ru-RU" sz="1200" dirty="0"/>
                    </a:p>
                  </a:txBody>
                  <a:tcPr marL="56871" marR="56871"/>
                </a:tc>
              </a:tr>
              <a:tr h="243458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R</a:t>
                      </a:r>
                      <a:endParaRPr lang="ru-RU" sz="1200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круглые</a:t>
                      </a:r>
                      <a:endParaRPr lang="ru-RU" sz="1200" dirty="0"/>
                    </a:p>
                  </a:txBody>
                  <a:tcPr marL="56871" marR="56871"/>
                </a:tc>
              </a:tr>
              <a:tr h="243458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r</a:t>
                      </a:r>
                      <a:endParaRPr lang="ru-RU" sz="1200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грушевидные</a:t>
                      </a:r>
                      <a:endParaRPr lang="ru-RU" sz="1200" dirty="0"/>
                    </a:p>
                  </a:txBody>
                  <a:tcPr marL="56871" marR="56871"/>
                </a:tc>
              </a:tr>
            </a:tbl>
          </a:graphicData>
        </a:graphic>
      </p:graphicFrame>
      <p:sp>
        <p:nvSpPr>
          <p:cNvPr id="23" name="Text Box 48"/>
          <p:cNvSpPr txBox="1">
            <a:spLocks noChangeArrowheads="1"/>
          </p:cNvSpPr>
          <p:nvPr/>
        </p:nvSpPr>
        <p:spPr bwMode="auto">
          <a:xfrm>
            <a:off x="71406" y="1925419"/>
            <a:ext cx="646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/>
              <a:t>P</a:t>
            </a:r>
            <a:r>
              <a:rPr lang="ru-RU" sz="3600" b="1" dirty="0"/>
              <a:t>:</a:t>
            </a:r>
          </a:p>
        </p:txBody>
      </p:sp>
      <p:grpSp>
        <p:nvGrpSpPr>
          <p:cNvPr id="24" name="Group 8"/>
          <p:cNvGrpSpPr>
            <a:grpSpLocks/>
          </p:cNvGrpSpPr>
          <p:nvPr/>
        </p:nvGrpSpPr>
        <p:grpSpPr bwMode="auto">
          <a:xfrm>
            <a:off x="785786" y="2132416"/>
            <a:ext cx="214314" cy="357190"/>
            <a:chOff x="2304" y="2840"/>
            <a:chExt cx="576" cy="1270"/>
          </a:xfrm>
        </p:grpSpPr>
        <p:sp>
          <p:nvSpPr>
            <p:cNvPr id="25" name="Oval 9"/>
            <p:cNvSpPr>
              <a:spLocks noChangeArrowheads="1"/>
            </p:cNvSpPr>
            <p:nvPr/>
          </p:nvSpPr>
          <p:spPr bwMode="auto">
            <a:xfrm>
              <a:off x="2304" y="2840"/>
              <a:ext cx="576" cy="576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050"/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2621" y="3430"/>
              <a:ext cx="0" cy="68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050"/>
            </a:p>
          </p:txBody>
        </p:sp>
        <p:sp>
          <p:nvSpPr>
            <p:cNvPr id="27" name="Line 11"/>
            <p:cNvSpPr>
              <a:spLocks noChangeShapeType="1"/>
            </p:cNvSpPr>
            <p:nvPr/>
          </p:nvSpPr>
          <p:spPr bwMode="auto">
            <a:xfrm>
              <a:off x="2394" y="3748"/>
              <a:ext cx="45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050"/>
            </a:p>
          </p:txBody>
        </p:sp>
      </p:grpSp>
      <p:grpSp>
        <p:nvGrpSpPr>
          <p:cNvPr id="28" name="Group 17"/>
          <p:cNvGrpSpPr>
            <a:grpSpLocks/>
          </p:cNvGrpSpPr>
          <p:nvPr/>
        </p:nvGrpSpPr>
        <p:grpSpPr bwMode="auto">
          <a:xfrm>
            <a:off x="3786182" y="2060978"/>
            <a:ext cx="357190" cy="428628"/>
            <a:chOff x="1805" y="2523"/>
            <a:chExt cx="362" cy="440"/>
          </a:xfrm>
        </p:grpSpPr>
        <p:sp>
          <p:nvSpPr>
            <p:cNvPr id="29" name="Oval 18"/>
            <p:cNvSpPr>
              <a:spLocks noChangeArrowheads="1"/>
            </p:cNvSpPr>
            <p:nvPr/>
          </p:nvSpPr>
          <p:spPr bwMode="auto">
            <a:xfrm>
              <a:off x="1805" y="2680"/>
              <a:ext cx="270" cy="283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sp>
          <p:nvSpPr>
            <p:cNvPr id="30" name="Line 19"/>
            <p:cNvSpPr>
              <a:spLocks noChangeShapeType="1"/>
            </p:cNvSpPr>
            <p:nvPr/>
          </p:nvSpPr>
          <p:spPr bwMode="auto">
            <a:xfrm flipV="1">
              <a:off x="2018" y="2523"/>
              <a:ext cx="149" cy="17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lg" len="med"/>
            </a:ln>
            <a:effectLst/>
          </p:spPr>
          <p:txBody>
            <a:bodyPr/>
            <a:lstStyle/>
            <a:p>
              <a:endParaRPr lang="ru-RU" sz="1400"/>
            </a:p>
          </p:txBody>
        </p:sp>
      </p:grpSp>
      <p:grpSp>
        <p:nvGrpSpPr>
          <p:cNvPr id="31" name="Group 67"/>
          <p:cNvGrpSpPr>
            <a:grpSpLocks/>
          </p:cNvGrpSpPr>
          <p:nvPr/>
        </p:nvGrpSpPr>
        <p:grpSpPr bwMode="auto">
          <a:xfrm>
            <a:off x="1071202" y="1693082"/>
            <a:ext cx="857594" cy="1296590"/>
            <a:chOff x="690" y="2160"/>
            <a:chExt cx="693" cy="1089"/>
          </a:xfrm>
        </p:grpSpPr>
        <p:sp>
          <p:nvSpPr>
            <p:cNvPr id="32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bg1">
                <a:lumMod val="8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33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36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37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38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34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35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39" name="Group 68"/>
          <p:cNvGrpSpPr>
            <a:grpSpLocks/>
          </p:cNvGrpSpPr>
          <p:nvPr/>
        </p:nvGrpSpPr>
        <p:grpSpPr bwMode="auto">
          <a:xfrm>
            <a:off x="1928795" y="1703788"/>
            <a:ext cx="786381" cy="1296590"/>
            <a:chOff x="1655" y="2160"/>
            <a:chExt cx="699" cy="1089"/>
          </a:xfrm>
        </p:grpSpPr>
        <p:sp>
          <p:nvSpPr>
            <p:cNvPr id="40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bg1">
                <a:lumMod val="8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41" name="Group 20"/>
            <p:cNvGrpSpPr>
              <a:grpSpLocks/>
            </p:cNvGrpSpPr>
            <p:nvPr/>
          </p:nvGrpSpPr>
          <p:grpSpPr bwMode="auto">
            <a:xfrm>
              <a:off x="1881" y="2251"/>
              <a:ext cx="92" cy="907"/>
              <a:chOff x="1337" y="2251"/>
              <a:chExt cx="92" cy="907"/>
            </a:xfrm>
          </p:grpSpPr>
          <p:sp>
            <p:nvSpPr>
              <p:cNvPr id="44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45" name="Oval 22"/>
              <p:cNvSpPr>
                <a:spLocks noChangeArrowheads="1"/>
              </p:cNvSpPr>
              <p:nvPr/>
            </p:nvSpPr>
            <p:spPr bwMode="auto">
              <a:xfrm>
                <a:off x="1337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46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42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43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55" name="Text Box 48"/>
          <p:cNvSpPr txBox="1">
            <a:spLocks noChangeArrowheads="1"/>
          </p:cNvSpPr>
          <p:nvPr/>
        </p:nvSpPr>
        <p:spPr bwMode="auto">
          <a:xfrm>
            <a:off x="2782661" y="1873747"/>
            <a:ext cx="6463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×</a:t>
            </a:r>
            <a:endParaRPr lang="ru-RU" sz="4400" b="1" dirty="0"/>
          </a:p>
        </p:txBody>
      </p:sp>
      <p:grpSp>
        <p:nvGrpSpPr>
          <p:cNvPr id="64" name="Group 67"/>
          <p:cNvGrpSpPr>
            <a:grpSpLocks/>
          </p:cNvGrpSpPr>
          <p:nvPr/>
        </p:nvGrpSpPr>
        <p:grpSpPr bwMode="auto">
          <a:xfrm>
            <a:off x="4214811" y="1693082"/>
            <a:ext cx="785818" cy="1296590"/>
            <a:chOff x="748" y="2160"/>
            <a:chExt cx="635" cy="1089"/>
          </a:xfrm>
        </p:grpSpPr>
        <p:sp>
          <p:nvSpPr>
            <p:cNvPr id="65" name="Oval 53"/>
            <p:cNvSpPr>
              <a:spLocks noChangeArrowheads="1"/>
            </p:cNvSpPr>
            <p:nvPr/>
          </p:nvSpPr>
          <p:spPr bwMode="auto">
            <a:xfrm>
              <a:off x="748" y="2160"/>
              <a:ext cx="635" cy="1089"/>
            </a:xfrm>
            <a:prstGeom prst="ellipse">
              <a:avLst/>
            </a:prstGeom>
            <a:solidFill>
              <a:schemeClr val="bg1">
                <a:lumMod val="8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66" name="Group 24"/>
            <p:cNvGrpSpPr>
              <a:grpSpLocks/>
            </p:cNvGrpSpPr>
            <p:nvPr/>
          </p:nvGrpSpPr>
          <p:grpSpPr bwMode="auto">
            <a:xfrm>
              <a:off x="1066" y="2251"/>
              <a:ext cx="91" cy="907"/>
              <a:chOff x="1156" y="2251"/>
              <a:chExt cx="91" cy="907"/>
            </a:xfrm>
          </p:grpSpPr>
          <p:sp>
            <p:nvSpPr>
              <p:cNvPr id="69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70" name="Oval 26"/>
              <p:cNvSpPr>
                <a:spLocks noChangeArrowheads="1"/>
              </p:cNvSpPr>
              <p:nvPr/>
            </p:nvSpPr>
            <p:spPr bwMode="auto">
              <a:xfrm>
                <a:off x="1156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71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67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7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68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0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72" name="Group 68"/>
          <p:cNvGrpSpPr>
            <a:grpSpLocks/>
          </p:cNvGrpSpPr>
          <p:nvPr/>
        </p:nvGrpSpPr>
        <p:grpSpPr bwMode="auto">
          <a:xfrm>
            <a:off x="5000629" y="1693082"/>
            <a:ext cx="786381" cy="1296590"/>
            <a:chOff x="1655" y="2160"/>
            <a:chExt cx="699" cy="1089"/>
          </a:xfrm>
        </p:grpSpPr>
        <p:sp>
          <p:nvSpPr>
            <p:cNvPr id="73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bg1">
                <a:lumMod val="8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74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77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78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79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75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80" name="Text Box 48"/>
          <p:cNvSpPr txBox="1">
            <a:spLocks noChangeArrowheads="1"/>
          </p:cNvSpPr>
          <p:nvPr/>
        </p:nvSpPr>
        <p:spPr bwMode="auto">
          <a:xfrm>
            <a:off x="71406" y="3200597"/>
            <a:ext cx="6976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 smtClean="0"/>
              <a:t>G</a:t>
            </a:r>
            <a:r>
              <a:rPr lang="ru-RU" sz="3600" b="1" dirty="0" smtClean="0"/>
              <a:t>:</a:t>
            </a:r>
            <a:endParaRPr lang="ru-RU" sz="3600" b="1" dirty="0"/>
          </a:p>
        </p:txBody>
      </p:sp>
      <p:grpSp>
        <p:nvGrpSpPr>
          <p:cNvPr id="81" name="Group 67"/>
          <p:cNvGrpSpPr>
            <a:grpSpLocks/>
          </p:cNvGrpSpPr>
          <p:nvPr/>
        </p:nvGrpSpPr>
        <p:grpSpPr bwMode="auto">
          <a:xfrm>
            <a:off x="1499828" y="2775358"/>
            <a:ext cx="857594" cy="1296590"/>
            <a:chOff x="690" y="2160"/>
            <a:chExt cx="693" cy="1089"/>
          </a:xfrm>
        </p:grpSpPr>
        <p:sp>
          <p:nvSpPr>
            <p:cNvPr id="82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tx2">
                <a:lumMod val="60000"/>
                <a:lumOff val="40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83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86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87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88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84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85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89" name="Group 67"/>
          <p:cNvGrpSpPr>
            <a:grpSpLocks/>
          </p:cNvGrpSpPr>
          <p:nvPr/>
        </p:nvGrpSpPr>
        <p:grpSpPr bwMode="auto">
          <a:xfrm>
            <a:off x="4572001" y="2764652"/>
            <a:ext cx="857594" cy="1296590"/>
            <a:chOff x="748" y="2160"/>
            <a:chExt cx="693" cy="1089"/>
          </a:xfrm>
        </p:grpSpPr>
        <p:sp>
          <p:nvSpPr>
            <p:cNvPr id="90" name="Oval 53"/>
            <p:cNvSpPr>
              <a:spLocks noChangeArrowheads="1"/>
            </p:cNvSpPr>
            <p:nvPr/>
          </p:nvSpPr>
          <p:spPr bwMode="auto">
            <a:xfrm>
              <a:off x="748" y="2160"/>
              <a:ext cx="693" cy="1089"/>
            </a:xfrm>
            <a:prstGeom prst="ellipse">
              <a:avLst/>
            </a:prstGeom>
            <a:solidFill>
              <a:schemeClr val="tx2">
                <a:lumMod val="60000"/>
                <a:lumOff val="40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91" name="Group 24"/>
            <p:cNvGrpSpPr>
              <a:grpSpLocks/>
            </p:cNvGrpSpPr>
            <p:nvPr/>
          </p:nvGrpSpPr>
          <p:grpSpPr bwMode="auto">
            <a:xfrm>
              <a:off x="1066" y="2251"/>
              <a:ext cx="91" cy="907"/>
              <a:chOff x="1156" y="2251"/>
              <a:chExt cx="91" cy="907"/>
            </a:xfrm>
          </p:grpSpPr>
          <p:sp>
            <p:nvSpPr>
              <p:cNvPr id="94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95" name="Oval 26"/>
              <p:cNvSpPr>
                <a:spLocks noChangeArrowheads="1"/>
              </p:cNvSpPr>
              <p:nvPr/>
            </p:nvSpPr>
            <p:spPr bwMode="auto">
              <a:xfrm>
                <a:off x="1156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96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92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7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93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0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97" name="Text Box 48"/>
          <p:cNvSpPr txBox="1">
            <a:spLocks noChangeArrowheads="1"/>
          </p:cNvSpPr>
          <p:nvPr/>
        </p:nvSpPr>
        <p:spPr bwMode="auto">
          <a:xfrm>
            <a:off x="707961" y="3997121"/>
            <a:ext cx="7922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3600" b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dirty="0" smtClean="0"/>
              <a:t>:</a:t>
            </a:r>
            <a:endParaRPr lang="ru-RU" sz="3600" b="1" dirty="0"/>
          </a:p>
        </p:txBody>
      </p:sp>
      <p:grpSp>
        <p:nvGrpSpPr>
          <p:cNvPr id="114" name="Group 67"/>
          <p:cNvGrpSpPr>
            <a:grpSpLocks/>
          </p:cNvGrpSpPr>
          <p:nvPr/>
        </p:nvGrpSpPr>
        <p:grpSpPr bwMode="auto">
          <a:xfrm>
            <a:off x="2143108" y="3775490"/>
            <a:ext cx="785818" cy="1296590"/>
            <a:chOff x="748" y="2160"/>
            <a:chExt cx="635" cy="1089"/>
          </a:xfrm>
        </p:grpSpPr>
        <p:sp>
          <p:nvSpPr>
            <p:cNvPr id="115" name="Oval 53"/>
            <p:cNvSpPr>
              <a:spLocks noChangeArrowheads="1"/>
            </p:cNvSpPr>
            <p:nvPr/>
          </p:nvSpPr>
          <p:spPr bwMode="auto">
            <a:xfrm>
              <a:off x="748" y="2160"/>
              <a:ext cx="635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16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119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20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21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17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18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122" name="Group 68"/>
          <p:cNvGrpSpPr>
            <a:grpSpLocks/>
          </p:cNvGrpSpPr>
          <p:nvPr/>
        </p:nvGrpSpPr>
        <p:grpSpPr bwMode="auto">
          <a:xfrm>
            <a:off x="2928363" y="3775490"/>
            <a:ext cx="786381" cy="1296590"/>
            <a:chOff x="1655" y="2160"/>
            <a:chExt cx="699" cy="1089"/>
          </a:xfrm>
        </p:grpSpPr>
        <p:sp>
          <p:nvSpPr>
            <p:cNvPr id="123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24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127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28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29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25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26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1266" y="71420"/>
            <a:ext cx="129490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9656" r="9878"/>
          <a:stretch>
            <a:fillRect/>
          </a:stretch>
        </p:blipFill>
        <p:spPr bwMode="auto">
          <a:xfrm>
            <a:off x="1428728" y="71437"/>
            <a:ext cx="1358740" cy="114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r="22558" b="8750"/>
          <a:stretch>
            <a:fillRect/>
          </a:stretch>
        </p:blipFill>
        <p:spPr bwMode="auto">
          <a:xfrm>
            <a:off x="4000496" y="71420"/>
            <a:ext cx="134979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7" y="71420"/>
            <a:ext cx="1357456" cy="114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5" name="Picture 3"/>
          <p:cNvPicPr>
            <a:picLocks noChangeAspect="1" noChangeArrowheads="1"/>
          </p:cNvPicPr>
          <p:nvPr/>
        </p:nvPicPr>
        <p:blipFill>
          <a:blip r:embed="rId3"/>
          <a:srcRect l="9656" r="9878"/>
          <a:stretch>
            <a:fillRect/>
          </a:stretch>
        </p:blipFill>
        <p:spPr bwMode="auto">
          <a:xfrm>
            <a:off x="4929662" y="4071948"/>
            <a:ext cx="1216067" cy="999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4" y="4071948"/>
            <a:ext cx="1214918" cy="99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7" name="Прямоугольник 136"/>
          <p:cNvSpPr/>
          <p:nvPr/>
        </p:nvSpPr>
        <p:spPr>
          <a:xfrm>
            <a:off x="71406" y="1273724"/>
            <a:ext cx="6572296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87313" indent="1588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б) сколько видов гамет образуется в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6429388" y="2786064"/>
            <a:ext cx="257176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7313" indent="36195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Ответ: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87313" indent="36195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H               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87313" indent="17780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——            ——</a:t>
            </a:r>
          </a:p>
          <a:p>
            <a:pPr marL="87313" indent="36195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R                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48"/>
          <p:cNvSpPr txBox="1">
            <a:spLocks noChangeArrowheads="1"/>
          </p:cNvSpPr>
          <p:nvPr/>
        </p:nvSpPr>
        <p:spPr bwMode="auto">
          <a:xfrm>
            <a:off x="571472" y="832437"/>
            <a:ext cx="646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/>
              <a:t>P</a:t>
            </a:r>
            <a:r>
              <a:rPr lang="ru-RU" sz="3600" b="1" dirty="0"/>
              <a:t>: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360679" y="1060846"/>
            <a:ext cx="214314" cy="357190"/>
            <a:chOff x="2304" y="2840"/>
            <a:chExt cx="576" cy="1270"/>
          </a:xfrm>
        </p:grpSpPr>
        <p:sp>
          <p:nvSpPr>
            <p:cNvPr id="25" name="Oval 9"/>
            <p:cNvSpPr>
              <a:spLocks noChangeArrowheads="1"/>
            </p:cNvSpPr>
            <p:nvPr/>
          </p:nvSpPr>
          <p:spPr bwMode="auto">
            <a:xfrm>
              <a:off x="2304" y="2840"/>
              <a:ext cx="576" cy="576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050"/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2621" y="3430"/>
              <a:ext cx="0" cy="68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050"/>
            </a:p>
          </p:txBody>
        </p:sp>
        <p:sp>
          <p:nvSpPr>
            <p:cNvPr id="27" name="Line 11"/>
            <p:cNvSpPr>
              <a:spLocks noChangeShapeType="1"/>
            </p:cNvSpPr>
            <p:nvPr/>
          </p:nvSpPr>
          <p:spPr bwMode="auto">
            <a:xfrm>
              <a:off x="2394" y="3748"/>
              <a:ext cx="45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050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4361075" y="907264"/>
            <a:ext cx="357190" cy="428628"/>
            <a:chOff x="1805" y="2523"/>
            <a:chExt cx="362" cy="440"/>
          </a:xfrm>
        </p:grpSpPr>
        <p:sp>
          <p:nvSpPr>
            <p:cNvPr id="29" name="Oval 18"/>
            <p:cNvSpPr>
              <a:spLocks noChangeArrowheads="1"/>
            </p:cNvSpPr>
            <p:nvPr/>
          </p:nvSpPr>
          <p:spPr bwMode="auto">
            <a:xfrm>
              <a:off x="1805" y="2680"/>
              <a:ext cx="270" cy="283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sp>
          <p:nvSpPr>
            <p:cNvPr id="30" name="Line 19"/>
            <p:cNvSpPr>
              <a:spLocks noChangeShapeType="1"/>
            </p:cNvSpPr>
            <p:nvPr/>
          </p:nvSpPr>
          <p:spPr bwMode="auto">
            <a:xfrm flipV="1">
              <a:off x="2018" y="2523"/>
              <a:ext cx="149" cy="17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lg" len="med"/>
            </a:ln>
            <a:effectLst/>
          </p:spPr>
          <p:txBody>
            <a:bodyPr/>
            <a:lstStyle/>
            <a:p>
              <a:endParaRPr lang="ru-RU" sz="1400"/>
            </a:p>
          </p:txBody>
        </p:sp>
      </p:grpSp>
      <p:grpSp>
        <p:nvGrpSpPr>
          <p:cNvPr id="4" name="Group 67"/>
          <p:cNvGrpSpPr>
            <a:grpSpLocks/>
          </p:cNvGrpSpPr>
          <p:nvPr/>
        </p:nvGrpSpPr>
        <p:grpSpPr bwMode="auto">
          <a:xfrm>
            <a:off x="1645532" y="550074"/>
            <a:ext cx="857594" cy="1296590"/>
            <a:chOff x="690" y="2160"/>
            <a:chExt cx="693" cy="1089"/>
          </a:xfrm>
        </p:grpSpPr>
        <p:sp>
          <p:nvSpPr>
            <p:cNvPr id="32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bg1">
                <a:lumMod val="8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36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37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38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34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35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55" name="Text Box 48"/>
          <p:cNvSpPr txBox="1">
            <a:spLocks noChangeArrowheads="1"/>
          </p:cNvSpPr>
          <p:nvPr/>
        </p:nvSpPr>
        <p:spPr bwMode="auto">
          <a:xfrm>
            <a:off x="3428992" y="802177"/>
            <a:ext cx="6463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×</a:t>
            </a:r>
            <a:endParaRPr lang="ru-RU" sz="4400" b="1" dirty="0"/>
          </a:p>
        </p:txBody>
      </p:sp>
      <p:grpSp>
        <p:nvGrpSpPr>
          <p:cNvPr id="12" name="Group 68"/>
          <p:cNvGrpSpPr>
            <a:grpSpLocks/>
          </p:cNvGrpSpPr>
          <p:nvPr/>
        </p:nvGrpSpPr>
        <p:grpSpPr bwMode="auto">
          <a:xfrm>
            <a:off x="2503124" y="560780"/>
            <a:ext cx="786381" cy="1296590"/>
            <a:chOff x="1655" y="2160"/>
            <a:chExt cx="699" cy="1089"/>
          </a:xfrm>
        </p:grpSpPr>
        <p:sp>
          <p:nvSpPr>
            <p:cNvPr id="73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bg1">
                <a:lumMod val="8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3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77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78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79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75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80" name="Text Box 48"/>
          <p:cNvSpPr txBox="1">
            <a:spLocks noChangeArrowheads="1"/>
          </p:cNvSpPr>
          <p:nvPr/>
        </p:nvSpPr>
        <p:spPr bwMode="auto">
          <a:xfrm>
            <a:off x="873977" y="2118321"/>
            <a:ext cx="6976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 smtClean="0"/>
              <a:t>G</a:t>
            </a:r>
            <a:r>
              <a:rPr lang="ru-RU" sz="3600" b="1" dirty="0" smtClean="0"/>
              <a:t>:</a:t>
            </a:r>
            <a:endParaRPr lang="ru-RU" sz="3600" b="1" dirty="0"/>
          </a:p>
        </p:txBody>
      </p:sp>
      <p:grpSp>
        <p:nvGrpSpPr>
          <p:cNvPr id="14" name="Group 67"/>
          <p:cNvGrpSpPr>
            <a:grpSpLocks/>
          </p:cNvGrpSpPr>
          <p:nvPr/>
        </p:nvGrpSpPr>
        <p:grpSpPr bwMode="auto">
          <a:xfrm>
            <a:off x="1571266" y="1846664"/>
            <a:ext cx="857594" cy="1296590"/>
            <a:chOff x="690" y="2160"/>
            <a:chExt cx="693" cy="1089"/>
          </a:xfrm>
        </p:grpSpPr>
        <p:sp>
          <p:nvSpPr>
            <p:cNvPr id="82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tx2">
                <a:lumMod val="60000"/>
                <a:lumOff val="40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5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86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87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88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84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85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81" name="Text Box 48"/>
          <p:cNvSpPr txBox="1">
            <a:spLocks noChangeArrowheads="1"/>
          </p:cNvSpPr>
          <p:nvPr/>
        </p:nvSpPr>
        <p:spPr bwMode="auto">
          <a:xfrm>
            <a:off x="71406" y="357172"/>
            <a:ext cx="6383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3600" b="1" baseline="-250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600" b="1" dirty="0"/>
          </a:p>
        </p:txBody>
      </p:sp>
      <p:grpSp>
        <p:nvGrpSpPr>
          <p:cNvPr id="83" name="Group 67"/>
          <p:cNvGrpSpPr>
            <a:grpSpLocks/>
          </p:cNvGrpSpPr>
          <p:nvPr/>
        </p:nvGrpSpPr>
        <p:grpSpPr bwMode="auto">
          <a:xfrm>
            <a:off x="4789703" y="560780"/>
            <a:ext cx="785818" cy="1296590"/>
            <a:chOff x="748" y="2160"/>
            <a:chExt cx="635" cy="1089"/>
          </a:xfrm>
        </p:grpSpPr>
        <p:sp>
          <p:nvSpPr>
            <p:cNvPr id="89" name="Oval 53"/>
            <p:cNvSpPr>
              <a:spLocks noChangeArrowheads="1"/>
            </p:cNvSpPr>
            <p:nvPr/>
          </p:nvSpPr>
          <p:spPr bwMode="auto">
            <a:xfrm>
              <a:off x="748" y="2160"/>
              <a:ext cx="635" cy="1089"/>
            </a:xfrm>
            <a:prstGeom prst="ellipse">
              <a:avLst/>
            </a:prstGeom>
            <a:solidFill>
              <a:schemeClr val="bg1">
                <a:lumMod val="8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91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100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01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02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98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99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103" name="Group 68"/>
          <p:cNvGrpSpPr>
            <a:grpSpLocks/>
          </p:cNvGrpSpPr>
          <p:nvPr/>
        </p:nvGrpSpPr>
        <p:grpSpPr bwMode="auto">
          <a:xfrm>
            <a:off x="5574958" y="560780"/>
            <a:ext cx="786381" cy="1296590"/>
            <a:chOff x="1655" y="2160"/>
            <a:chExt cx="699" cy="1089"/>
          </a:xfrm>
        </p:grpSpPr>
        <p:sp>
          <p:nvSpPr>
            <p:cNvPr id="104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bg1">
                <a:lumMod val="8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05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108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09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10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06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07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111" name="Group 67"/>
          <p:cNvGrpSpPr>
            <a:grpSpLocks/>
          </p:cNvGrpSpPr>
          <p:nvPr/>
        </p:nvGrpSpPr>
        <p:grpSpPr bwMode="auto">
          <a:xfrm>
            <a:off x="4714538" y="1846664"/>
            <a:ext cx="857594" cy="1296590"/>
            <a:chOff x="690" y="2160"/>
            <a:chExt cx="693" cy="1089"/>
          </a:xfrm>
        </p:grpSpPr>
        <p:sp>
          <p:nvSpPr>
            <p:cNvPr id="112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tx2">
                <a:lumMod val="60000"/>
                <a:lumOff val="40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13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122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24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30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14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16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139" name="Text Box 48"/>
          <p:cNvSpPr txBox="1">
            <a:spLocks noGrp="1" noChangeArrowheads="1"/>
          </p:cNvSpPr>
          <p:nvPr>
            <p:ph idx="1"/>
          </p:nvPr>
        </p:nvSpPr>
        <p:spPr bwMode="auto">
          <a:xfrm>
            <a:off x="428596" y="3222009"/>
            <a:ext cx="7649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36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dirty="0" smtClean="0"/>
              <a:t>:</a:t>
            </a:r>
            <a:endParaRPr lang="ru-RU" sz="3600" b="1" dirty="0"/>
          </a:p>
        </p:txBody>
      </p:sp>
      <p:sp>
        <p:nvSpPr>
          <p:cNvPr id="140" name="Text Box 48"/>
          <p:cNvSpPr txBox="1">
            <a:spLocks noChangeArrowheads="1"/>
          </p:cNvSpPr>
          <p:nvPr/>
        </p:nvSpPr>
        <p:spPr bwMode="auto">
          <a:xfrm>
            <a:off x="2447158" y="2050272"/>
            <a:ext cx="338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;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1" name="Text Box 48"/>
          <p:cNvSpPr txBox="1">
            <a:spLocks noChangeArrowheads="1"/>
          </p:cNvSpPr>
          <p:nvPr/>
        </p:nvSpPr>
        <p:spPr bwMode="auto">
          <a:xfrm>
            <a:off x="5500694" y="2050272"/>
            <a:ext cx="338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;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2" name="Group 67"/>
          <p:cNvGrpSpPr>
            <a:grpSpLocks/>
          </p:cNvGrpSpPr>
          <p:nvPr/>
        </p:nvGrpSpPr>
        <p:grpSpPr bwMode="auto">
          <a:xfrm>
            <a:off x="1142076" y="3011084"/>
            <a:ext cx="857594" cy="1296590"/>
            <a:chOff x="690" y="2160"/>
            <a:chExt cx="693" cy="1089"/>
          </a:xfrm>
        </p:grpSpPr>
        <p:sp>
          <p:nvSpPr>
            <p:cNvPr id="143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44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147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48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49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45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46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150" name="Group 68"/>
          <p:cNvGrpSpPr>
            <a:grpSpLocks/>
          </p:cNvGrpSpPr>
          <p:nvPr/>
        </p:nvGrpSpPr>
        <p:grpSpPr bwMode="auto">
          <a:xfrm>
            <a:off x="1999669" y="3021790"/>
            <a:ext cx="786381" cy="1296590"/>
            <a:chOff x="1655" y="2160"/>
            <a:chExt cx="699" cy="1089"/>
          </a:xfrm>
        </p:grpSpPr>
        <p:sp>
          <p:nvSpPr>
            <p:cNvPr id="151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52" name="Group 20"/>
            <p:cNvGrpSpPr>
              <a:grpSpLocks/>
            </p:cNvGrpSpPr>
            <p:nvPr/>
          </p:nvGrpSpPr>
          <p:grpSpPr bwMode="auto">
            <a:xfrm>
              <a:off x="1881" y="2251"/>
              <a:ext cx="92" cy="907"/>
              <a:chOff x="1337" y="2251"/>
              <a:chExt cx="92" cy="907"/>
            </a:xfrm>
          </p:grpSpPr>
          <p:sp>
            <p:nvSpPr>
              <p:cNvPr id="155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56" name="Oval 22"/>
              <p:cNvSpPr>
                <a:spLocks noChangeArrowheads="1"/>
              </p:cNvSpPr>
              <p:nvPr/>
            </p:nvSpPr>
            <p:spPr bwMode="auto">
              <a:xfrm>
                <a:off x="1337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57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53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54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159" name="Text Box 48"/>
          <p:cNvSpPr txBox="1">
            <a:spLocks noChangeArrowheads="1"/>
          </p:cNvSpPr>
          <p:nvPr/>
        </p:nvSpPr>
        <p:spPr bwMode="auto">
          <a:xfrm>
            <a:off x="7162404" y="3293447"/>
            <a:ext cx="338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;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0" name="Text Box 48"/>
          <p:cNvSpPr txBox="1">
            <a:spLocks noChangeArrowheads="1"/>
          </p:cNvSpPr>
          <p:nvPr/>
        </p:nvSpPr>
        <p:spPr bwMode="auto">
          <a:xfrm>
            <a:off x="4929190" y="3293447"/>
            <a:ext cx="338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;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1" name="Text Box 48"/>
          <p:cNvSpPr txBox="1">
            <a:spLocks noChangeArrowheads="1"/>
          </p:cNvSpPr>
          <p:nvPr/>
        </p:nvSpPr>
        <p:spPr bwMode="auto">
          <a:xfrm>
            <a:off x="2804686" y="3293447"/>
            <a:ext cx="338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;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62" name="Group 67"/>
          <p:cNvGrpSpPr>
            <a:grpSpLocks/>
          </p:cNvGrpSpPr>
          <p:nvPr/>
        </p:nvGrpSpPr>
        <p:grpSpPr bwMode="auto">
          <a:xfrm>
            <a:off x="3213779" y="3011084"/>
            <a:ext cx="857594" cy="1296590"/>
            <a:chOff x="690" y="2160"/>
            <a:chExt cx="693" cy="1089"/>
          </a:xfrm>
        </p:grpSpPr>
        <p:sp>
          <p:nvSpPr>
            <p:cNvPr id="163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64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167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68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69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65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66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170" name="Group 68"/>
          <p:cNvGrpSpPr>
            <a:grpSpLocks/>
          </p:cNvGrpSpPr>
          <p:nvPr/>
        </p:nvGrpSpPr>
        <p:grpSpPr bwMode="auto">
          <a:xfrm>
            <a:off x="4071371" y="3011084"/>
            <a:ext cx="786381" cy="1296590"/>
            <a:chOff x="1655" y="2160"/>
            <a:chExt cx="699" cy="1089"/>
          </a:xfrm>
        </p:grpSpPr>
        <p:sp>
          <p:nvSpPr>
            <p:cNvPr id="171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72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175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76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77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73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74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178" name="Group 67"/>
          <p:cNvGrpSpPr>
            <a:grpSpLocks/>
          </p:cNvGrpSpPr>
          <p:nvPr/>
        </p:nvGrpSpPr>
        <p:grpSpPr bwMode="auto">
          <a:xfrm>
            <a:off x="5357818" y="3011084"/>
            <a:ext cx="857594" cy="1296590"/>
            <a:chOff x="690" y="2160"/>
            <a:chExt cx="693" cy="1089"/>
          </a:xfrm>
        </p:grpSpPr>
        <p:sp>
          <p:nvSpPr>
            <p:cNvPr id="179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80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183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84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85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81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82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186" name="Group 68"/>
          <p:cNvGrpSpPr>
            <a:grpSpLocks/>
          </p:cNvGrpSpPr>
          <p:nvPr/>
        </p:nvGrpSpPr>
        <p:grpSpPr bwMode="auto">
          <a:xfrm>
            <a:off x="6215410" y="3011084"/>
            <a:ext cx="786381" cy="1296590"/>
            <a:chOff x="1655" y="2160"/>
            <a:chExt cx="699" cy="1089"/>
          </a:xfrm>
        </p:grpSpPr>
        <p:sp>
          <p:nvSpPr>
            <p:cNvPr id="187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88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191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92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93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89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90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194" name="Group 67"/>
          <p:cNvGrpSpPr>
            <a:grpSpLocks/>
          </p:cNvGrpSpPr>
          <p:nvPr/>
        </p:nvGrpSpPr>
        <p:grpSpPr bwMode="auto">
          <a:xfrm>
            <a:off x="7500395" y="3000378"/>
            <a:ext cx="785818" cy="1296590"/>
            <a:chOff x="748" y="2160"/>
            <a:chExt cx="635" cy="1089"/>
          </a:xfrm>
        </p:grpSpPr>
        <p:sp>
          <p:nvSpPr>
            <p:cNvPr id="195" name="Oval 53"/>
            <p:cNvSpPr>
              <a:spLocks noChangeArrowheads="1"/>
            </p:cNvSpPr>
            <p:nvPr/>
          </p:nvSpPr>
          <p:spPr bwMode="auto">
            <a:xfrm>
              <a:off x="748" y="2160"/>
              <a:ext cx="635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96" name="Group 24"/>
            <p:cNvGrpSpPr>
              <a:grpSpLocks/>
            </p:cNvGrpSpPr>
            <p:nvPr/>
          </p:nvGrpSpPr>
          <p:grpSpPr bwMode="auto">
            <a:xfrm>
              <a:off x="1066" y="2251"/>
              <a:ext cx="91" cy="907"/>
              <a:chOff x="1156" y="2251"/>
              <a:chExt cx="91" cy="907"/>
            </a:xfrm>
          </p:grpSpPr>
          <p:sp>
            <p:nvSpPr>
              <p:cNvPr id="199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200" name="Oval 26"/>
              <p:cNvSpPr>
                <a:spLocks noChangeArrowheads="1"/>
              </p:cNvSpPr>
              <p:nvPr/>
            </p:nvSpPr>
            <p:spPr bwMode="auto">
              <a:xfrm>
                <a:off x="1156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201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97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7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98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0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202" name="Group 68"/>
          <p:cNvGrpSpPr>
            <a:grpSpLocks/>
          </p:cNvGrpSpPr>
          <p:nvPr/>
        </p:nvGrpSpPr>
        <p:grpSpPr bwMode="auto">
          <a:xfrm>
            <a:off x="8286213" y="3000378"/>
            <a:ext cx="786381" cy="1296590"/>
            <a:chOff x="1655" y="2160"/>
            <a:chExt cx="699" cy="1089"/>
          </a:xfrm>
        </p:grpSpPr>
        <p:sp>
          <p:nvSpPr>
            <p:cNvPr id="203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204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207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208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209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205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206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aphicFrame>
        <p:nvGraphicFramePr>
          <p:cNvPr id="210" name="Содержимое 11"/>
          <p:cNvGraphicFramePr>
            <a:graphicFrameLocks/>
          </p:cNvGraphicFramePr>
          <p:nvPr/>
        </p:nvGraphicFramePr>
        <p:xfrm>
          <a:off x="6429420" y="435288"/>
          <a:ext cx="2643174" cy="1493520"/>
        </p:xfrm>
        <a:graphic>
          <a:graphicData uri="http://schemas.openxmlformats.org/drawingml/2006/table">
            <a:tbl>
              <a:tblPr firstRow="1" bandRow="1" bandCol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433300"/>
                <a:gridCol w="2209874"/>
              </a:tblGrid>
              <a:tr h="23618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 Ге</a:t>
                      </a:r>
                      <a:r>
                        <a:rPr lang="ru-RU" sz="1200" baseline="0" dirty="0" smtClean="0"/>
                        <a:t>н</a:t>
                      </a:r>
                      <a:endParaRPr lang="ru-RU" sz="1200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Признак</a:t>
                      </a:r>
                      <a:endParaRPr lang="ru-RU" sz="1200" dirty="0"/>
                    </a:p>
                  </a:txBody>
                  <a:tcPr marL="56871" marR="56871"/>
                </a:tc>
              </a:tr>
              <a:tr h="26242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H</a:t>
                      </a:r>
                      <a:endParaRPr lang="ru-RU" sz="1400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Длинные</a:t>
                      </a:r>
                      <a:endParaRPr lang="ru-RU" sz="1200" dirty="0"/>
                    </a:p>
                  </a:txBody>
                  <a:tcPr marL="56871" marR="56871"/>
                </a:tc>
              </a:tr>
              <a:tr h="26242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h</a:t>
                      </a:r>
                      <a:endParaRPr lang="ru-RU" sz="1400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короткие</a:t>
                      </a:r>
                      <a:endParaRPr lang="ru-RU" sz="1200" dirty="0"/>
                    </a:p>
                  </a:txBody>
                  <a:tcPr marL="56871" marR="56871"/>
                </a:tc>
              </a:tr>
              <a:tr h="26242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R</a:t>
                      </a:r>
                      <a:endParaRPr lang="ru-RU" sz="1400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круглые</a:t>
                      </a:r>
                      <a:endParaRPr lang="ru-RU" sz="1200" dirty="0"/>
                    </a:p>
                  </a:txBody>
                  <a:tcPr marL="56871" marR="56871"/>
                </a:tc>
              </a:tr>
              <a:tr h="26242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r</a:t>
                      </a:r>
                      <a:endParaRPr lang="ru-RU" sz="1400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грушевидные</a:t>
                      </a:r>
                      <a:endParaRPr lang="ru-RU" sz="1200" dirty="0"/>
                    </a:p>
                  </a:txBody>
                  <a:tcPr marL="56871" marR="56871"/>
                </a:tc>
              </a:tr>
            </a:tbl>
          </a:graphicData>
        </a:graphic>
      </p:graphicFrame>
      <p:grpSp>
        <p:nvGrpSpPr>
          <p:cNvPr id="211" name="Group 68"/>
          <p:cNvGrpSpPr>
            <a:grpSpLocks/>
          </p:cNvGrpSpPr>
          <p:nvPr/>
        </p:nvGrpSpPr>
        <p:grpSpPr bwMode="auto">
          <a:xfrm>
            <a:off x="2714049" y="1835958"/>
            <a:ext cx="786381" cy="1296590"/>
            <a:chOff x="1655" y="2160"/>
            <a:chExt cx="699" cy="1089"/>
          </a:xfrm>
        </p:grpSpPr>
        <p:sp>
          <p:nvSpPr>
            <p:cNvPr id="212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tx2">
                <a:lumMod val="60000"/>
                <a:lumOff val="40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213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216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217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218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214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215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219" name="Group 68"/>
          <p:cNvGrpSpPr>
            <a:grpSpLocks/>
          </p:cNvGrpSpPr>
          <p:nvPr/>
        </p:nvGrpSpPr>
        <p:grpSpPr bwMode="auto">
          <a:xfrm>
            <a:off x="5767247" y="1846664"/>
            <a:ext cx="786381" cy="1296590"/>
            <a:chOff x="1655" y="2160"/>
            <a:chExt cx="699" cy="1089"/>
          </a:xfrm>
        </p:grpSpPr>
        <p:sp>
          <p:nvSpPr>
            <p:cNvPr id="220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tx2">
                <a:lumMod val="60000"/>
                <a:lumOff val="40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221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224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225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226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222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223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228" name="Прямоугольник 227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В) сколько видов генотипических классов образуется в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9" name="Прямоугольник 228"/>
          <p:cNvSpPr/>
          <p:nvPr/>
        </p:nvSpPr>
        <p:spPr>
          <a:xfrm>
            <a:off x="71406" y="4631310"/>
            <a:ext cx="9072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638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в) 2 вида генотипических классов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8"/>
          <p:cNvSpPr txBox="1">
            <a:spLocks noGrp="1" noChangeArrowheads="1"/>
          </p:cNvSpPr>
          <p:nvPr>
            <p:ph idx="1"/>
          </p:nvPr>
        </p:nvSpPr>
        <p:spPr bwMode="auto">
          <a:xfrm>
            <a:off x="-32" y="557391"/>
            <a:ext cx="7649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36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dirty="0" smtClean="0"/>
              <a:t>:</a:t>
            </a:r>
            <a:endParaRPr lang="ru-RU" sz="3600" b="1" dirty="0"/>
          </a:p>
        </p:txBody>
      </p:sp>
      <p:grpSp>
        <p:nvGrpSpPr>
          <p:cNvPr id="5" name="Group 67"/>
          <p:cNvGrpSpPr>
            <a:grpSpLocks/>
          </p:cNvGrpSpPr>
          <p:nvPr/>
        </p:nvGrpSpPr>
        <p:grpSpPr bwMode="auto">
          <a:xfrm>
            <a:off x="642910" y="967996"/>
            <a:ext cx="857594" cy="1296590"/>
            <a:chOff x="690" y="2160"/>
            <a:chExt cx="693" cy="1089"/>
          </a:xfrm>
        </p:grpSpPr>
        <p:sp>
          <p:nvSpPr>
            <p:cNvPr id="6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10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1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12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8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9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13" name="Group 68"/>
          <p:cNvGrpSpPr>
            <a:grpSpLocks/>
          </p:cNvGrpSpPr>
          <p:nvPr/>
        </p:nvGrpSpPr>
        <p:grpSpPr bwMode="auto">
          <a:xfrm>
            <a:off x="1500503" y="978702"/>
            <a:ext cx="786381" cy="1296590"/>
            <a:chOff x="1655" y="2160"/>
            <a:chExt cx="699" cy="1089"/>
          </a:xfrm>
        </p:grpSpPr>
        <p:sp>
          <p:nvSpPr>
            <p:cNvPr id="14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15" name="Group 20"/>
            <p:cNvGrpSpPr>
              <a:grpSpLocks/>
            </p:cNvGrpSpPr>
            <p:nvPr/>
          </p:nvGrpSpPr>
          <p:grpSpPr bwMode="auto">
            <a:xfrm>
              <a:off x="1881" y="2251"/>
              <a:ext cx="92" cy="907"/>
              <a:chOff x="1337" y="2251"/>
              <a:chExt cx="92" cy="907"/>
            </a:xfrm>
          </p:grpSpPr>
          <p:sp>
            <p:nvSpPr>
              <p:cNvPr id="18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19" name="Oval 22"/>
              <p:cNvSpPr>
                <a:spLocks noChangeArrowheads="1"/>
              </p:cNvSpPr>
              <p:nvPr/>
            </p:nvSpPr>
            <p:spPr bwMode="auto">
              <a:xfrm>
                <a:off x="1337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20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16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17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21" name="Text Box 48"/>
          <p:cNvSpPr txBox="1">
            <a:spLocks noChangeArrowheads="1"/>
          </p:cNvSpPr>
          <p:nvPr/>
        </p:nvSpPr>
        <p:spPr bwMode="auto">
          <a:xfrm>
            <a:off x="4162008" y="1193016"/>
            <a:ext cx="338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;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4" name="Group 67"/>
          <p:cNvGrpSpPr>
            <a:grpSpLocks/>
          </p:cNvGrpSpPr>
          <p:nvPr/>
        </p:nvGrpSpPr>
        <p:grpSpPr bwMode="auto">
          <a:xfrm>
            <a:off x="2570837" y="978702"/>
            <a:ext cx="857594" cy="1296590"/>
            <a:chOff x="690" y="2160"/>
            <a:chExt cx="693" cy="1089"/>
          </a:xfrm>
        </p:grpSpPr>
        <p:sp>
          <p:nvSpPr>
            <p:cNvPr id="25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26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29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30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31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27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28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32" name="Group 68"/>
          <p:cNvGrpSpPr>
            <a:grpSpLocks/>
          </p:cNvGrpSpPr>
          <p:nvPr/>
        </p:nvGrpSpPr>
        <p:grpSpPr bwMode="auto">
          <a:xfrm>
            <a:off x="3428429" y="978702"/>
            <a:ext cx="786381" cy="1296590"/>
            <a:chOff x="1655" y="2160"/>
            <a:chExt cx="699" cy="1089"/>
          </a:xfrm>
        </p:grpSpPr>
        <p:sp>
          <p:nvSpPr>
            <p:cNvPr id="33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34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37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38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39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36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40" name="Group 67"/>
          <p:cNvGrpSpPr>
            <a:grpSpLocks/>
          </p:cNvGrpSpPr>
          <p:nvPr/>
        </p:nvGrpSpPr>
        <p:grpSpPr bwMode="auto">
          <a:xfrm>
            <a:off x="4428225" y="967996"/>
            <a:ext cx="857594" cy="1296590"/>
            <a:chOff x="690" y="2160"/>
            <a:chExt cx="693" cy="1089"/>
          </a:xfrm>
        </p:grpSpPr>
        <p:sp>
          <p:nvSpPr>
            <p:cNvPr id="41" name="Oval 53"/>
            <p:cNvSpPr>
              <a:spLocks noChangeArrowheads="1"/>
            </p:cNvSpPr>
            <p:nvPr/>
          </p:nvSpPr>
          <p:spPr bwMode="auto">
            <a:xfrm>
              <a:off x="690" y="2160"/>
              <a:ext cx="693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42" name="Group 24"/>
            <p:cNvGrpSpPr>
              <a:grpSpLocks/>
            </p:cNvGrpSpPr>
            <p:nvPr/>
          </p:nvGrpSpPr>
          <p:grpSpPr bwMode="auto">
            <a:xfrm>
              <a:off x="1061" y="2251"/>
              <a:ext cx="96" cy="907"/>
              <a:chOff x="1151" y="2251"/>
              <a:chExt cx="96" cy="907"/>
            </a:xfrm>
          </p:grpSpPr>
          <p:sp>
            <p:nvSpPr>
              <p:cNvPr id="45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46" name="Oval 26"/>
              <p:cNvSpPr>
                <a:spLocks noChangeArrowheads="1"/>
              </p:cNvSpPr>
              <p:nvPr/>
            </p:nvSpPr>
            <p:spPr bwMode="auto">
              <a:xfrm>
                <a:off x="1151" y="2387"/>
                <a:ext cx="91" cy="9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47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43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44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3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48" name="Group 68"/>
          <p:cNvGrpSpPr>
            <a:grpSpLocks/>
          </p:cNvGrpSpPr>
          <p:nvPr/>
        </p:nvGrpSpPr>
        <p:grpSpPr bwMode="auto">
          <a:xfrm>
            <a:off x="5285817" y="967996"/>
            <a:ext cx="786381" cy="1296590"/>
            <a:chOff x="1655" y="2160"/>
            <a:chExt cx="699" cy="1089"/>
          </a:xfrm>
        </p:grpSpPr>
        <p:sp>
          <p:nvSpPr>
            <p:cNvPr id="49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50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53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54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55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51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52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56" name="Group 67"/>
          <p:cNvGrpSpPr>
            <a:grpSpLocks/>
          </p:cNvGrpSpPr>
          <p:nvPr/>
        </p:nvGrpSpPr>
        <p:grpSpPr bwMode="auto">
          <a:xfrm>
            <a:off x="714348" y="2346730"/>
            <a:ext cx="785818" cy="1296590"/>
            <a:chOff x="748" y="2160"/>
            <a:chExt cx="635" cy="1089"/>
          </a:xfrm>
        </p:grpSpPr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748" y="2160"/>
              <a:ext cx="635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58" name="Group 24"/>
            <p:cNvGrpSpPr>
              <a:grpSpLocks/>
            </p:cNvGrpSpPr>
            <p:nvPr/>
          </p:nvGrpSpPr>
          <p:grpSpPr bwMode="auto">
            <a:xfrm>
              <a:off x="1066" y="2251"/>
              <a:ext cx="91" cy="907"/>
              <a:chOff x="1156" y="2251"/>
              <a:chExt cx="91" cy="907"/>
            </a:xfrm>
          </p:grpSpPr>
          <p:sp>
            <p:nvSpPr>
              <p:cNvPr id="61" name="Line 25"/>
              <p:cNvSpPr>
                <a:spLocks noChangeShapeType="1"/>
              </p:cNvSpPr>
              <p:nvPr/>
            </p:nvSpPr>
            <p:spPr bwMode="auto">
              <a:xfrm>
                <a:off x="1202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62" name="Oval 26"/>
              <p:cNvSpPr>
                <a:spLocks noChangeArrowheads="1"/>
              </p:cNvSpPr>
              <p:nvPr/>
            </p:nvSpPr>
            <p:spPr bwMode="auto">
              <a:xfrm>
                <a:off x="1156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63" name="Oval 27"/>
              <p:cNvSpPr>
                <a:spLocks noChangeArrowheads="1"/>
              </p:cNvSpPr>
              <p:nvPr/>
            </p:nvSpPr>
            <p:spPr bwMode="auto">
              <a:xfrm>
                <a:off x="1156" y="2931"/>
                <a:ext cx="91" cy="91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59" name="Text Box 28"/>
            <p:cNvSpPr txBox="1">
              <a:spLocks noChangeArrowheads="1"/>
            </p:cNvSpPr>
            <p:nvPr/>
          </p:nvSpPr>
          <p:spPr bwMode="auto">
            <a:xfrm>
              <a:off x="793" y="2251"/>
              <a:ext cx="27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60" name="Text Box 29"/>
            <p:cNvSpPr txBox="1">
              <a:spLocks noChangeArrowheads="1"/>
            </p:cNvSpPr>
            <p:nvPr/>
          </p:nvSpPr>
          <p:spPr bwMode="auto">
            <a:xfrm>
              <a:off x="793" y="2840"/>
              <a:ext cx="230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grpSp>
        <p:nvGrpSpPr>
          <p:cNvPr id="64" name="Group 68"/>
          <p:cNvGrpSpPr>
            <a:grpSpLocks/>
          </p:cNvGrpSpPr>
          <p:nvPr/>
        </p:nvGrpSpPr>
        <p:grpSpPr bwMode="auto">
          <a:xfrm>
            <a:off x="1500166" y="2346730"/>
            <a:ext cx="786381" cy="1296590"/>
            <a:chOff x="1655" y="2160"/>
            <a:chExt cx="699" cy="1089"/>
          </a:xfrm>
        </p:grpSpPr>
        <p:sp>
          <p:nvSpPr>
            <p:cNvPr id="65" name="Oval 54"/>
            <p:cNvSpPr>
              <a:spLocks noChangeArrowheads="1"/>
            </p:cNvSpPr>
            <p:nvPr/>
          </p:nvSpPr>
          <p:spPr bwMode="auto">
            <a:xfrm>
              <a:off x="1655" y="2160"/>
              <a:ext cx="699" cy="1089"/>
            </a:xfrm>
            <a:prstGeom prst="ellipse">
              <a:avLst/>
            </a:prstGeom>
            <a:solidFill>
              <a:schemeClr val="accent6">
                <a:lumMod val="75000"/>
                <a:alpha val="47058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400"/>
            </a:p>
          </p:txBody>
        </p:sp>
        <p:grpSp>
          <p:nvGrpSpPr>
            <p:cNvPr id="66" name="Group 20"/>
            <p:cNvGrpSpPr>
              <a:grpSpLocks/>
            </p:cNvGrpSpPr>
            <p:nvPr/>
          </p:nvGrpSpPr>
          <p:grpSpPr bwMode="auto">
            <a:xfrm>
              <a:off x="1882" y="2251"/>
              <a:ext cx="91" cy="907"/>
              <a:chOff x="1338" y="2251"/>
              <a:chExt cx="91" cy="907"/>
            </a:xfrm>
          </p:grpSpPr>
          <p:sp>
            <p:nvSpPr>
              <p:cNvPr id="69" name="Line 21"/>
              <p:cNvSpPr>
                <a:spLocks noChangeShapeType="1"/>
              </p:cNvSpPr>
              <p:nvPr/>
            </p:nvSpPr>
            <p:spPr bwMode="auto">
              <a:xfrm>
                <a:off x="1383" y="2251"/>
                <a:ext cx="0" cy="907"/>
              </a:xfrm>
              <a:prstGeom prst="line">
                <a:avLst/>
              </a:pr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400"/>
              </a:p>
            </p:txBody>
          </p:sp>
          <p:sp>
            <p:nvSpPr>
              <p:cNvPr id="70" name="Oval 22"/>
              <p:cNvSpPr>
                <a:spLocks noChangeArrowheads="1"/>
              </p:cNvSpPr>
              <p:nvPr/>
            </p:nvSpPr>
            <p:spPr bwMode="auto">
              <a:xfrm>
                <a:off x="1338" y="2387"/>
                <a:ext cx="91" cy="9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  <p:sp>
            <p:nvSpPr>
              <p:cNvPr id="71" name="Oval 23"/>
              <p:cNvSpPr>
                <a:spLocks noChangeArrowheads="1"/>
              </p:cNvSpPr>
              <p:nvPr/>
            </p:nvSpPr>
            <p:spPr bwMode="auto">
              <a:xfrm>
                <a:off x="1338" y="2931"/>
                <a:ext cx="91" cy="91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1400"/>
              </a:p>
            </p:txBody>
          </p:sp>
        </p:grp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1970" y="2220"/>
              <a:ext cx="22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b="1" i="1" dirty="0" smtClean="0"/>
                <a:t>h</a:t>
              </a:r>
              <a:endParaRPr lang="ru-RU" sz="2000" b="1" i="1" dirty="0"/>
            </a:p>
          </p:txBody>
        </p:sp>
        <p:sp>
          <p:nvSpPr>
            <p:cNvPr id="68" name="Text Box 31"/>
            <p:cNvSpPr txBox="1">
              <a:spLocks noChangeArrowheads="1"/>
            </p:cNvSpPr>
            <p:nvPr/>
          </p:nvSpPr>
          <p:spPr bwMode="auto">
            <a:xfrm>
              <a:off x="1970" y="2820"/>
              <a:ext cx="2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 smtClean="0"/>
                <a:t>r</a:t>
              </a:r>
              <a:endParaRPr lang="ru-RU" sz="2000" b="1" i="1" dirty="0"/>
            </a:p>
          </p:txBody>
        </p:sp>
      </p:grpSp>
      <p:sp>
        <p:nvSpPr>
          <p:cNvPr id="72" name="Прямоугольник 71"/>
          <p:cNvSpPr/>
          <p:nvPr/>
        </p:nvSpPr>
        <p:spPr>
          <a:xfrm>
            <a:off x="0" y="3643320"/>
            <a:ext cx="9144000" cy="1600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97050"/>
            <a:r>
              <a:rPr lang="ru-RU" b="1" i="1" dirty="0" smtClean="0">
                <a:latin typeface="Arial" pitchFamily="34" charset="0"/>
                <a:cs typeface="Arial" pitchFamily="34" charset="0"/>
              </a:rPr>
              <a:t>Расщепление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 генотипу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1:2:1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 фенотипу: 3:1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marL="179705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а)  1200-4     Х=1200×3/4=900 растений с длинными </a:t>
            </a:r>
          </a:p>
          <a:p>
            <a:pPr marL="179705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Х-3       стеблями и круглыми плодами </a:t>
            </a:r>
          </a:p>
          <a:p>
            <a:pPr marL="179705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г) 1200-4     Х=1200×1/4=300 растений с короткими </a:t>
            </a:r>
          </a:p>
          <a:p>
            <a:pPr marL="179705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Х- 1       стеблями и грушевидными плодами</a:t>
            </a:r>
          </a:p>
          <a:p>
            <a:endParaRPr lang="ru-RU" sz="1600" b="1" dirty="0"/>
          </a:p>
        </p:txBody>
      </p:sp>
      <p:pic>
        <p:nvPicPr>
          <p:cNvPr id="77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2288" y="979440"/>
            <a:ext cx="1430108" cy="1212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418168"/>
            <a:ext cx="123771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" name="Picture 4"/>
          <p:cNvPicPr>
            <a:picLocks noChangeAspect="1" noChangeArrowheads="1"/>
          </p:cNvPicPr>
          <p:nvPr/>
        </p:nvPicPr>
        <p:blipFill>
          <a:blip r:embed="rId4" cstate="print"/>
          <a:srcRect r="22558" b="8750"/>
          <a:stretch>
            <a:fillRect/>
          </a:stretch>
        </p:blipFill>
        <p:spPr bwMode="auto">
          <a:xfrm>
            <a:off x="2500298" y="2418168"/>
            <a:ext cx="129017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" name="Picture 3"/>
          <p:cNvPicPr>
            <a:picLocks noChangeAspect="1" noChangeArrowheads="1"/>
          </p:cNvPicPr>
          <p:nvPr/>
        </p:nvPicPr>
        <p:blipFill>
          <a:blip r:embed="rId5"/>
          <a:srcRect l="9656" r="9878"/>
          <a:stretch>
            <a:fillRect/>
          </a:stretch>
        </p:blipFill>
        <p:spPr bwMode="auto">
          <a:xfrm>
            <a:off x="7572396" y="978703"/>
            <a:ext cx="1428760" cy="121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3" name="Прямоугольник 82"/>
          <p:cNvSpPr/>
          <p:nvPr/>
        </p:nvSpPr>
        <p:spPr>
          <a:xfrm>
            <a:off x="0" y="1"/>
            <a:ext cx="9144000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236788" indent="-2236788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а) сколько в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F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растений с длинными стеблями  и круглыми плодами?</a:t>
            </a:r>
          </a:p>
          <a:p>
            <a:pPr marL="2236788" indent="-2236788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г) сколько растений с короткими стеблями и грушевидными плодами в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02" name="Text Box 48"/>
          <p:cNvSpPr txBox="1">
            <a:spLocks noChangeArrowheads="1"/>
          </p:cNvSpPr>
          <p:nvPr/>
        </p:nvSpPr>
        <p:spPr bwMode="auto">
          <a:xfrm>
            <a:off x="2285984" y="1200333"/>
            <a:ext cx="338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;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8"/>
            <a:ext cx="8715436" cy="478634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20638" algn="ctr">
              <a:spcAft>
                <a:spcPts val="1200"/>
              </a:spcAft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Ответы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806450" indent="-450850">
              <a:spcAft>
                <a:spcPts val="1200"/>
              </a:spcAft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а)  1200-4     Х=1200×3/4=900 растений с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длинными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Х-3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стеблями и круглыми плодами </a:t>
            </a:r>
          </a:p>
          <a:p>
            <a:pPr marL="806450" indent="-450850">
              <a:spcAft>
                <a:spcPts val="1200"/>
              </a:spcAft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б) 2 вида гамет образуется в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1</a:t>
            </a:r>
          </a:p>
          <a:p>
            <a:pPr marL="806450" indent="-450850">
              <a:spcAft>
                <a:spcPts val="1200"/>
              </a:spcAft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в) 2 вида генотипических классов </a:t>
            </a:r>
          </a:p>
          <a:p>
            <a:pPr marL="806450" indent="-450850">
              <a:spcAft>
                <a:spcPts val="1200"/>
              </a:spcAft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г) 1200-4     Х=1200×1/4=300 растений с короткими Х- 1       стеблями и грушевидными плодами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одержимое 4"/>
          <p:cNvSpPr txBox="1">
            <a:spLocks/>
          </p:cNvSpPr>
          <p:nvPr/>
        </p:nvSpPr>
        <p:spPr>
          <a:xfrm>
            <a:off x="0" y="642924"/>
            <a:ext cx="5214942" cy="45005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Bef>
                <a:spcPct val="20000"/>
              </a:spcBef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Гены, определяющие окраску столбика и рыльца цветков китайской примулы, расположены в одной хромосоме. </a:t>
            </a:r>
          </a:p>
          <a:p>
            <a:pPr indent="363538" algn="just">
              <a:spcBef>
                <a:spcPct val="20000"/>
              </a:spcBef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Короткий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столбик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—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доминантный признак, длинный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—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рецессивный, зеленый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R)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цвет рыльца столбика доминирует над красным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(r)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цветом.</a:t>
            </a:r>
          </a:p>
          <a:p>
            <a:pPr lvl="0" algn="just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В результате скрещивания гомозиготного растения примулы с коротким столбиком и красным рыльцем и растения с длинными столбиком и зеленым рыльцем в первом поколении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получено 100, а в поколении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—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990 гибридов:</a:t>
            </a:r>
          </a:p>
          <a:p>
            <a:pPr lvl="0">
              <a:defRPr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268288" lvl="0" indent="-268288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а) сколько видов гамет образуется в поколении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268288" lvl="0" indent="-268288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б) сколько в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растений с коротким столбиком 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зелёным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рыльцем?</a:t>
            </a:r>
          </a:p>
          <a:p>
            <a:pPr marL="268288" lvl="0" indent="-268288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в) сколько генотипов образуется в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indent="538163">
              <a:spcBef>
                <a:spcPct val="20000"/>
              </a:spcBef>
              <a:defRPr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5" descr="unnamed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3377" y="1285866"/>
            <a:ext cx="3890623" cy="30718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0" y="5"/>
            <a:ext cx="91440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Задача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4"/>
          <p:cNvSpPr>
            <a:spLocks noGrp="1"/>
          </p:cNvSpPr>
          <p:nvPr>
            <p:ph type="body" sz="half" idx="2"/>
          </p:nvPr>
        </p:nvSpPr>
        <p:spPr>
          <a:xfrm>
            <a:off x="214282" y="2214560"/>
            <a:ext cx="8715436" cy="26432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179388"/>
            <a:r>
              <a:rPr lang="ru-RU" sz="2800" dirty="0" smtClean="0">
                <a:latin typeface="Arial" pitchFamily="34" charset="0"/>
                <a:cs typeface="Arial" pitchFamily="34" charset="0"/>
              </a:rPr>
              <a:t>а) в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8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образуется 4 гаметы, двух видов; </a:t>
            </a:r>
          </a:p>
          <a:p>
            <a:pPr indent="179388"/>
            <a:r>
              <a:rPr lang="ru-RU" sz="2800" dirty="0" smtClean="0">
                <a:latin typeface="Arial" pitchFamily="34" charset="0"/>
                <a:cs typeface="Arial" pitchFamily="34" charset="0"/>
              </a:rPr>
              <a:t>б) 990-Х    Х=990×1/4=247,5≈248</a:t>
            </a:r>
          </a:p>
          <a:p>
            <a:pPr indent="717550"/>
            <a:r>
              <a:rPr lang="ru-RU" sz="2800" dirty="0" smtClean="0">
                <a:latin typeface="Arial" pitchFamily="34" charset="0"/>
                <a:cs typeface="Arial" pitchFamily="34" charset="0"/>
              </a:rPr>
              <a:t>4-1 растений с короткими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зел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ё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ным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столбиком;</a:t>
            </a:r>
          </a:p>
          <a:p>
            <a:pPr indent="179388"/>
            <a:r>
              <a:rPr lang="ru-RU" sz="2800" dirty="0" smtClean="0">
                <a:latin typeface="Arial" pitchFamily="34" charset="0"/>
                <a:cs typeface="Arial" pitchFamily="34" charset="0"/>
              </a:rPr>
              <a:t>в)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F</a:t>
            </a:r>
            <a:r>
              <a:rPr lang="ru-RU" sz="28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образуется 4 генотипические группы.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Содержимое 11"/>
          <p:cNvGraphicFramePr>
            <a:graphicFrameLocks noGrp="1"/>
          </p:cNvGraphicFramePr>
          <p:nvPr>
            <p:ph type="pic" idx="1"/>
          </p:nvPr>
        </p:nvGraphicFramePr>
        <p:xfrm>
          <a:off x="214282" y="142859"/>
          <a:ext cx="8715436" cy="1957887"/>
        </p:xfrm>
        <a:graphic>
          <a:graphicData uri="http://schemas.openxmlformats.org/drawingml/2006/table">
            <a:tbl>
              <a:tblPr firstRow="1" bandRow="1" bandCol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428739"/>
                <a:gridCol w="7286697"/>
              </a:tblGrid>
              <a:tr h="3367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Ге</a:t>
                      </a:r>
                      <a:r>
                        <a:rPr lang="ru-RU" baseline="0" dirty="0" smtClean="0"/>
                        <a:t>н</a:t>
                      </a:r>
                      <a:endParaRPr lang="ru-RU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Признак</a:t>
                      </a:r>
                      <a:endParaRPr lang="ru-RU" dirty="0"/>
                    </a:p>
                  </a:txBody>
                  <a:tcPr marL="56871" marR="56871"/>
                </a:tc>
              </a:tr>
              <a:tr h="3814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</a:t>
                      </a:r>
                      <a:endParaRPr lang="ru-RU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Длинный столбик пестика примулы</a:t>
                      </a:r>
                      <a:endParaRPr lang="ru-RU" dirty="0"/>
                    </a:p>
                  </a:txBody>
                  <a:tcPr marL="56871" marR="56871"/>
                </a:tc>
              </a:tr>
              <a:tr h="3814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</a:t>
                      </a:r>
                      <a:endParaRPr lang="ru-RU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Короткий</a:t>
                      </a:r>
                      <a:r>
                        <a:rPr lang="ru-RU" baseline="0" dirty="0" smtClean="0"/>
                        <a:t> столбик пестика примулы </a:t>
                      </a:r>
                      <a:endParaRPr lang="ru-RU" dirty="0"/>
                    </a:p>
                  </a:txBody>
                  <a:tcPr marL="56871" marR="56871"/>
                </a:tc>
              </a:tr>
              <a:tr h="3814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R</a:t>
                      </a:r>
                      <a:endParaRPr lang="ru-RU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Зелёны</a:t>
                      </a:r>
                      <a:r>
                        <a:rPr lang="ru-RU" baseline="0" dirty="0" smtClean="0"/>
                        <a:t>й цвет рыльца пестика примулы </a:t>
                      </a:r>
                      <a:endParaRPr lang="ru-RU" dirty="0"/>
                    </a:p>
                  </a:txBody>
                  <a:tcPr marL="56871" marR="56871"/>
                </a:tc>
              </a:tr>
              <a:tr h="44787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r</a:t>
                      </a:r>
                      <a:endParaRPr lang="ru-RU" b="1" dirty="0"/>
                    </a:p>
                  </a:txBody>
                  <a:tcPr marL="56871" marR="5687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Красный цвет рыльца пестика</a:t>
                      </a:r>
                      <a:r>
                        <a:rPr lang="ru-RU" baseline="0" dirty="0" smtClean="0"/>
                        <a:t> примулы </a:t>
                      </a:r>
                      <a:endParaRPr lang="ru-RU" dirty="0"/>
                    </a:p>
                  </a:txBody>
                  <a:tcPr marL="56871" marR="5687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"/>
            <a:ext cx="9144000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6000" dirty="0" smtClean="0">
                <a:latin typeface="Arial" pitchFamily="34" charset="0"/>
                <a:cs typeface="Arial" pitchFamily="34" charset="0"/>
              </a:rPr>
              <a:t>Задача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№ 3</a:t>
            </a: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142908" y="1071552"/>
            <a:ext cx="4786282" cy="39433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Bef>
                <a:spcPct val="20000"/>
              </a:spcBef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Гладкость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зёрен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кукурузы доминирует над морщинистостью, а цвет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—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над бесцветностью. </a:t>
            </a:r>
          </a:p>
          <a:p>
            <a:pPr indent="538163" algn="just">
              <a:spcBef>
                <a:spcPct val="20000"/>
              </a:spcBef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результате скрещивания сорта кукурузы с гладкими и цветными зернами и сорта с морщинистыми и бесцветными зернами в первом поколении 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получено 4152 формы с гладким и цветным зерном, 149 с морщинистым и цветным зерном, 152 с гладким и цветным зерном и 4163 с морщинистым и бесцветным зерном. </a:t>
            </a:r>
          </a:p>
          <a:p>
            <a:pPr indent="538163">
              <a:spcBef>
                <a:spcPct val="20000"/>
              </a:spcBef>
              <a:defRPr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Определите расстояние между генами.  </a:t>
            </a:r>
          </a:p>
        </p:txBody>
      </p:sp>
      <p:pic>
        <p:nvPicPr>
          <p:cNvPr id="4" name="Рисунок 3" descr="600x600_1_1aa92854f17310c0bd887f848c62cce5@800x800_0x59f91261_17926459471386235836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1071552"/>
            <a:ext cx="4000528" cy="39290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a89e9a2e3128387ea82d7f72a7673a7eefb75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2051</TotalTime>
  <Words>1236</Words>
  <Application>Microsoft Office PowerPoint</Application>
  <PresentationFormat>Экран (16:9)</PresentationFormat>
  <Paragraphs>263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Сцепленное наследование генов и кроссинговер</dc:title>
  <dc:creator>1</dc:creator>
  <cp:lastModifiedBy>Закирова Ф.М</cp:lastModifiedBy>
  <cp:revision>243</cp:revision>
  <dcterms:created xsi:type="dcterms:W3CDTF">2009-12-08T17:34:13Z</dcterms:created>
  <dcterms:modified xsi:type="dcterms:W3CDTF">2021-03-04T03:15:39Z</dcterms:modified>
</cp:coreProperties>
</file>