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62" r:id="rId3"/>
    <p:sldId id="306" r:id="rId4"/>
    <p:sldId id="307" r:id="rId5"/>
    <p:sldId id="314" r:id="rId6"/>
    <p:sldId id="315" r:id="rId7"/>
    <p:sldId id="329" r:id="rId8"/>
    <p:sldId id="321" r:id="rId9"/>
    <p:sldId id="323" r:id="rId10"/>
    <p:sldId id="322" r:id="rId11"/>
    <p:sldId id="324" r:id="rId12"/>
    <p:sldId id="325" r:id="rId13"/>
    <p:sldId id="326" r:id="rId14"/>
    <p:sldId id="328" r:id="rId15"/>
    <p:sldId id="327" r:id="rId16"/>
    <p:sldId id="312" r:id="rId17"/>
    <p:sldId id="320" r:id="rId18"/>
    <p:sldId id="318" r:id="rId19"/>
    <p:sldId id="319" r:id="rId20"/>
    <p:sldId id="296" r:id="rId21"/>
  </p:sldIdLst>
  <p:sldSz cx="9144000" cy="5143500" type="screen16x9"/>
  <p:notesSz cx="6858000" cy="9144000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821" autoAdjust="0"/>
  </p:normalViewPr>
  <p:slideViewPr>
    <p:cSldViewPr>
      <p:cViewPr varScale="1">
        <p:scale>
          <a:sx n="71" d="100"/>
          <a:sy n="71" d="100"/>
        </p:scale>
        <p:origin x="590" y="53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ED9F3A-797D-40F2-8754-1DA17368A02C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10C118-01BE-4A2D-BDF4-8A34547B5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0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EF9BE1-E4AE-4694-9074-1915ECDFD58E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611188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9581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B560B6-E4E2-4D7C-8DAD-2478D5649244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2463" y="684213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 ? – Почему такие результаты?</a:t>
            </a:r>
          </a:p>
        </p:txBody>
      </p:sp>
    </p:spTree>
    <p:extLst>
      <p:ext uri="{BB962C8B-B14F-4D97-AF65-F5344CB8AC3E}">
        <p14:creationId xmlns:p14="http://schemas.microsoft.com/office/powerpoint/2010/main" val="1809270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AE6CDD-6834-4095-A73A-3D7C52B76345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539750"/>
            <a:ext cx="6094413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16" y="4211282"/>
            <a:ext cx="5486083" cy="4115669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? – по какому закону? – 3-й з-н Менделя</a:t>
            </a:r>
          </a:p>
          <a:p>
            <a:pPr eaLnBrk="1" hangingPunct="1"/>
            <a:r>
              <a:rPr lang="ru-RU" smtClean="0"/>
              <a:t>По </a:t>
            </a:r>
            <a:r>
              <a:rPr lang="en-US" smtClean="0"/>
              <a:t>II </a:t>
            </a:r>
            <a:r>
              <a:rPr lang="ru-RU" smtClean="0"/>
              <a:t>з-ну Менделя, если гены локализованы в разных хромосомах, во 2-м поколении должно наблюдатся четыре разных фенотипа.</a:t>
            </a:r>
          </a:p>
          <a:p>
            <a:pPr eaLnBrk="1" hangingPunct="1"/>
            <a:r>
              <a:rPr lang="ru-RU" smtClean="0"/>
              <a:t>При возвратном анализирующем скрещивании все четыре фенотипа будут находится в числовом сотношении 1:1:1:1, или по 25%.</a:t>
            </a:r>
          </a:p>
        </p:txBody>
      </p:sp>
    </p:spTree>
    <p:extLst>
      <p:ext uri="{BB962C8B-B14F-4D97-AF65-F5344CB8AC3E}">
        <p14:creationId xmlns:p14="http://schemas.microsoft.com/office/powerpoint/2010/main" val="19713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7CB990-90E5-498F-B523-BCD8E32BABFE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684213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Хромосомы с парой неаллельных признаков в процессе мейоза расходятся в разные гаметы.</a:t>
            </a:r>
          </a:p>
          <a:p>
            <a:pPr eaLnBrk="1" hangingPunct="1"/>
            <a:r>
              <a:rPr lang="ru-RU" smtClean="0"/>
              <a:t>Откуда появился незначительный процент новых комбинаций признаков? </a:t>
            </a:r>
          </a:p>
        </p:txBody>
      </p:sp>
    </p:spTree>
    <p:extLst>
      <p:ext uri="{BB962C8B-B14F-4D97-AF65-F5344CB8AC3E}">
        <p14:creationId xmlns:p14="http://schemas.microsoft.com/office/powerpoint/2010/main" val="80022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451D8C-D758-43E0-BE86-1EDF89E8A185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684213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Хромосомы с парой неаллельных признаков расходятся в разные гаметы</a:t>
            </a:r>
          </a:p>
        </p:txBody>
      </p:sp>
    </p:spTree>
    <p:extLst>
      <p:ext uri="{BB962C8B-B14F-4D97-AF65-F5344CB8AC3E}">
        <p14:creationId xmlns:p14="http://schemas.microsoft.com/office/powerpoint/2010/main" val="752279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5D872E-54B3-430C-BB71-3932EC120475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611188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У самок дрозофил кроссинговер осуществляется чаще, чем у самцов. Если скрещивать самку гомозиготную по рецессивным признакам с дигетерозиготным самцом, то наблюдаемое расщепление  соответствует – 50% : 50%, или 1:1.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1387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FD72-3012-4B7F-88FB-7553FDAAA507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040D-A387-443B-BBE3-83F88D056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9FB1-300A-47DD-A16E-54BF291C336B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1747-200F-49AF-9933-CBBDA62BB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E7CD-A79F-4D1F-A1C5-69E83C428C04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9105-93DC-468B-8F99-9EECC4B2B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C63D-1673-4839-AA1C-56B569F48F89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4C6B-101A-45AD-8E1A-2B9B7D99E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C5BD-D363-40A3-8CBD-CE0E64DB5478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FB41-3E3B-4557-9386-AFB3B5433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6DDD-6E50-40A2-86B4-9F25AD9A84AD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A3D8-78E2-486D-918D-818460EC9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A8F3-AADF-4ECF-9B8A-2C26E5C8A6A3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2D33-81FF-4303-84B6-0FF18BAF8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4C16-3F67-44E5-922F-B9236960D47C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4FFD-EBA7-4962-BF2B-FAF9A2ED1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3D52-7AD4-40B0-8279-951E7534379E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9C8F-BC47-43CD-B3FD-C2812B9A0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CC81-D4BB-4F9A-A5E7-91DD0DB772D5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BB2A-AFD5-440F-A680-896C95E81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20C2-6964-4A96-8D97-40AAB36BE357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AFBB-EBEF-43AF-9213-646C62995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4472A8-3F28-458C-B1F3-7B3B34834471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473B31-C471-4073-802D-1CB2EA318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03990" y="2067694"/>
            <a:ext cx="8140010" cy="2333367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>
              <a:spcBef>
                <a:spcPts val="0"/>
              </a:spcBef>
              <a:spcAft>
                <a:spcPts val="12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800" b="1" spc="50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Сцепленное наследование генов</a:t>
            </a:r>
            <a:endParaRPr lang="ru-RU" sz="4800" b="1" spc="9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79540" y="2067694"/>
            <a:ext cx="530898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79540" y="3219822"/>
            <a:ext cx="530898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853" y="361576"/>
            <a:ext cx="1220602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852" y="361576"/>
            <a:ext cx="1220603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953272" y="394731"/>
            <a:ext cx="274824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06876" y="885433"/>
            <a:ext cx="1042149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>
              <a:spcBef>
                <a:spcPts val="169"/>
              </a:spcBef>
            </a:pPr>
            <a:r>
              <a:rPr lang="ru-RU" sz="2300" spc="-9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536557" y="353895"/>
            <a:ext cx="4697012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 fontAlgn="auto"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kern="0" spc="-9" dirty="0" smtClean="0">
                <a:solidFill>
                  <a:sysClr val="window" lastClr="FFFFFF"/>
                </a:solidFill>
              </a:rPr>
              <a:t>Биология</a:t>
            </a:r>
            <a:endParaRPr lang="ru-RU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552350" y="460970"/>
            <a:ext cx="516177" cy="736872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552350" y="460970"/>
            <a:ext cx="516177" cy="736872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625349" y="484682"/>
            <a:ext cx="664377" cy="664295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165405" y="504752"/>
            <a:ext cx="104080" cy="10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661573" y="1035912"/>
            <a:ext cx="76620" cy="7661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552350" y="504752"/>
            <a:ext cx="613029" cy="562161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130193" y="571863"/>
            <a:ext cx="72587" cy="72578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625349" y="484682"/>
            <a:ext cx="664377" cy="664295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650495" y="583884"/>
            <a:ext cx="319586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650495" y="571616"/>
            <a:ext cx="319586" cy="252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650495" y="657504"/>
            <a:ext cx="319586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650495" y="645236"/>
            <a:ext cx="319586" cy="39067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650495" y="731123"/>
            <a:ext cx="24599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650495" y="718851"/>
            <a:ext cx="245991" cy="252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60"/>
          <p:cNvSpPr>
            <a:spLocks noChangeShapeType="1"/>
          </p:cNvSpPr>
          <p:nvPr/>
        </p:nvSpPr>
        <p:spPr bwMode="auto">
          <a:xfrm flipV="1">
            <a:off x="468313" y="1329929"/>
            <a:ext cx="82804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1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Опыты Томаса Моргана</a:t>
            </a:r>
          </a:p>
          <a:p>
            <a:pPr algn="ctr"/>
            <a:r>
              <a:rPr lang="ru-RU" sz="2400" b="1" i="1" dirty="0">
                <a:latin typeface="Arial" pitchFamily="34" charset="0"/>
                <a:cs typeface="Arial" pitchFamily="34" charset="0"/>
              </a:rPr>
              <a:t>(возвратное, анализирующие скрещивание)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0" y="3500444"/>
            <a:ext cx="8595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/>
              <a:t>F</a:t>
            </a:r>
            <a:r>
              <a:rPr lang="ru-RU" sz="4000" b="1" baseline="-25000" dirty="0"/>
              <a:t>2</a:t>
            </a:r>
            <a:r>
              <a:rPr lang="ru-RU" sz="4000" b="1" dirty="0"/>
              <a:t>: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142979" y="3000382"/>
            <a:ext cx="8000999" cy="1707358"/>
            <a:chOff x="751" y="2495"/>
            <a:chExt cx="5040" cy="1434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3515" y="3294"/>
              <a:ext cx="590" cy="589"/>
              <a:chOff x="3470" y="3022"/>
              <a:chExt cx="646" cy="739"/>
            </a:xfrm>
          </p:grpSpPr>
          <p:sp>
            <p:nvSpPr>
              <p:cNvPr id="9280" name="Oval 41"/>
              <p:cNvSpPr>
                <a:spLocks noChangeArrowheads="1"/>
              </p:cNvSpPr>
              <p:nvPr/>
            </p:nvSpPr>
            <p:spPr bwMode="auto">
              <a:xfrm>
                <a:off x="3673" y="3022"/>
                <a:ext cx="215" cy="194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81" name="Oval 42"/>
              <p:cNvSpPr>
                <a:spLocks noChangeArrowheads="1"/>
              </p:cNvSpPr>
              <p:nvPr/>
            </p:nvSpPr>
            <p:spPr bwMode="auto">
              <a:xfrm>
                <a:off x="3673" y="3227"/>
                <a:ext cx="227" cy="534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3470" y="3294"/>
                <a:ext cx="646" cy="277"/>
                <a:chOff x="4558" y="3295"/>
                <a:chExt cx="646" cy="277"/>
              </a:xfrm>
            </p:grpSpPr>
            <p:sp>
              <p:nvSpPr>
                <p:cNvPr id="9283" name="AutoShape 44"/>
                <p:cNvSpPr>
                  <a:spLocks noChangeArrowheads="1"/>
                </p:cNvSpPr>
                <p:nvPr/>
              </p:nvSpPr>
              <p:spPr bwMode="auto">
                <a:xfrm rot="-3923412">
                  <a:off x="4878" y="3247"/>
                  <a:ext cx="277" cy="374"/>
                </a:xfrm>
                <a:prstGeom prst="moon">
                  <a:avLst>
                    <a:gd name="adj" fmla="val 51134"/>
                  </a:avLst>
                </a:prstGeom>
                <a:solidFill>
                  <a:srgbClr val="C0C0C0">
                    <a:alpha val="41176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84" name="AutoShape 45"/>
                <p:cNvSpPr>
                  <a:spLocks noChangeArrowheads="1"/>
                </p:cNvSpPr>
                <p:nvPr/>
              </p:nvSpPr>
              <p:spPr bwMode="auto">
                <a:xfrm rot="3923412" flipH="1">
                  <a:off x="4606" y="3247"/>
                  <a:ext cx="277" cy="374"/>
                </a:xfrm>
                <a:prstGeom prst="moon">
                  <a:avLst>
                    <a:gd name="adj" fmla="val 51134"/>
                  </a:avLst>
                </a:prstGeom>
                <a:solidFill>
                  <a:srgbClr val="C0C0C0">
                    <a:alpha val="41176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4921" y="3249"/>
              <a:ext cx="363" cy="590"/>
              <a:chOff x="4649" y="3022"/>
              <a:chExt cx="454" cy="838"/>
            </a:xfrm>
          </p:grpSpPr>
          <p:sp>
            <p:nvSpPr>
              <p:cNvPr id="9275" name="Oval 47"/>
              <p:cNvSpPr>
                <a:spLocks noChangeArrowheads="1"/>
              </p:cNvSpPr>
              <p:nvPr/>
            </p:nvSpPr>
            <p:spPr bwMode="auto">
              <a:xfrm>
                <a:off x="4761" y="3022"/>
                <a:ext cx="215" cy="1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76" name="Oval 48"/>
              <p:cNvSpPr>
                <a:spLocks noChangeArrowheads="1"/>
              </p:cNvSpPr>
              <p:nvPr/>
            </p:nvSpPr>
            <p:spPr bwMode="auto">
              <a:xfrm>
                <a:off x="4761" y="3227"/>
                <a:ext cx="227" cy="5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" name="Group 49"/>
              <p:cNvGrpSpPr>
                <a:grpSpLocks/>
              </p:cNvGrpSpPr>
              <p:nvPr/>
            </p:nvGrpSpPr>
            <p:grpSpPr bwMode="auto">
              <a:xfrm>
                <a:off x="4649" y="3203"/>
                <a:ext cx="454" cy="657"/>
                <a:chOff x="3560" y="3227"/>
                <a:chExt cx="454" cy="657"/>
              </a:xfrm>
            </p:grpSpPr>
            <p:sp>
              <p:nvSpPr>
                <p:cNvPr id="9278" name="Oval 50"/>
                <p:cNvSpPr>
                  <a:spLocks noChangeArrowheads="1"/>
                </p:cNvSpPr>
                <p:nvPr/>
              </p:nvSpPr>
              <p:spPr bwMode="auto">
                <a:xfrm rot="-986571">
                  <a:off x="3749" y="3227"/>
                  <a:ext cx="265" cy="657"/>
                </a:xfrm>
                <a:prstGeom prst="ellipse">
                  <a:avLst/>
                </a:prstGeom>
                <a:solidFill>
                  <a:srgbClr val="C0C0C0">
                    <a:alpha val="47058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9" name="Oval 51"/>
                <p:cNvSpPr>
                  <a:spLocks noChangeArrowheads="1"/>
                </p:cNvSpPr>
                <p:nvPr/>
              </p:nvSpPr>
              <p:spPr bwMode="auto">
                <a:xfrm rot="860533">
                  <a:off x="3560" y="3227"/>
                  <a:ext cx="265" cy="657"/>
                </a:xfrm>
                <a:prstGeom prst="ellipse">
                  <a:avLst/>
                </a:prstGeom>
                <a:solidFill>
                  <a:srgbClr val="C0C0C0">
                    <a:alpha val="47058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9260" name="AutoShape 57"/>
            <p:cNvSpPr>
              <a:spLocks/>
            </p:cNvSpPr>
            <p:nvPr/>
          </p:nvSpPr>
          <p:spPr bwMode="auto">
            <a:xfrm rot="-5400000">
              <a:off x="4400" y="2228"/>
              <a:ext cx="136" cy="1905"/>
            </a:xfrm>
            <a:prstGeom prst="rightBrace">
              <a:avLst>
                <a:gd name="adj1" fmla="val 11672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72"/>
            <p:cNvGrpSpPr>
              <a:grpSpLocks/>
            </p:cNvGrpSpPr>
            <p:nvPr/>
          </p:nvGrpSpPr>
          <p:grpSpPr bwMode="auto">
            <a:xfrm>
              <a:off x="751" y="2555"/>
              <a:ext cx="2344" cy="1374"/>
              <a:chOff x="751" y="2555"/>
              <a:chExt cx="2344" cy="1374"/>
            </a:xfrm>
          </p:grpSpPr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1247" y="3249"/>
                <a:ext cx="363" cy="680"/>
                <a:chOff x="748" y="1842"/>
                <a:chExt cx="454" cy="862"/>
              </a:xfrm>
            </p:grpSpPr>
            <p:sp>
              <p:nvSpPr>
                <p:cNvPr id="9271" name="Oval 25"/>
                <p:cNvSpPr>
                  <a:spLocks noChangeArrowheads="1"/>
                </p:cNvSpPr>
                <p:nvPr/>
              </p:nvSpPr>
              <p:spPr bwMode="auto">
                <a:xfrm>
                  <a:off x="861" y="1842"/>
                  <a:ext cx="215" cy="194"/>
                </a:xfrm>
                <a:prstGeom prst="ellipse">
                  <a:avLst/>
                </a:prstGeom>
                <a:solidFill>
                  <a:srgbClr val="5F5F5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2" name="Oval 26"/>
                <p:cNvSpPr>
                  <a:spLocks noChangeArrowheads="1"/>
                </p:cNvSpPr>
                <p:nvPr/>
              </p:nvSpPr>
              <p:spPr bwMode="auto">
                <a:xfrm>
                  <a:off x="861" y="2047"/>
                  <a:ext cx="227" cy="534"/>
                </a:xfrm>
                <a:prstGeom prst="ellipse">
                  <a:avLst/>
                </a:prstGeom>
                <a:solidFill>
                  <a:srgbClr val="5F5F5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3" name="Oval 27"/>
                <p:cNvSpPr>
                  <a:spLocks noChangeArrowheads="1"/>
                </p:cNvSpPr>
                <p:nvPr/>
              </p:nvSpPr>
              <p:spPr bwMode="auto">
                <a:xfrm rot="-986571">
                  <a:off x="937" y="2047"/>
                  <a:ext cx="265" cy="657"/>
                </a:xfrm>
                <a:prstGeom prst="ellipse">
                  <a:avLst/>
                </a:prstGeom>
                <a:solidFill>
                  <a:srgbClr val="C0C0C0">
                    <a:alpha val="47058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4" name="Oval 28"/>
                <p:cNvSpPr>
                  <a:spLocks noChangeArrowheads="1"/>
                </p:cNvSpPr>
                <p:nvPr/>
              </p:nvSpPr>
              <p:spPr bwMode="auto">
                <a:xfrm rot="860533">
                  <a:off x="748" y="2047"/>
                  <a:ext cx="265" cy="657"/>
                </a:xfrm>
                <a:prstGeom prst="ellipse">
                  <a:avLst/>
                </a:prstGeom>
                <a:solidFill>
                  <a:srgbClr val="C0C0C0">
                    <a:alpha val="47058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2381" y="3249"/>
                <a:ext cx="544" cy="589"/>
                <a:chOff x="4105" y="2840"/>
                <a:chExt cx="646" cy="739"/>
              </a:xfrm>
            </p:grpSpPr>
            <p:sp>
              <p:nvSpPr>
                <p:cNvPr id="9267" name="Oval 35"/>
                <p:cNvSpPr>
                  <a:spLocks noChangeArrowheads="1"/>
                </p:cNvSpPr>
                <p:nvPr/>
              </p:nvSpPr>
              <p:spPr bwMode="auto">
                <a:xfrm>
                  <a:off x="4308" y="2840"/>
                  <a:ext cx="215" cy="1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8" name="Oval 36"/>
                <p:cNvSpPr>
                  <a:spLocks noChangeArrowheads="1"/>
                </p:cNvSpPr>
                <p:nvPr/>
              </p:nvSpPr>
              <p:spPr bwMode="auto">
                <a:xfrm>
                  <a:off x="4308" y="3045"/>
                  <a:ext cx="227" cy="5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69" name="AutoShape 37"/>
                <p:cNvSpPr>
                  <a:spLocks noChangeArrowheads="1"/>
                </p:cNvSpPr>
                <p:nvPr/>
              </p:nvSpPr>
              <p:spPr bwMode="auto">
                <a:xfrm rot="-3923412">
                  <a:off x="4425" y="3065"/>
                  <a:ext cx="277" cy="374"/>
                </a:xfrm>
                <a:prstGeom prst="moon">
                  <a:avLst>
                    <a:gd name="adj" fmla="val 51134"/>
                  </a:avLst>
                </a:prstGeom>
                <a:solidFill>
                  <a:srgbClr val="C0C0C0">
                    <a:alpha val="41176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70" name="AutoShape 38"/>
                <p:cNvSpPr>
                  <a:spLocks noChangeArrowheads="1"/>
                </p:cNvSpPr>
                <p:nvPr/>
              </p:nvSpPr>
              <p:spPr bwMode="auto">
                <a:xfrm rot="3923412" flipH="1">
                  <a:off x="4153" y="3065"/>
                  <a:ext cx="277" cy="374"/>
                </a:xfrm>
                <a:prstGeom prst="moon">
                  <a:avLst>
                    <a:gd name="adj" fmla="val 51134"/>
                  </a:avLst>
                </a:prstGeom>
                <a:solidFill>
                  <a:srgbClr val="C0C0C0">
                    <a:alpha val="41176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265" name="AutoShape 56"/>
              <p:cNvSpPr>
                <a:spLocks/>
              </p:cNvSpPr>
              <p:nvPr/>
            </p:nvSpPr>
            <p:spPr bwMode="auto">
              <a:xfrm rot="-5400000">
                <a:off x="2041" y="2228"/>
                <a:ext cx="136" cy="1905"/>
              </a:xfrm>
              <a:prstGeom prst="rightBrace">
                <a:avLst>
                  <a:gd name="adj1" fmla="val 11672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66" name="Text Box 58"/>
              <p:cNvSpPr txBox="1">
                <a:spLocks noChangeArrowheads="1"/>
              </p:cNvSpPr>
              <p:nvPr/>
            </p:nvSpPr>
            <p:spPr bwMode="auto">
              <a:xfrm>
                <a:off x="751" y="2555"/>
                <a:ext cx="2344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ru-RU" sz="2000" b="1" i="1" dirty="0"/>
                  <a:t>Родительские комбинации</a:t>
                </a:r>
              </a:p>
              <a:p>
                <a:pPr algn="ctr">
                  <a:lnSpc>
                    <a:spcPct val="75000"/>
                  </a:lnSpc>
                </a:pPr>
                <a:r>
                  <a:rPr lang="ru-RU" sz="2000" b="1" i="1" dirty="0"/>
                  <a:t>признаков </a:t>
                </a:r>
              </a:p>
            </p:txBody>
          </p:sp>
        </p:grpSp>
        <p:sp>
          <p:nvSpPr>
            <p:cNvPr id="9262" name="Text Box 59"/>
            <p:cNvSpPr txBox="1">
              <a:spLocks noChangeArrowheads="1"/>
            </p:cNvSpPr>
            <p:nvPr/>
          </p:nvSpPr>
          <p:spPr bwMode="auto">
            <a:xfrm>
              <a:off x="3209" y="2495"/>
              <a:ext cx="258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/>
                <a:t>Новые комбинации признаков</a:t>
              </a:r>
            </a:p>
          </p:txBody>
        </p:sp>
      </p:grp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142844" y="1000115"/>
            <a:ext cx="8408210" cy="1428760"/>
            <a:chOff x="295" y="935"/>
            <a:chExt cx="5418" cy="1316"/>
          </a:xfrm>
        </p:grpSpPr>
        <p:sp>
          <p:nvSpPr>
            <p:cNvPr id="9230" name="Line 39"/>
            <p:cNvSpPr>
              <a:spLocks noChangeShapeType="1"/>
            </p:cNvSpPr>
            <p:nvPr/>
          </p:nvSpPr>
          <p:spPr bwMode="auto">
            <a:xfrm>
              <a:off x="295" y="2251"/>
              <a:ext cx="5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600"/>
            </a:p>
          </p:txBody>
        </p:sp>
        <p:grpSp>
          <p:nvGrpSpPr>
            <p:cNvPr id="11" name="Group 75"/>
            <p:cNvGrpSpPr>
              <a:grpSpLocks/>
            </p:cNvGrpSpPr>
            <p:nvPr/>
          </p:nvGrpSpPr>
          <p:grpSpPr bwMode="auto">
            <a:xfrm>
              <a:off x="295" y="935"/>
              <a:ext cx="5418" cy="1253"/>
              <a:chOff x="295" y="935"/>
              <a:chExt cx="5418" cy="1253"/>
            </a:xfrm>
          </p:grpSpPr>
          <p:grpSp>
            <p:nvGrpSpPr>
              <p:cNvPr id="12" name="Group 6"/>
              <p:cNvGrpSpPr>
                <a:grpSpLocks/>
              </p:cNvGrpSpPr>
              <p:nvPr/>
            </p:nvGrpSpPr>
            <p:grpSpPr bwMode="auto">
              <a:xfrm>
                <a:off x="3742" y="1661"/>
                <a:ext cx="293" cy="395"/>
                <a:chOff x="1805" y="2523"/>
                <a:chExt cx="362" cy="440"/>
              </a:xfrm>
            </p:grpSpPr>
            <p:sp>
              <p:nvSpPr>
                <p:cNvPr id="9256" name="Oval 7"/>
                <p:cNvSpPr>
                  <a:spLocks noChangeArrowheads="1"/>
                </p:cNvSpPr>
                <p:nvPr/>
              </p:nvSpPr>
              <p:spPr bwMode="auto">
                <a:xfrm>
                  <a:off x="1805" y="2680"/>
                  <a:ext cx="270" cy="283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sz="1600"/>
                </a:p>
              </p:txBody>
            </p:sp>
            <p:sp>
              <p:nvSpPr>
                <p:cNvPr id="925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018" y="2523"/>
                  <a:ext cx="149" cy="17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arrow" w="lg" len="med"/>
                </a:ln>
                <a:effectLst/>
              </p:spPr>
              <p:txBody>
                <a:bodyPr/>
                <a:lstStyle/>
                <a:p>
                  <a:endParaRPr lang="ru-RU" sz="1600"/>
                </a:p>
              </p:txBody>
            </p:sp>
          </p:grpSp>
          <p:grpSp>
            <p:nvGrpSpPr>
              <p:cNvPr id="13" name="Group 71"/>
              <p:cNvGrpSpPr>
                <a:grpSpLocks/>
              </p:cNvGrpSpPr>
              <p:nvPr/>
            </p:nvGrpSpPr>
            <p:grpSpPr bwMode="auto">
              <a:xfrm>
                <a:off x="295" y="935"/>
                <a:ext cx="5418" cy="1253"/>
                <a:chOff x="295" y="935"/>
                <a:chExt cx="5418" cy="1253"/>
              </a:xfrm>
            </p:grpSpPr>
            <p:grpSp>
              <p:nvGrpSpPr>
                <p:cNvPr id="14" name="Group 2"/>
                <p:cNvGrpSpPr>
                  <a:grpSpLocks/>
                </p:cNvGrpSpPr>
                <p:nvPr/>
              </p:nvGrpSpPr>
              <p:grpSpPr bwMode="auto">
                <a:xfrm>
                  <a:off x="884" y="1752"/>
                  <a:ext cx="227" cy="408"/>
                  <a:chOff x="2304" y="2840"/>
                  <a:chExt cx="576" cy="1270"/>
                </a:xfrm>
              </p:grpSpPr>
              <p:sp>
                <p:nvSpPr>
                  <p:cNvPr id="9253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840"/>
                    <a:ext cx="576" cy="576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 sz="1600"/>
                  </a:p>
                </p:txBody>
              </p:sp>
              <p:sp>
                <p:nvSpPr>
                  <p:cNvPr id="9254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2621" y="3430"/>
                    <a:ext cx="0" cy="68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 sz="1600"/>
                  </a:p>
                </p:txBody>
              </p:sp>
              <p:sp>
                <p:nvSpPr>
                  <p:cNvPr id="9255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2394" y="3748"/>
                    <a:ext cx="45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 sz="1600"/>
                  </a:p>
                </p:txBody>
              </p:sp>
            </p:grpSp>
            <p:sp>
              <p:nvSpPr>
                <p:cNvPr id="923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95" y="935"/>
                  <a:ext cx="416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/>
                    <a:t>P</a:t>
                  </a:r>
                  <a:r>
                    <a:rPr lang="ru-RU" sz="3600" b="1"/>
                    <a:t>:</a:t>
                  </a:r>
                </a:p>
              </p:txBody>
            </p:sp>
            <p:grpSp>
              <p:nvGrpSpPr>
                <p:cNvPr id="15" name="Group 10"/>
                <p:cNvGrpSpPr>
                  <a:grpSpLocks/>
                </p:cNvGrpSpPr>
                <p:nvPr/>
              </p:nvGrpSpPr>
              <p:grpSpPr bwMode="auto">
                <a:xfrm>
                  <a:off x="2789" y="1117"/>
                  <a:ext cx="408" cy="454"/>
                  <a:chOff x="2939" y="3475"/>
                  <a:chExt cx="317" cy="363"/>
                </a:xfrm>
              </p:grpSpPr>
              <p:sp>
                <p:nvSpPr>
                  <p:cNvPr id="9251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9" y="3475"/>
                    <a:ext cx="317" cy="36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 sz="1600"/>
                  </a:p>
                </p:txBody>
              </p:sp>
              <p:sp>
                <p:nvSpPr>
                  <p:cNvPr id="925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939" y="3475"/>
                    <a:ext cx="317" cy="36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 sz="1600"/>
                  </a:p>
                </p:txBody>
              </p:sp>
            </p:grpSp>
            <p:sp>
              <p:nvSpPr>
                <p:cNvPr id="923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292" y="935"/>
                  <a:ext cx="1236" cy="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dirty="0"/>
                    <a:t>Серое тело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ru-RU" sz="2000" b="1" dirty="0"/>
                    <a:t>Нормальные 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ru-RU" sz="2000" b="1" dirty="0"/>
                    <a:t>крылья</a:t>
                  </a:r>
                </a:p>
              </p:txBody>
            </p:sp>
            <p:sp>
              <p:nvSpPr>
                <p:cNvPr id="923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167" y="935"/>
                  <a:ext cx="1546" cy="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/>
                    <a:t>Чёрное  тело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ru-RU" sz="2000" b="1"/>
                    <a:t>Редуцированные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ru-RU" sz="2000" b="1"/>
                    <a:t>крылья</a:t>
                  </a:r>
                </a:p>
              </p:txBody>
            </p:sp>
            <p:sp>
              <p:nvSpPr>
                <p:cNvPr id="923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29" y="1706"/>
                  <a:ext cx="725" cy="48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ru-RU" sz="2800" b="1" i="1" dirty="0" err="1"/>
                    <a:t>АаВв</a:t>
                  </a:r>
                  <a:endParaRPr lang="ru-RU" sz="2800" b="1" i="1" dirty="0"/>
                </a:p>
              </p:txBody>
            </p:sp>
            <p:sp>
              <p:nvSpPr>
                <p:cNvPr id="924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422" y="1706"/>
                  <a:ext cx="656" cy="48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ru-RU" sz="2800" b="1" i="1" dirty="0" err="1"/>
                    <a:t>аавв</a:t>
                  </a:r>
                  <a:endParaRPr lang="ru-RU" sz="2800" b="1" i="1" dirty="0"/>
                </a:p>
              </p:txBody>
            </p:sp>
            <p:grpSp>
              <p:nvGrpSpPr>
                <p:cNvPr id="16" name="Group 29"/>
                <p:cNvGrpSpPr>
                  <a:grpSpLocks/>
                </p:cNvGrpSpPr>
                <p:nvPr/>
              </p:nvGrpSpPr>
              <p:grpSpPr bwMode="auto">
                <a:xfrm>
                  <a:off x="3515" y="1026"/>
                  <a:ext cx="601" cy="590"/>
                  <a:chOff x="4105" y="2840"/>
                  <a:chExt cx="646" cy="739"/>
                </a:xfrm>
              </p:grpSpPr>
              <p:sp>
                <p:nvSpPr>
                  <p:cNvPr id="9247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308" y="2840"/>
                    <a:ext cx="215" cy="1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 sz="1600"/>
                  </a:p>
                </p:txBody>
              </p:sp>
              <p:sp>
                <p:nvSpPr>
                  <p:cNvPr id="9248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308" y="3045"/>
                    <a:ext cx="227" cy="53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 sz="1600"/>
                  </a:p>
                </p:txBody>
              </p:sp>
              <p:sp>
                <p:nvSpPr>
                  <p:cNvPr id="9249" name="AutoShape 32"/>
                  <p:cNvSpPr>
                    <a:spLocks noChangeArrowheads="1"/>
                  </p:cNvSpPr>
                  <p:nvPr/>
                </p:nvSpPr>
                <p:spPr bwMode="auto">
                  <a:xfrm rot="-3923412">
                    <a:off x="4425" y="3065"/>
                    <a:ext cx="277" cy="374"/>
                  </a:xfrm>
                  <a:prstGeom prst="moon">
                    <a:avLst>
                      <a:gd name="adj" fmla="val 51134"/>
                    </a:avLst>
                  </a:prstGeom>
                  <a:solidFill>
                    <a:srgbClr val="C0C0C0">
                      <a:alpha val="41176"/>
                    </a:srgb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 sz="1600"/>
                  </a:p>
                </p:txBody>
              </p:sp>
              <p:sp>
                <p:nvSpPr>
                  <p:cNvPr id="9250" name="AutoShape 33"/>
                  <p:cNvSpPr>
                    <a:spLocks noChangeArrowheads="1"/>
                  </p:cNvSpPr>
                  <p:nvPr/>
                </p:nvSpPr>
                <p:spPr bwMode="auto">
                  <a:xfrm rot="3923412" flipH="1">
                    <a:off x="4153" y="3065"/>
                    <a:ext cx="277" cy="374"/>
                  </a:xfrm>
                  <a:prstGeom prst="moon">
                    <a:avLst>
                      <a:gd name="adj" fmla="val 51134"/>
                    </a:avLst>
                  </a:prstGeom>
                  <a:solidFill>
                    <a:srgbClr val="C0C0C0">
                      <a:alpha val="41176"/>
                    </a:srgb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 sz="1600"/>
                  </a:p>
                </p:txBody>
              </p:sp>
            </p:grpSp>
            <p:grpSp>
              <p:nvGrpSpPr>
                <p:cNvPr id="17" name="Group 19"/>
                <p:cNvGrpSpPr>
                  <a:grpSpLocks/>
                </p:cNvGrpSpPr>
                <p:nvPr/>
              </p:nvGrpSpPr>
              <p:grpSpPr bwMode="auto">
                <a:xfrm>
                  <a:off x="748" y="981"/>
                  <a:ext cx="454" cy="726"/>
                  <a:chOff x="748" y="1842"/>
                  <a:chExt cx="454" cy="862"/>
                </a:xfrm>
              </p:grpSpPr>
              <p:sp>
                <p:nvSpPr>
                  <p:cNvPr id="9243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861" y="1842"/>
                    <a:ext cx="215" cy="194"/>
                  </a:xfrm>
                  <a:prstGeom prst="ellipse">
                    <a:avLst/>
                  </a:prstGeom>
                  <a:solidFill>
                    <a:srgbClr val="5F5F5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 sz="1600"/>
                  </a:p>
                </p:txBody>
              </p:sp>
              <p:sp>
                <p:nvSpPr>
                  <p:cNvPr id="9244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861" y="2047"/>
                    <a:ext cx="227" cy="534"/>
                  </a:xfrm>
                  <a:prstGeom prst="ellipse">
                    <a:avLst/>
                  </a:prstGeom>
                  <a:solidFill>
                    <a:srgbClr val="5F5F5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 sz="1600"/>
                  </a:p>
                </p:txBody>
              </p:sp>
              <p:sp>
                <p:nvSpPr>
                  <p:cNvPr id="9245" name="Oval 22"/>
                  <p:cNvSpPr>
                    <a:spLocks noChangeArrowheads="1"/>
                  </p:cNvSpPr>
                  <p:nvPr/>
                </p:nvSpPr>
                <p:spPr bwMode="auto">
                  <a:xfrm rot="-986571">
                    <a:off x="937" y="2047"/>
                    <a:ext cx="265" cy="657"/>
                  </a:xfrm>
                  <a:prstGeom prst="ellipse">
                    <a:avLst/>
                  </a:prstGeom>
                  <a:solidFill>
                    <a:srgbClr val="C0C0C0">
                      <a:alpha val="47058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 sz="1600"/>
                  </a:p>
                </p:txBody>
              </p:sp>
              <p:sp>
                <p:nvSpPr>
                  <p:cNvPr id="9246" name="Oval 23"/>
                  <p:cNvSpPr>
                    <a:spLocks noChangeArrowheads="1"/>
                  </p:cNvSpPr>
                  <p:nvPr/>
                </p:nvSpPr>
                <p:spPr bwMode="auto">
                  <a:xfrm rot="860533">
                    <a:off x="748" y="2047"/>
                    <a:ext cx="265" cy="657"/>
                  </a:xfrm>
                  <a:prstGeom prst="ellipse">
                    <a:avLst/>
                  </a:prstGeom>
                  <a:solidFill>
                    <a:srgbClr val="C0C0C0">
                      <a:alpha val="47058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 sz="1600"/>
                  </a:p>
                </p:txBody>
              </p:sp>
            </p:grpSp>
          </p:grpSp>
        </p:grpSp>
      </p:grp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0" y="2357436"/>
            <a:ext cx="8572528" cy="6155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u="sng" dirty="0">
                <a:latin typeface="Arial" pitchFamily="34" charset="0"/>
                <a:cs typeface="Arial" pitchFamily="34" charset="0"/>
              </a:rPr>
              <a:t>Ожидаемые результаты скрещивания, если неаллельные гены – в разных хромосомах:</a:t>
            </a:r>
          </a:p>
        </p:txBody>
      </p:sp>
      <p:sp>
        <p:nvSpPr>
          <p:cNvPr id="14404" name="Text Box 68"/>
          <p:cNvSpPr txBox="1">
            <a:spLocks noChangeArrowheads="1"/>
          </p:cNvSpPr>
          <p:nvPr/>
        </p:nvSpPr>
        <p:spPr bwMode="auto">
          <a:xfrm>
            <a:off x="8572528" y="2357437"/>
            <a:ext cx="571472" cy="6155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4000" b="1" dirty="0"/>
              <a:t>?</a:t>
            </a:r>
          </a:p>
        </p:txBody>
      </p: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1476376" y="4516044"/>
            <a:ext cx="7610476" cy="576263"/>
            <a:chOff x="930" y="3793"/>
            <a:chExt cx="4794" cy="484"/>
          </a:xfrm>
        </p:grpSpPr>
        <p:sp>
          <p:nvSpPr>
            <p:cNvPr id="9226" name="Text Box 63"/>
            <p:cNvSpPr txBox="1">
              <a:spLocks noChangeArrowheads="1"/>
            </p:cNvSpPr>
            <p:nvPr/>
          </p:nvSpPr>
          <p:spPr bwMode="auto">
            <a:xfrm>
              <a:off x="930" y="3884"/>
              <a:ext cx="1067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/>
                <a:t>АаВв </a:t>
              </a:r>
              <a:r>
                <a:rPr lang="ru-RU" sz="2400" b="1"/>
                <a:t>2</a:t>
              </a:r>
              <a:r>
                <a:rPr lang="en-US" sz="2400" b="1"/>
                <a:t>5</a:t>
              </a:r>
              <a:r>
                <a:rPr lang="ru-RU" sz="2400" b="1"/>
                <a:t>%</a:t>
              </a:r>
              <a:endParaRPr lang="ru-RU" sz="2800" b="1" i="1"/>
            </a:p>
          </p:txBody>
        </p:sp>
        <p:sp>
          <p:nvSpPr>
            <p:cNvPr id="9227" name="Text Box 64"/>
            <p:cNvSpPr txBox="1">
              <a:spLocks noChangeArrowheads="1"/>
            </p:cNvSpPr>
            <p:nvPr/>
          </p:nvSpPr>
          <p:spPr bwMode="auto">
            <a:xfrm>
              <a:off x="2200" y="3838"/>
              <a:ext cx="1093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/>
                <a:t>аавв </a:t>
              </a:r>
              <a:r>
                <a:rPr lang="ru-RU" sz="2400" b="1"/>
                <a:t>2</a:t>
              </a:r>
              <a:r>
                <a:rPr lang="en-US" sz="2400" b="1"/>
                <a:t>5</a:t>
              </a:r>
              <a:r>
                <a:rPr lang="ru-RU" sz="2400" b="1"/>
                <a:t>%</a:t>
              </a:r>
              <a:endParaRPr lang="ru-RU" sz="2400" b="1" i="1"/>
            </a:p>
          </p:txBody>
        </p:sp>
        <p:sp>
          <p:nvSpPr>
            <p:cNvPr id="9228" name="Text Box 69"/>
            <p:cNvSpPr txBox="1">
              <a:spLocks noChangeArrowheads="1"/>
            </p:cNvSpPr>
            <p:nvPr/>
          </p:nvSpPr>
          <p:spPr bwMode="auto">
            <a:xfrm>
              <a:off x="3424" y="3838"/>
              <a:ext cx="104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/>
                <a:t>Аавв </a:t>
              </a:r>
              <a:r>
                <a:rPr lang="ru-RU" sz="2400" b="1"/>
                <a:t>2</a:t>
              </a:r>
              <a:r>
                <a:rPr lang="en-US" sz="2400" b="1"/>
                <a:t>5</a:t>
              </a:r>
              <a:r>
                <a:rPr lang="ru-RU" sz="2400" b="1"/>
                <a:t>%</a:t>
              </a:r>
              <a:endParaRPr lang="ru-RU" sz="2800" b="1" i="1"/>
            </a:p>
          </p:txBody>
        </p:sp>
        <p:sp>
          <p:nvSpPr>
            <p:cNvPr id="9229" name="Text Box 70"/>
            <p:cNvSpPr txBox="1">
              <a:spLocks noChangeArrowheads="1"/>
            </p:cNvSpPr>
            <p:nvPr/>
          </p:nvSpPr>
          <p:spPr bwMode="auto">
            <a:xfrm>
              <a:off x="4604" y="3793"/>
              <a:ext cx="1120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/>
                <a:t>ааВв </a:t>
              </a:r>
              <a:r>
                <a:rPr lang="ru-RU" sz="2400" b="1"/>
                <a:t>2</a:t>
              </a:r>
              <a:r>
                <a:rPr lang="en-US" sz="2400" b="1"/>
                <a:t>5</a:t>
              </a:r>
              <a:r>
                <a:rPr lang="ru-RU" sz="2400" b="1"/>
                <a:t>%</a:t>
              </a:r>
              <a:endParaRPr lang="ru-RU" sz="2400" b="1" i="1"/>
            </a:p>
          </p:txBody>
        </p:sp>
      </p:grpSp>
      <p:sp>
        <p:nvSpPr>
          <p:cNvPr id="69" name="Содержимое 2"/>
          <p:cNvSpPr txBox="1">
            <a:spLocks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II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закону Менделя, если гены локализованы в разных хромосомах, во 2-м поколении должно наблюдается четыре разных фенотипа.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 возвратном анализирующем скрещивании все четыре фенотипа будут находится в числовом соотношении 1:1:1:1, или по 25%.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Цитологические основы 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закона сцепленного наследования признаков 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Томаса Моргана</a:t>
            </a: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1331914" y="1437085"/>
            <a:ext cx="1296987" cy="864394"/>
            <a:chOff x="839" y="1253"/>
            <a:chExt cx="817" cy="72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2" y="1253"/>
              <a:ext cx="454" cy="726"/>
              <a:chOff x="748" y="1842"/>
              <a:chExt cx="454" cy="862"/>
            </a:xfrm>
          </p:grpSpPr>
          <p:sp>
            <p:nvSpPr>
              <p:cNvPr id="11315" name="Oval 6"/>
              <p:cNvSpPr>
                <a:spLocks noChangeArrowheads="1"/>
              </p:cNvSpPr>
              <p:nvPr/>
            </p:nvSpPr>
            <p:spPr bwMode="auto">
              <a:xfrm>
                <a:off x="861" y="1842"/>
                <a:ext cx="215" cy="194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6" name="Oval 7"/>
              <p:cNvSpPr>
                <a:spLocks noChangeArrowheads="1"/>
              </p:cNvSpPr>
              <p:nvPr/>
            </p:nvSpPr>
            <p:spPr bwMode="auto">
              <a:xfrm>
                <a:off x="861" y="2047"/>
                <a:ext cx="227" cy="534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7" name="Oval 8"/>
              <p:cNvSpPr>
                <a:spLocks noChangeArrowheads="1"/>
              </p:cNvSpPr>
              <p:nvPr/>
            </p:nvSpPr>
            <p:spPr bwMode="auto">
              <a:xfrm rot="-986571">
                <a:off x="937" y="2047"/>
                <a:ext cx="265" cy="657"/>
              </a:xfrm>
              <a:prstGeom prst="ellipse">
                <a:avLst/>
              </a:prstGeom>
              <a:solidFill>
                <a:srgbClr val="C0C0C0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8" name="Oval 9"/>
              <p:cNvSpPr>
                <a:spLocks noChangeArrowheads="1"/>
              </p:cNvSpPr>
              <p:nvPr/>
            </p:nvSpPr>
            <p:spPr bwMode="auto">
              <a:xfrm rot="860533">
                <a:off x="748" y="2047"/>
                <a:ext cx="265" cy="657"/>
              </a:xfrm>
              <a:prstGeom prst="ellipse">
                <a:avLst/>
              </a:prstGeom>
              <a:solidFill>
                <a:srgbClr val="C0C0C0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839" y="1389"/>
              <a:ext cx="227" cy="408"/>
              <a:chOff x="2304" y="2840"/>
              <a:chExt cx="576" cy="1270"/>
            </a:xfrm>
          </p:grpSpPr>
          <p:sp>
            <p:nvSpPr>
              <p:cNvPr id="11312" name="Oval 11"/>
              <p:cNvSpPr>
                <a:spLocks noChangeArrowheads="1"/>
              </p:cNvSpPr>
              <p:nvPr/>
            </p:nvSpPr>
            <p:spPr bwMode="auto">
              <a:xfrm>
                <a:off x="2304" y="2840"/>
                <a:ext cx="576" cy="576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3" name="Line 12"/>
              <p:cNvSpPr>
                <a:spLocks noChangeShapeType="1"/>
              </p:cNvSpPr>
              <p:nvPr/>
            </p:nvSpPr>
            <p:spPr bwMode="auto">
              <a:xfrm>
                <a:off x="2621" y="3430"/>
                <a:ext cx="0" cy="6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4" name="Line 13"/>
              <p:cNvSpPr>
                <a:spLocks noChangeShapeType="1"/>
              </p:cNvSpPr>
              <p:nvPr/>
            </p:nvSpPr>
            <p:spPr bwMode="auto">
              <a:xfrm>
                <a:off x="2394" y="3748"/>
                <a:ext cx="4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6300789" y="1437085"/>
            <a:ext cx="1601787" cy="702469"/>
            <a:chOff x="3969" y="1298"/>
            <a:chExt cx="1009" cy="590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377" y="1298"/>
              <a:ext cx="601" cy="590"/>
              <a:chOff x="4105" y="2840"/>
              <a:chExt cx="646" cy="739"/>
            </a:xfrm>
          </p:grpSpPr>
          <p:sp>
            <p:nvSpPr>
              <p:cNvPr id="11306" name="Oval 15"/>
              <p:cNvSpPr>
                <a:spLocks noChangeArrowheads="1"/>
              </p:cNvSpPr>
              <p:nvPr/>
            </p:nvSpPr>
            <p:spPr bwMode="auto">
              <a:xfrm>
                <a:off x="4308" y="2840"/>
                <a:ext cx="215" cy="1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7" name="Oval 16"/>
              <p:cNvSpPr>
                <a:spLocks noChangeArrowheads="1"/>
              </p:cNvSpPr>
              <p:nvPr/>
            </p:nvSpPr>
            <p:spPr bwMode="auto">
              <a:xfrm>
                <a:off x="4308" y="3045"/>
                <a:ext cx="227" cy="5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8" name="AutoShape 17"/>
              <p:cNvSpPr>
                <a:spLocks noChangeArrowheads="1"/>
              </p:cNvSpPr>
              <p:nvPr/>
            </p:nvSpPr>
            <p:spPr bwMode="auto">
              <a:xfrm rot="-3923412">
                <a:off x="4425" y="3065"/>
                <a:ext cx="277" cy="374"/>
              </a:xfrm>
              <a:prstGeom prst="moon">
                <a:avLst>
                  <a:gd name="adj" fmla="val 51134"/>
                </a:avLst>
              </a:prstGeom>
              <a:solidFill>
                <a:srgbClr val="C0C0C0">
                  <a:alpha val="4117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9" name="AutoShape 18"/>
              <p:cNvSpPr>
                <a:spLocks noChangeArrowheads="1"/>
              </p:cNvSpPr>
              <p:nvPr/>
            </p:nvSpPr>
            <p:spPr bwMode="auto">
              <a:xfrm rot="3923412" flipH="1">
                <a:off x="4153" y="3065"/>
                <a:ext cx="277" cy="374"/>
              </a:xfrm>
              <a:prstGeom prst="moon">
                <a:avLst>
                  <a:gd name="adj" fmla="val 51134"/>
                </a:avLst>
              </a:prstGeom>
              <a:solidFill>
                <a:srgbClr val="C0C0C0">
                  <a:alpha val="4117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969" y="1389"/>
              <a:ext cx="293" cy="395"/>
              <a:chOff x="1805" y="2523"/>
              <a:chExt cx="362" cy="440"/>
            </a:xfrm>
          </p:grpSpPr>
          <p:sp>
            <p:nvSpPr>
              <p:cNvPr id="11304" name="Oval 20"/>
              <p:cNvSpPr>
                <a:spLocks noChangeArrowheads="1"/>
              </p:cNvSpPr>
              <p:nvPr/>
            </p:nvSpPr>
            <p:spPr bwMode="auto">
              <a:xfrm>
                <a:off x="1805" y="2680"/>
                <a:ext cx="270" cy="28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5" name="Line 21"/>
              <p:cNvSpPr>
                <a:spLocks noChangeShapeType="1"/>
              </p:cNvSpPr>
              <p:nvPr/>
            </p:nvSpPr>
            <p:spPr bwMode="auto">
              <a:xfrm flipV="1">
                <a:off x="2018" y="2523"/>
                <a:ext cx="149" cy="17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lg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1331914" y="3003947"/>
            <a:ext cx="1554163" cy="1223963"/>
            <a:chOff x="793" y="2251"/>
            <a:chExt cx="979" cy="1028"/>
          </a:xfrm>
        </p:grpSpPr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1338" y="2251"/>
              <a:ext cx="91" cy="907"/>
              <a:chOff x="1338" y="2251"/>
              <a:chExt cx="91" cy="907"/>
            </a:xfrm>
          </p:grpSpPr>
          <p:sp>
            <p:nvSpPr>
              <p:cNvPr id="11299" name="Line 23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0" name="Oval 25"/>
              <p:cNvSpPr>
                <a:spLocks noChangeArrowheads="1"/>
              </p:cNvSpPr>
              <p:nvPr/>
            </p:nvSpPr>
            <p:spPr bwMode="auto">
              <a:xfrm>
                <a:off x="1338" y="2387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1" name="Oval 26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1156" y="2251"/>
              <a:ext cx="91" cy="907"/>
              <a:chOff x="1156" y="2251"/>
              <a:chExt cx="91" cy="907"/>
            </a:xfrm>
          </p:grpSpPr>
          <p:sp>
            <p:nvSpPr>
              <p:cNvPr id="11296" name="Line 22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7" name="Oval 24"/>
              <p:cNvSpPr>
                <a:spLocks noChangeArrowheads="1"/>
              </p:cNvSpPr>
              <p:nvPr/>
            </p:nvSpPr>
            <p:spPr bwMode="auto">
              <a:xfrm>
                <a:off x="1156" y="2387"/>
                <a:ext cx="91" cy="9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8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292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80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/>
                <a:t>А</a:t>
              </a:r>
            </a:p>
          </p:txBody>
        </p:sp>
        <p:sp>
          <p:nvSpPr>
            <p:cNvPr id="11293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80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/>
                <a:t>В</a:t>
              </a:r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1519" y="2251"/>
              <a:ext cx="243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а</a:t>
              </a:r>
            </a:p>
          </p:txBody>
        </p:sp>
        <p:sp>
          <p:nvSpPr>
            <p:cNvPr id="11295" name="Text Box 31"/>
            <p:cNvSpPr txBox="1">
              <a:spLocks noChangeArrowheads="1"/>
            </p:cNvSpPr>
            <p:nvPr/>
          </p:nvSpPr>
          <p:spPr bwMode="auto">
            <a:xfrm>
              <a:off x="1519" y="2840"/>
              <a:ext cx="253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/>
                <a:t>в</a:t>
              </a:r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6659565" y="3003947"/>
            <a:ext cx="1481138" cy="1223963"/>
            <a:chOff x="4150" y="2115"/>
            <a:chExt cx="933" cy="1028"/>
          </a:xfrm>
        </p:grpSpPr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4468" y="2115"/>
              <a:ext cx="91" cy="907"/>
              <a:chOff x="1156" y="2251"/>
              <a:chExt cx="91" cy="907"/>
            </a:xfrm>
          </p:grpSpPr>
          <p:sp>
            <p:nvSpPr>
              <p:cNvPr id="11287" name="Line 3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8" name="Oval 36"/>
              <p:cNvSpPr>
                <a:spLocks noChangeArrowheads="1"/>
              </p:cNvSpPr>
              <p:nvPr/>
            </p:nvSpPr>
            <p:spPr bwMode="auto">
              <a:xfrm>
                <a:off x="1156" y="2387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9" name="Oval 3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4649" y="2115"/>
              <a:ext cx="91" cy="907"/>
              <a:chOff x="1156" y="2251"/>
              <a:chExt cx="91" cy="907"/>
            </a:xfrm>
          </p:grpSpPr>
          <p:sp>
            <p:nvSpPr>
              <p:cNvPr id="11284" name="Line 39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5" name="Oval 40"/>
              <p:cNvSpPr>
                <a:spLocks noChangeArrowheads="1"/>
              </p:cNvSpPr>
              <p:nvPr/>
            </p:nvSpPr>
            <p:spPr bwMode="auto">
              <a:xfrm>
                <a:off x="1156" y="2387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6" name="Oval 41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280" name="Text Box 42"/>
            <p:cNvSpPr txBox="1">
              <a:spLocks noChangeArrowheads="1"/>
            </p:cNvSpPr>
            <p:nvPr/>
          </p:nvSpPr>
          <p:spPr bwMode="auto">
            <a:xfrm>
              <a:off x="4150" y="2115"/>
              <a:ext cx="243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/>
                <a:t>а</a:t>
              </a:r>
            </a:p>
          </p:txBody>
        </p:sp>
        <p:sp>
          <p:nvSpPr>
            <p:cNvPr id="11281" name="Text Box 43"/>
            <p:cNvSpPr txBox="1">
              <a:spLocks noChangeArrowheads="1"/>
            </p:cNvSpPr>
            <p:nvPr/>
          </p:nvSpPr>
          <p:spPr bwMode="auto">
            <a:xfrm>
              <a:off x="4150" y="2704"/>
              <a:ext cx="253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/>
                <a:t>в</a:t>
              </a:r>
            </a:p>
          </p:txBody>
        </p:sp>
        <p:sp>
          <p:nvSpPr>
            <p:cNvPr id="11282" name="Text Box 44"/>
            <p:cNvSpPr txBox="1">
              <a:spLocks noChangeArrowheads="1"/>
            </p:cNvSpPr>
            <p:nvPr/>
          </p:nvSpPr>
          <p:spPr bwMode="auto">
            <a:xfrm>
              <a:off x="4830" y="2115"/>
              <a:ext cx="243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/>
                <a:t>а</a:t>
              </a:r>
            </a:p>
          </p:txBody>
        </p:sp>
        <p:sp>
          <p:nvSpPr>
            <p:cNvPr id="11283" name="Text Box 45"/>
            <p:cNvSpPr txBox="1">
              <a:spLocks noChangeArrowheads="1"/>
            </p:cNvSpPr>
            <p:nvPr/>
          </p:nvSpPr>
          <p:spPr bwMode="auto">
            <a:xfrm>
              <a:off x="4830" y="2659"/>
              <a:ext cx="253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/>
                <a:t>в</a:t>
              </a:r>
            </a:p>
          </p:txBody>
        </p:sp>
      </p:grp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3059113" y="1383506"/>
            <a:ext cx="295275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/>
              <a:t>Неаллельные признаки лежат в разных локусах одной и той же хромосомы</a:t>
            </a:r>
            <a:endParaRPr lang="ru-RU" sz="1600" dirty="0"/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3071802" y="2928940"/>
            <a:ext cx="29527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/>
              <a:t>Наследуются </a:t>
            </a:r>
            <a:r>
              <a:rPr lang="ru-RU" b="1" dirty="0" err="1"/>
              <a:t>сцепленно</a:t>
            </a:r>
            <a:r>
              <a:rPr lang="ru-RU" b="1" dirty="0"/>
              <a:t> – </a:t>
            </a:r>
          </a:p>
          <a:p>
            <a:pPr algn="ctr"/>
            <a:r>
              <a:rPr lang="ru-RU" b="1" dirty="0"/>
              <a:t>– группа сцепления</a:t>
            </a:r>
            <a:endParaRPr lang="ru-RU" sz="1400" dirty="0"/>
          </a:p>
        </p:txBody>
      </p:sp>
      <p:sp>
        <p:nvSpPr>
          <p:cNvPr id="5168" name="AutoShape 48"/>
          <p:cNvSpPr>
            <a:spLocks noChangeArrowheads="1"/>
          </p:cNvSpPr>
          <p:nvPr/>
        </p:nvSpPr>
        <p:spPr bwMode="auto">
          <a:xfrm rot="5400000">
            <a:off x="4337049" y="2592387"/>
            <a:ext cx="257172" cy="358774"/>
          </a:xfrm>
          <a:prstGeom prst="notchedRightArrow">
            <a:avLst>
              <a:gd name="adj1" fmla="val 50000"/>
              <a:gd name="adj2" fmla="val 3225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1100" dirty="0"/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0" y="4143386"/>
            <a:ext cx="9144000" cy="9787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u="sng" dirty="0"/>
              <a:t>Вывод:</a:t>
            </a:r>
            <a:r>
              <a:rPr lang="ru-RU" sz="3200" b="1" dirty="0"/>
              <a:t> в потомстве должны отсутствовать новые  комбинации признаков</a:t>
            </a:r>
          </a:p>
        </p:txBody>
      </p:sp>
      <p:sp>
        <p:nvSpPr>
          <p:cNvPr id="5197" name="Text Box 77"/>
          <p:cNvSpPr txBox="1">
            <a:spLocks noChangeArrowheads="1"/>
          </p:cNvSpPr>
          <p:nvPr/>
        </p:nvSpPr>
        <p:spPr bwMode="auto">
          <a:xfrm>
            <a:off x="323851" y="1653779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/>
              <a:t>P</a:t>
            </a:r>
            <a:r>
              <a:rPr lang="ru-RU" sz="4000" b="1" dirty="0"/>
              <a:t>:</a:t>
            </a:r>
          </a:p>
        </p:txBody>
      </p: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1619250" y="2356248"/>
            <a:ext cx="1258871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i="1" dirty="0" err="1"/>
              <a:t>АаВв</a:t>
            </a:r>
            <a:endParaRPr lang="ru-RU" sz="3200" b="1" i="1" dirty="0"/>
          </a:p>
        </p:txBody>
      </p:sp>
      <p:sp>
        <p:nvSpPr>
          <p:cNvPr id="5203" name="Text Box 83"/>
          <p:cNvSpPr txBox="1">
            <a:spLocks noChangeArrowheads="1"/>
          </p:cNvSpPr>
          <p:nvPr/>
        </p:nvSpPr>
        <p:spPr bwMode="auto">
          <a:xfrm>
            <a:off x="6877050" y="2301479"/>
            <a:ext cx="113685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i="1" dirty="0" err="1"/>
              <a:t>аавв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6" grpId="0" animBg="1"/>
      <p:bldP spid="5167" grpId="0" animBg="1"/>
      <p:bldP spid="5168" grpId="0" animBg="1"/>
      <p:bldP spid="5169" grpId="0" animBg="1"/>
      <p:bldP spid="5197" grpId="0"/>
      <p:bldP spid="5202" grpId="0" animBg="1" autoUpdateAnimBg="0"/>
      <p:bldP spid="520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>
                <a:latin typeface="Verdana" pitchFamily="34" charset="0"/>
              </a:rPr>
              <a:t>Цитологические основы </a:t>
            </a:r>
          </a:p>
          <a:p>
            <a:pPr algn="ctr"/>
            <a:r>
              <a:rPr lang="ru-RU" sz="2400" b="1" dirty="0">
                <a:latin typeface="Verdana" pitchFamily="34" charset="0"/>
              </a:rPr>
              <a:t>закона сцепленного наследования признаков </a:t>
            </a:r>
          </a:p>
          <a:p>
            <a:pPr algn="ctr"/>
            <a:r>
              <a:rPr lang="ru-RU" sz="2400" b="1" dirty="0">
                <a:latin typeface="Verdana" pitchFamily="34" charset="0"/>
              </a:rPr>
              <a:t>Томаса Моргана</a:t>
            </a:r>
          </a:p>
        </p:txBody>
      </p:sp>
      <p:sp>
        <p:nvSpPr>
          <p:cNvPr id="12291" name="Text Box 48"/>
          <p:cNvSpPr txBox="1">
            <a:spLocks noChangeArrowheads="1"/>
          </p:cNvSpPr>
          <p:nvPr/>
        </p:nvSpPr>
        <p:spPr bwMode="auto">
          <a:xfrm>
            <a:off x="323851" y="1653779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/>
              <a:t>P</a:t>
            </a:r>
            <a:r>
              <a:rPr lang="ru-RU" sz="4000" b="1" dirty="0"/>
              <a:t>: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3492501" y="3921919"/>
            <a:ext cx="720725" cy="864394"/>
            <a:chOff x="748" y="1842"/>
            <a:chExt cx="454" cy="862"/>
          </a:xfrm>
        </p:grpSpPr>
        <p:sp>
          <p:nvSpPr>
            <p:cNvPr id="12354" name="Oval 58"/>
            <p:cNvSpPr>
              <a:spLocks noChangeArrowheads="1"/>
            </p:cNvSpPr>
            <p:nvPr/>
          </p:nvSpPr>
          <p:spPr bwMode="auto">
            <a:xfrm>
              <a:off x="861" y="1842"/>
              <a:ext cx="215" cy="194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55" name="Oval 59"/>
            <p:cNvSpPr>
              <a:spLocks noChangeArrowheads="1"/>
            </p:cNvSpPr>
            <p:nvPr/>
          </p:nvSpPr>
          <p:spPr bwMode="auto">
            <a:xfrm>
              <a:off x="861" y="2047"/>
              <a:ext cx="227" cy="534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56" name="Oval 60"/>
            <p:cNvSpPr>
              <a:spLocks noChangeArrowheads="1"/>
            </p:cNvSpPr>
            <p:nvPr/>
          </p:nvSpPr>
          <p:spPr bwMode="auto">
            <a:xfrm rot="-986571">
              <a:off x="937" y="2047"/>
              <a:ext cx="265" cy="657"/>
            </a:xfrm>
            <a:prstGeom prst="ellipse">
              <a:avLst/>
            </a:prstGeom>
            <a:solidFill>
              <a:srgbClr val="C0C0C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57" name="Oval 61"/>
            <p:cNvSpPr>
              <a:spLocks noChangeArrowheads="1"/>
            </p:cNvSpPr>
            <p:nvPr/>
          </p:nvSpPr>
          <p:spPr bwMode="auto">
            <a:xfrm rot="860533">
              <a:off x="748" y="2047"/>
              <a:ext cx="265" cy="657"/>
            </a:xfrm>
            <a:prstGeom prst="ellipse">
              <a:avLst/>
            </a:prstGeom>
            <a:solidFill>
              <a:srgbClr val="C0C0C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292725" y="4083844"/>
            <a:ext cx="954088" cy="702469"/>
            <a:chOff x="4105" y="2840"/>
            <a:chExt cx="646" cy="739"/>
          </a:xfrm>
        </p:grpSpPr>
        <p:sp>
          <p:nvSpPr>
            <p:cNvPr id="12350" name="Oval 63"/>
            <p:cNvSpPr>
              <a:spLocks noChangeArrowheads="1"/>
            </p:cNvSpPr>
            <p:nvPr/>
          </p:nvSpPr>
          <p:spPr bwMode="auto">
            <a:xfrm>
              <a:off x="4308" y="2840"/>
              <a:ext cx="215" cy="19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51" name="Oval 64"/>
            <p:cNvSpPr>
              <a:spLocks noChangeArrowheads="1"/>
            </p:cNvSpPr>
            <p:nvPr/>
          </p:nvSpPr>
          <p:spPr bwMode="auto">
            <a:xfrm>
              <a:off x="4308" y="3045"/>
              <a:ext cx="227" cy="5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52" name="AutoShape 65"/>
            <p:cNvSpPr>
              <a:spLocks noChangeArrowheads="1"/>
            </p:cNvSpPr>
            <p:nvPr/>
          </p:nvSpPr>
          <p:spPr bwMode="auto">
            <a:xfrm rot="-3923412">
              <a:off x="4425" y="3065"/>
              <a:ext cx="277" cy="374"/>
            </a:xfrm>
            <a:prstGeom prst="moon">
              <a:avLst>
                <a:gd name="adj" fmla="val 51134"/>
              </a:avLst>
            </a:prstGeom>
            <a:solidFill>
              <a:srgbClr val="C0C0C0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53" name="AutoShape 66"/>
            <p:cNvSpPr>
              <a:spLocks noChangeArrowheads="1"/>
            </p:cNvSpPr>
            <p:nvPr/>
          </p:nvSpPr>
          <p:spPr bwMode="auto">
            <a:xfrm rot="3923412" flipH="1">
              <a:off x="4153" y="3065"/>
              <a:ext cx="277" cy="374"/>
            </a:xfrm>
            <a:prstGeom prst="moon">
              <a:avLst>
                <a:gd name="adj" fmla="val 51134"/>
              </a:avLst>
            </a:prstGeom>
            <a:solidFill>
              <a:srgbClr val="C0C0C0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79" name="Line 71"/>
          <p:cNvSpPr>
            <a:spLocks noChangeShapeType="1"/>
          </p:cNvSpPr>
          <p:nvPr/>
        </p:nvSpPr>
        <p:spPr bwMode="auto">
          <a:xfrm>
            <a:off x="2051050" y="3759994"/>
            <a:ext cx="1441450" cy="27027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80" name="Line 72"/>
          <p:cNvSpPr>
            <a:spLocks noChangeShapeType="1"/>
          </p:cNvSpPr>
          <p:nvPr/>
        </p:nvSpPr>
        <p:spPr bwMode="auto">
          <a:xfrm flipH="1">
            <a:off x="4140200" y="3543300"/>
            <a:ext cx="3024188" cy="486966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81" name="Line 73"/>
          <p:cNvSpPr>
            <a:spLocks noChangeShapeType="1"/>
          </p:cNvSpPr>
          <p:nvPr/>
        </p:nvSpPr>
        <p:spPr bwMode="auto">
          <a:xfrm>
            <a:off x="3492501" y="3543300"/>
            <a:ext cx="2087563" cy="5405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82" name="Line 74"/>
          <p:cNvSpPr>
            <a:spLocks noChangeShapeType="1"/>
          </p:cNvSpPr>
          <p:nvPr/>
        </p:nvSpPr>
        <p:spPr bwMode="auto">
          <a:xfrm flipH="1">
            <a:off x="6011864" y="3706416"/>
            <a:ext cx="1296987" cy="3774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83" name="Text Box 75"/>
          <p:cNvSpPr txBox="1">
            <a:spLocks noChangeArrowheads="1"/>
          </p:cNvSpPr>
          <p:nvPr/>
        </p:nvSpPr>
        <p:spPr bwMode="auto">
          <a:xfrm>
            <a:off x="2124075" y="4192191"/>
            <a:ext cx="12588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/>
              <a:t>АаВв</a:t>
            </a:r>
          </a:p>
        </p:txBody>
      </p:sp>
      <p:sp>
        <p:nvSpPr>
          <p:cNvPr id="17484" name="Text Box 76"/>
          <p:cNvSpPr txBox="1">
            <a:spLocks noChangeArrowheads="1"/>
          </p:cNvSpPr>
          <p:nvPr/>
        </p:nvSpPr>
        <p:spPr bwMode="auto">
          <a:xfrm>
            <a:off x="6372225" y="4137423"/>
            <a:ext cx="1136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/>
              <a:t>аавв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08176" y="1491854"/>
            <a:ext cx="720725" cy="864394"/>
            <a:chOff x="748" y="1842"/>
            <a:chExt cx="454" cy="862"/>
          </a:xfrm>
        </p:grpSpPr>
        <p:sp>
          <p:nvSpPr>
            <p:cNvPr id="12346" name="Oval 4"/>
            <p:cNvSpPr>
              <a:spLocks noChangeArrowheads="1"/>
            </p:cNvSpPr>
            <p:nvPr/>
          </p:nvSpPr>
          <p:spPr bwMode="auto">
            <a:xfrm>
              <a:off x="861" y="1842"/>
              <a:ext cx="215" cy="194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7" name="Oval 5"/>
            <p:cNvSpPr>
              <a:spLocks noChangeArrowheads="1"/>
            </p:cNvSpPr>
            <p:nvPr/>
          </p:nvSpPr>
          <p:spPr bwMode="auto">
            <a:xfrm>
              <a:off x="861" y="2047"/>
              <a:ext cx="227" cy="534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8" name="Oval 6"/>
            <p:cNvSpPr>
              <a:spLocks noChangeArrowheads="1"/>
            </p:cNvSpPr>
            <p:nvPr/>
          </p:nvSpPr>
          <p:spPr bwMode="auto">
            <a:xfrm rot="-986571">
              <a:off x="937" y="2047"/>
              <a:ext cx="265" cy="657"/>
            </a:xfrm>
            <a:prstGeom prst="ellipse">
              <a:avLst/>
            </a:prstGeom>
            <a:solidFill>
              <a:srgbClr val="C0C0C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9" name="Oval 7"/>
            <p:cNvSpPr>
              <a:spLocks noChangeArrowheads="1"/>
            </p:cNvSpPr>
            <p:nvPr/>
          </p:nvSpPr>
          <p:spPr bwMode="auto">
            <a:xfrm rot="860533">
              <a:off x="748" y="2047"/>
              <a:ext cx="265" cy="657"/>
            </a:xfrm>
            <a:prstGeom prst="ellipse">
              <a:avLst/>
            </a:prstGeom>
            <a:solidFill>
              <a:srgbClr val="C0C0C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331913" y="1653779"/>
            <a:ext cx="360362" cy="485775"/>
            <a:chOff x="2304" y="2840"/>
            <a:chExt cx="576" cy="1270"/>
          </a:xfrm>
        </p:grpSpPr>
        <p:sp>
          <p:nvSpPr>
            <p:cNvPr id="12343" name="Oval 9"/>
            <p:cNvSpPr>
              <a:spLocks noChangeArrowheads="1"/>
            </p:cNvSpPr>
            <p:nvPr/>
          </p:nvSpPr>
          <p:spPr bwMode="auto">
            <a:xfrm>
              <a:off x="2304" y="2840"/>
              <a:ext cx="576" cy="57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4" name="Line 10"/>
            <p:cNvSpPr>
              <a:spLocks noChangeShapeType="1"/>
            </p:cNvSpPr>
            <p:nvPr/>
          </p:nvSpPr>
          <p:spPr bwMode="auto">
            <a:xfrm>
              <a:off x="2621" y="3430"/>
              <a:ext cx="0" cy="6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45" name="Line 11"/>
            <p:cNvSpPr>
              <a:spLocks noChangeShapeType="1"/>
            </p:cNvSpPr>
            <p:nvPr/>
          </p:nvSpPr>
          <p:spPr bwMode="auto">
            <a:xfrm>
              <a:off x="2394" y="3748"/>
              <a:ext cx="45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6877050" y="1491854"/>
            <a:ext cx="954088" cy="702469"/>
            <a:chOff x="4105" y="2840"/>
            <a:chExt cx="646" cy="739"/>
          </a:xfrm>
        </p:grpSpPr>
        <p:sp>
          <p:nvSpPr>
            <p:cNvPr id="12339" name="Oval 13"/>
            <p:cNvSpPr>
              <a:spLocks noChangeArrowheads="1"/>
            </p:cNvSpPr>
            <p:nvPr/>
          </p:nvSpPr>
          <p:spPr bwMode="auto">
            <a:xfrm>
              <a:off x="4308" y="2840"/>
              <a:ext cx="215" cy="19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0" name="Oval 14"/>
            <p:cNvSpPr>
              <a:spLocks noChangeArrowheads="1"/>
            </p:cNvSpPr>
            <p:nvPr/>
          </p:nvSpPr>
          <p:spPr bwMode="auto">
            <a:xfrm>
              <a:off x="4308" y="3045"/>
              <a:ext cx="227" cy="5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1" name="AutoShape 15"/>
            <p:cNvSpPr>
              <a:spLocks noChangeArrowheads="1"/>
            </p:cNvSpPr>
            <p:nvPr/>
          </p:nvSpPr>
          <p:spPr bwMode="auto">
            <a:xfrm rot="-3923412">
              <a:off x="4425" y="3065"/>
              <a:ext cx="277" cy="374"/>
            </a:xfrm>
            <a:prstGeom prst="moon">
              <a:avLst>
                <a:gd name="adj" fmla="val 51134"/>
              </a:avLst>
            </a:prstGeom>
            <a:solidFill>
              <a:srgbClr val="C0C0C0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2" name="AutoShape 16"/>
            <p:cNvSpPr>
              <a:spLocks noChangeArrowheads="1"/>
            </p:cNvSpPr>
            <p:nvPr/>
          </p:nvSpPr>
          <p:spPr bwMode="auto">
            <a:xfrm rot="3923412" flipH="1">
              <a:off x="4153" y="3065"/>
              <a:ext cx="277" cy="374"/>
            </a:xfrm>
            <a:prstGeom prst="moon">
              <a:avLst>
                <a:gd name="adj" fmla="val 51134"/>
              </a:avLst>
            </a:prstGeom>
            <a:solidFill>
              <a:srgbClr val="C0C0C0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227764" y="1653778"/>
            <a:ext cx="465137" cy="470297"/>
            <a:chOff x="1805" y="2523"/>
            <a:chExt cx="362" cy="440"/>
          </a:xfrm>
        </p:grpSpPr>
        <p:sp>
          <p:nvSpPr>
            <p:cNvPr id="12337" name="Oval 18"/>
            <p:cNvSpPr>
              <a:spLocks noChangeArrowheads="1"/>
            </p:cNvSpPr>
            <p:nvPr/>
          </p:nvSpPr>
          <p:spPr bwMode="auto">
            <a:xfrm>
              <a:off x="1805" y="2680"/>
              <a:ext cx="270" cy="2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8" name="Line 19"/>
            <p:cNvSpPr>
              <a:spLocks noChangeShapeType="1"/>
            </p:cNvSpPr>
            <p:nvPr/>
          </p:nvSpPr>
          <p:spPr bwMode="auto">
            <a:xfrm flipV="1">
              <a:off x="2018" y="2523"/>
              <a:ext cx="149" cy="17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lg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1187451" y="2463405"/>
            <a:ext cx="1008063" cy="1332309"/>
            <a:chOff x="748" y="2160"/>
            <a:chExt cx="635" cy="1119"/>
          </a:xfrm>
        </p:grpSpPr>
        <p:sp>
          <p:nvSpPr>
            <p:cNvPr id="12330" name="Oval 53"/>
            <p:cNvSpPr>
              <a:spLocks noChangeArrowheads="1"/>
            </p:cNvSpPr>
            <p:nvPr/>
          </p:nvSpPr>
          <p:spPr bwMode="auto">
            <a:xfrm>
              <a:off x="748" y="2160"/>
              <a:ext cx="635" cy="1089"/>
            </a:xfrm>
            <a:prstGeom prst="ellipse">
              <a:avLst/>
            </a:prstGeom>
            <a:solidFill>
              <a:srgbClr val="FFFF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1066" y="2251"/>
              <a:ext cx="91" cy="907"/>
              <a:chOff x="1156" y="2251"/>
              <a:chExt cx="91" cy="907"/>
            </a:xfrm>
          </p:grpSpPr>
          <p:sp>
            <p:nvSpPr>
              <p:cNvPr id="12334" name="Line 25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5" name="Oval 26"/>
              <p:cNvSpPr>
                <a:spLocks noChangeArrowheads="1"/>
              </p:cNvSpPr>
              <p:nvPr/>
            </p:nvSpPr>
            <p:spPr bwMode="auto">
              <a:xfrm>
                <a:off x="1156" y="2387"/>
                <a:ext cx="91" cy="91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6" name="Oval 27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32" name="Text Box 28"/>
            <p:cNvSpPr txBox="1">
              <a:spLocks noChangeArrowheads="1"/>
            </p:cNvSpPr>
            <p:nvPr/>
          </p:nvSpPr>
          <p:spPr bwMode="auto">
            <a:xfrm>
              <a:off x="793" y="2251"/>
              <a:ext cx="280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А</a:t>
              </a:r>
            </a:p>
          </p:txBody>
        </p:sp>
        <p:sp>
          <p:nvSpPr>
            <p:cNvPr id="12333" name="Text Box 29"/>
            <p:cNvSpPr txBox="1">
              <a:spLocks noChangeArrowheads="1"/>
            </p:cNvSpPr>
            <p:nvPr/>
          </p:nvSpPr>
          <p:spPr bwMode="auto">
            <a:xfrm>
              <a:off x="793" y="2840"/>
              <a:ext cx="280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В</a:t>
              </a:r>
            </a:p>
          </p:txBody>
        </p:sp>
      </p:grp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2484438" y="2463405"/>
            <a:ext cx="1008062" cy="1332309"/>
            <a:chOff x="1565" y="2160"/>
            <a:chExt cx="635" cy="1119"/>
          </a:xfrm>
        </p:grpSpPr>
        <p:sp>
          <p:nvSpPr>
            <p:cNvPr id="12323" name="Oval 54"/>
            <p:cNvSpPr>
              <a:spLocks noChangeArrowheads="1"/>
            </p:cNvSpPr>
            <p:nvPr/>
          </p:nvSpPr>
          <p:spPr bwMode="auto">
            <a:xfrm>
              <a:off x="1565" y="2160"/>
              <a:ext cx="635" cy="1089"/>
            </a:xfrm>
            <a:prstGeom prst="ellipse">
              <a:avLst/>
            </a:prstGeom>
            <a:solidFill>
              <a:srgbClr val="FFFF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1882" y="2251"/>
              <a:ext cx="91" cy="907"/>
              <a:chOff x="1338" y="2251"/>
              <a:chExt cx="91" cy="907"/>
            </a:xfrm>
          </p:grpSpPr>
          <p:sp>
            <p:nvSpPr>
              <p:cNvPr id="12327" name="Line 21"/>
              <p:cNvSpPr>
                <a:spLocks noChangeShapeType="1"/>
              </p:cNvSpPr>
              <p:nvPr/>
            </p:nvSpPr>
            <p:spPr bwMode="auto">
              <a:xfrm>
                <a:off x="1383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8" name="Oval 22"/>
              <p:cNvSpPr>
                <a:spLocks noChangeArrowheads="1"/>
              </p:cNvSpPr>
              <p:nvPr/>
            </p:nvSpPr>
            <p:spPr bwMode="auto">
              <a:xfrm>
                <a:off x="1338" y="2387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9" name="Oval 23"/>
              <p:cNvSpPr>
                <a:spLocks noChangeArrowheads="1"/>
              </p:cNvSpPr>
              <p:nvPr/>
            </p:nvSpPr>
            <p:spPr bwMode="auto">
              <a:xfrm>
                <a:off x="1338" y="2931"/>
                <a:ext cx="91" cy="91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25" name="Text Box 30"/>
            <p:cNvSpPr txBox="1">
              <a:spLocks noChangeArrowheads="1"/>
            </p:cNvSpPr>
            <p:nvPr/>
          </p:nvSpPr>
          <p:spPr bwMode="auto">
            <a:xfrm>
              <a:off x="1610" y="2251"/>
              <a:ext cx="228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800" b="1" i="1" dirty="0"/>
                <a:t>а</a:t>
              </a:r>
            </a:p>
          </p:txBody>
        </p:sp>
        <p:sp>
          <p:nvSpPr>
            <p:cNvPr id="12326" name="Text Box 31"/>
            <p:cNvSpPr txBox="1">
              <a:spLocks noChangeArrowheads="1"/>
            </p:cNvSpPr>
            <p:nvPr/>
          </p:nvSpPr>
          <p:spPr bwMode="auto">
            <a:xfrm>
              <a:off x="1655" y="2840"/>
              <a:ext cx="253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в</a:t>
              </a:r>
            </a:p>
          </p:txBody>
        </p:sp>
      </p:grpSp>
      <p:grpSp>
        <p:nvGrpSpPr>
          <p:cNvPr id="12" name="Group 70"/>
          <p:cNvGrpSpPr>
            <a:grpSpLocks/>
          </p:cNvGrpSpPr>
          <p:nvPr/>
        </p:nvGrpSpPr>
        <p:grpSpPr bwMode="auto">
          <a:xfrm>
            <a:off x="7164388" y="2409825"/>
            <a:ext cx="1008062" cy="1296591"/>
            <a:chOff x="4377" y="2069"/>
            <a:chExt cx="635" cy="1089"/>
          </a:xfrm>
        </p:grpSpPr>
        <p:sp>
          <p:nvSpPr>
            <p:cNvPr id="12316" name="Oval 55"/>
            <p:cNvSpPr>
              <a:spLocks noChangeArrowheads="1"/>
            </p:cNvSpPr>
            <p:nvPr/>
          </p:nvSpPr>
          <p:spPr bwMode="auto">
            <a:xfrm>
              <a:off x="4377" y="2069"/>
              <a:ext cx="635" cy="1089"/>
            </a:xfrm>
            <a:prstGeom prst="ellipse">
              <a:avLst/>
            </a:prstGeom>
            <a:solidFill>
              <a:srgbClr val="FFFF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740" y="2160"/>
              <a:ext cx="91" cy="907"/>
              <a:chOff x="1156" y="2251"/>
              <a:chExt cx="91" cy="907"/>
            </a:xfrm>
          </p:grpSpPr>
          <p:sp>
            <p:nvSpPr>
              <p:cNvPr id="12320" name="Line 33"/>
              <p:cNvSpPr>
                <a:spLocks noChangeShapeType="1"/>
              </p:cNvSpPr>
              <p:nvPr/>
            </p:nvSpPr>
            <p:spPr bwMode="auto">
              <a:xfrm>
                <a:off x="1202" y="2251"/>
                <a:ext cx="0" cy="90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1" name="Oval 34"/>
              <p:cNvSpPr>
                <a:spLocks noChangeArrowheads="1"/>
              </p:cNvSpPr>
              <p:nvPr/>
            </p:nvSpPr>
            <p:spPr bwMode="auto">
              <a:xfrm>
                <a:off x="1156" y="2387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2" name="Oval 35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91" cy="91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18" name="Text Box 40"/>
            <p:cNvSpPr txBox="1">
              <a:spLocks noChangeArrowheads="1"/>
            </p:cNvSpPr>
            <p:nvPr/>
          </p:nvSpPr>
          <p:spPr bwMode="auto">
            <a:xfrm>
              <a:off x="4468" y="2160"/>
              <a:ext cx="243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/>
                <a:t>а</a:t>
              </a:r>
            </a:p>
          </p:txBody>
        </p:sp>
        <p:sp>
          <p:nvSpPr>
            <p:cNvPr id="12319" name="Text Box 41"/>
            <p:cNvSpPr txBox="1">
              <a:spLocks noChangeArrowheads="1"/>
            </p:cNvSpPr>
            <p:nvPr/>
          </p:nvSpPr>
          <p:spPr bwMode="auto">
            <a:xfrm>
              <a:off x="4468" y="2704"/>
              <a:ext cx="253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/>
                <a:t>в</a:t>
              </a:r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4284663" y="1653779"/>
            <a:ext cx="647700" cy="540544"/>
            <a:chOff x="2939" y="3475"/>
            <a:chExt cx="317" cy="363"/>
          </a:xfrm>
        </p:grpSpPr>
        <p:sp>
          <p:nvSpPr>
            <p:cNvPr id="12314" name="Line 50"/>
            <p:cNvSpPr>
              <a:spLocks noChangeShapeType="1"/>
            </p:cNvSpPr>
            <p:nvPr/>
          </p:nvSpPr>
          <p:spPr bwMode="auto">
            <a:xfrm flipV="1">
              <a:off x="2939" y="3475"/>
              <a:ext cx="317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Line 51"/>
            <p:cNvSpPr>
              <a:spLocks noChangeShapeType="1"/>
            </p:cNvSpPr>
            <p:nvPr/>
          </p:nvSpPr>
          <p:spPr bwMode="auto">
            <a:xfrm>
              <a:off x="2939" y="3475"/>
              <a:ext cx="317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8" name="Text Box 52"/>
          <p:cNvSpPr txBox="1">
            <a:spLocks noChangeArrowheads="1"/>
          </p:cNvSpPr>
          <p:nvPr/>
        </p:nvSpPr>
        <p:spPr bwMode="auto">
          <a:xfrm>
            <a:off x="395288" y="2950369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/>
              <a:t>G</a:t>
            </a:r>
            <a:r>
              <a:rPr lang="ru-RU" sz="4000" b="1"/>
              <a:t>:</a:t>
            </a:r>
          </a:p>
        </p:txBody>
      </p:sp>
      <p:sp>
        <p:nvSpPr>
          <p:cNvPr id="12309" name="Text Box 56"/>
          <p:cNvSpPr txBox="1">
            <a:spLocks noChangeArrowheads="1"/>
          </p:cNvSpPr>
          <p:nvPr/>
        </p:nvSpPr>
        <p:spPr bwMode="auto">
          <a:xfrm>
            <a:off x="468314" y="4030267"/>
            <a:ext cx="8595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/>
              <a:t>F</a:t>
            </a:r>
            <a:r>
              <a:rPr lang="ru-RU" sz="4000" b="1" baseline="-25000"/>
              <a:t>1</a:t>
            </a:r>
            <a:r>
              <a:rPr lang="ru-RU" sz="4000" b="1"/>
              <a:t>:</a:t>
            </a:r>
          </a:p>
        </p:txBody>
      </p:sp>
      <p:sp>
        <p:nvSpPr>
          <p:cNvPr id="12310" name="Text Box 77"/>
          <p:cNvSpPr txBox="1">
            <a:spLocks noChangeArrowheads="1"/>
          </p:cNvSpPr>
          <p:nvPr/>
        </p:nvSpPr>
        <p:spPr bwMode="auto">
          <a:xfrm>
            <a:off x="2700338" y="1707356"/>
            <a:ext cx="12588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 err="1"/>
              <a:t>АаВв</a:t>
            </a:r>
            <a:endParaRPr lang="ru-RU" sz="3200" b="1" i="1" dirty="0"/>
          </a:p>
        </p:txBody>
      </p:sp>
      <p:sp>
        <p:nvSpPr>
          <p:cNvPr id="12311" name="Text Box 78"/>
          <p:cNvSpPr txBox="1">
            <a:spLocks noChangeArrowheads="1"/>
          </p:cNvSpPr>
          <p:nvPr/>
        </p:nvSpPr>
        <p:spPr bwMode="auto">
          <a:xfrm>
            <a:off x="7956550" y="1653779"/>
            <a:ext cx="1136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/>
              <a:t>аавв</a:t>
            </a:r>
          </a:p>
        </p:txBody>
      </p:sp>
      <p:sp>
        <p:nvSpPr>
          <p:cNvPr id="17487" name="Text Box 79"/>
          <p:cNvSpPr txBox="1">
            <a:spLocks noChangeArrowheads="1"/>
          </p:cNvSpPr>
          <p:nvPr/>
        </p:nvSpPr>
        <p:spPr bwMode="auto">
          <a:xfrm>
            <a:off x="2268538" y="4624388"/>
            <a:ext cx="801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5</a:t>
            </a:r>
            <a:r>
              <a:rPr lang="ru-RU" sz="2400" b="1"/>
              <a:t>0%</a:t>
            </a:r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6443663" y="4569619"/>
            <a:ext cx="801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5</a:t>
            </a:r>
            <a:r>
              <a:rPr lang="ru-RU" sz="2400" b="1"/>
              <a:t>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9" grpId="0" animBg="1"/>
      <p:bldP spid="17480" grpId="0" animBg="1"/>
      <p:bldP spid="17481" grpId="0" animBg="1"/>
      <p:bldP spid="17482" grpId="0" animBg="1"/>
      <p:bldP spid="17483" grpId="0"/>
      <p:bldP spid="17484" grpId="0"/>
      <p:bldP spid="17487" grpId="0"/>
      <p:bldP spid="174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Arial" pitchFamily="34" charset="0"/>
                <a:cs typeface="Arial" pitchFamily="34" charset="0"/>
              </a:rPr>
              <a:t>Как появились новые комбинации признаков в потомстве?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71472" y="1142990"/>
            <a:ext cx="6950749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i="1" dirty="0"/>
              <a:t>Причина: кроссинговер в профазе</a:t>
            </a:r>
            <a:r>
              <a:rPr lang="en-US" sz="2400" b="1" i="1" dirty="0"/>
              <a:t> I</a:t>
            </a:r>
            <a:r>
              <a:rPr lang="ru-RU" sz="2400" b="1" i="1" dirty="0"/>
              <a:t> мейоза </a:t>
            </a:r>
          </a:p>
        </p:txBody>
      </p:sp>
      <p:sp>
        <p:nvSpPr>
          <p:cNvPr id="6229" name="AutoShape 85"/>
          <p:cNvSpPr>
            <a:spLocks noChangeArrowheads="1"/>
          </p:cNvSpPr>
          <p:nvPr/>
        </p:nvSpPr>
        <p:spPr bwMode="auto">
          <a:xfrm>
            <a:off x="2571736" y="2357436"/>
            <a:ext cx="649287" cy="377429"/>
          </a:xfrm>
          <a:prstGeom prst="notchedRightArrow">
            <a:avLst>
              <a:gd name="adj1" fmla="val 50000"/>
              <a:gd name="adj2" fmla="val 3225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248" name="AutoShape 104"/>
          <p:cNvSpPr>
            <a:spLocks noChangeArrowheads="1"/>
          </p:cNvSpPr>
          <p:nvPr/>
        </p:nvSpPr>
        <p:spPr bwMode="auto">
          <a:xfrm>
            <a:off x="5643570" y="2285998"/>
            <a:ext cx="649288" cy="377429"/>
          </a:xfrm>
          <a:prstGeom prst="notchedRightArrow">
            <a:avLst>
              <a:gd name="adj1" fmla="val 50000"/>
              <a:gd name="adj2" fmla="val 3225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257" name="Text Box 113"/>
          <p:cNvSpPr txBox="1">
            <a:spLocks noChangeArrowheads="1"/>
          </p:cNvSpPr>
          <p:nvPr/>
        </p:nvSpPr>
        <p:spPr bwMode="auto">
          <a:xfrm>
            <a:off x="6143636" y="3286130"/>
            <a:ext cx="3000364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Такие гаметы – материал для новых комбинаций признаков</a:t>
            </a:r>
          </a:p>
        </p:txBody>
      </p:sp>
      <p:sp>
        <p:nvSpPr>
          <p:cNvPr id="55" name="Oval 60"/>
          <p:cNvSpPr>
            <a:spLocks noChangeArrowheads="1"/>
          </p:cNvSpPr>
          <p:nvPr/>
        </p:nvSpPr>
        <p:spPr bwMode="auto">
          <a:xfrm>
            <a:off x="285720" y="1857370"/>
            <a:ext cx="2159000" cy="1512094"/>
          </a:xfrm>
          <a:prstGeom prst="ellipse">
            <a:avLst/>
          </a:prstGeom>
          <a:solidFill>
            <a:srgbClr val="FFFF00">
              <a:alpha val="4705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Line 70"/>
          <p:cNvSpPr>
            <a:spLocks noChangeShapeType="1"/>
          </p:cNvSpPr>
          <p:nvPr/>
        </p:nvSpPr>
        <p:spPr bwMode="auto">
          <a:xfrm>
            <a:off x="1581121" y="2072873"/>
            <a:ext cx="0" cy="107989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" name="Oval 71"/>
          <p:cNvSpPr>
            <a:spLocks noChangeArrowheads="1"/>
          </p:cNvSpPr>
          <p:nvPr/>
        </p:nvSpPr>
        <p:spPr bwMode="auto">
          <a:xfrm>
            <a:off x="1509683" y="2234798"/>
            <a:ext cx="144463" cy="10834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Oval 72"/>
          <p:cNvSpPr>
            <a:spLocks noChangeArrowheads="1"/>
          </p:cNvSpPr>
          <p:nvPr/>
        </p:nvSpPr>
        <p:spPr bwMode="auto">
          <a:xfrm>
            <a:off x="1509683" y="2882498"/>
            <a:ext cx="144463" cy="108347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Text Box 73"/>
          <p:cNvSpPr txBox="1">
            <a:spLocks noChangeArrowheads="1"/>
          </p:cNvSpPr>
          <p:nvPr/>
        </p:nvSpPr>
        <p:spPr bwMode="auto">
          <a:xfrm>
            <a:off x="1652558" y="2072873"/>
            <a:ext cx="361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/>
              <a:t>а</a:t>
            </a:r>
          </a:p>
        </p:txBody>
      </p:sp>
      <p:sp>
        <p:nvSpPr>
          <p:cNvPr id="60" name="Text Box 74"/>
          <p:cNvSpPr txBox="1">
            <a:spLocks noChangeArrowheads="1"/>
          </p:cNvSpPr>
          <p:nvPr/>
        </p:nvSpPr>
        <p:spPr bwMode="auto">
          <a:xfrm>
            <a:off x="1652558" y="2721764"/>
            <a:ext cx="401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/>
              <a:t>в</a:t>
            </a:r>
          </a:p>
        </p:txBody>
      </p:sp>
      <p:sp>
        <p:nvSpPr>
          <p:cNvPr id="61" name="Line 62"/>
          <p:cNvSpPr>
            <a:spLocks noChangeShapeType="1"/>
          </p:cNvSpPr>
          <p:nvPr/>
        </p:nvSpPr>
        <p:spPr bwMode="auto">
          <a:xfrm>
            <a:off x="1150908" y="2072873"/>
            <a:ext cx="0" cy="107989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" name="Oval 63"/>
          <p:cNvSpPr>
            <a:spLocks noChangeArrowheads="1"/>
          </p:cNvSpPr>
          <p:nvPr/>
        </p:nvSpPr>
        <p:spPr bwMode="auto">
          <a:xfrm>
            <a:off x="1077883" y="2234798"/>
            <a:ext cx="144463" cy="108347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" name="Oval 64"/>
          <p:cNvSpPr>
            <a:spLocks noChangeArrowheads="1"/>
          </p:cNvSpPr>
          <p:nvPr/>
        </p:nvSpPr>
        <p:spPr bwMode="auto">
          <a:xfrm>
            <a:off x="1077883" y="2882498"/>
            <a:ext cx="144463" cy="10834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Text Box 65"/>
          <p:cNvSpPr txBox="1">
            <a:spLocks noChangeArrowheads="1"/>
          </p:cNvSpPr>
          <p:nvPr/>
        </p:nvSpPr>
        <p:spPr bwMode="auto">
          <a:xfrm>
            <a:off x="644495" y="2072873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/>
              <a:t>А</a:t>
            </a:r>
          </a:p>
        </p:txBody>
      </p:sp>
      <p:sp>
        <p:nvSpPr>
          <p:cNvPr id="65" name="Text Box 66"/>
          <p:cNvSpPr txBox="1">
            <a:spLocks noChangeArrowheads="1"/>
          </p:cNvSpPr>
          <p:nvPr/>
        </p:nvSpPr>
        <p:spPr bwMode="auto">
          <a:xfrm>
            <a:off x="644495" y="2721764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/>
              <a:t>В</a:t>
            </a:r>
          </a:p>
        </p:txBody>
      </p:sp>
      <p:sp>
        <p:nvSpPr>
          <p:cNvPr id="66" name="Oval 86"/>
          <p:cNvSpPr>
            <a:spLocks noChangeArrowheads="1"/>
          </p:cNvSpPr>
          <p:nvPr/>
        </p:nvSpPr>
        <p:spPr bwMode="auto">
          <a:xfrm>
            <a:off x="3357554" y="1785932"/>
            <a:ext cx="2159000" cy="1512094"/>
          </a:xfrm>
          <a:prstGeom prst="ellipse">
            <a:avLst/>
          </a:prstGeom>
          <a:solidFill>
            <a:srgbClr val="FFFF00">
              <a:alpha val="4705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Text Box 94"/>
          <p:cNvSpPr txBox="1">
            <a:spLocks noChangeArrowheads="1"/>
          </p:cNvSpPr>
          <p:nvPr/>
        </p:nvSpPr>
        <p:spPr bwMode="auto">
          <a:xfrm>
            <a:off x="4775929" y="2005403"/>
            <a:ext cx="379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/>
              <a:t>а</a:t>
            </a:r>
          </a:p>
        </p:txBody>
      </p:sp>
      <p:sp>
        <p:nvSpPr>
          <p:cNvPr id="68" name="Text Box 100"/>
          <p:cNvSpPr txBox="1">
            <a:spLocks noChangeArrowheads="1"/>
          </p:cNvSpPr>
          <p:nvPr/>
        </p:nvSpPr>
        <p:spPr bwMode="auto">
          <a:xfrm>
            <a:off x="3717917" y="2005403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/>
              <a:t>А</a:t>
            </a:r>
          </a:p>
        </p:txBody>
      </p:sp>
      <p:sp>
        <p:nvSpPr>
          <p:cNvPr id="69" name="Line 91"/>
          <p:cNvSpPr>
            <a:spLocks noChangeShapeType="1"/>
          </p:cNvSpPr>
          <p:nvPr/>
        </p:nvSpPr>
        <p:spPr bwMode="auto">
          <a:xfrm rot="1770435">
            <a:off x="4472795" y="1947447"/>
            <a:ext cx="0" cy="11346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" name="Oval 92"/>
          <p:cNvSpPr>
            <a:spLocks noChangeArrowheads="1"/>
          </p:cNvSpPr>
          <p:nvPr/>
        </p:nvSpPr>
        <p:spPr bwMode="auto">
          <a:xfrm rot="1770435">
            <a:off x="4565307" y="2162130"/>
            <a:ext cx="151621" cy="11384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" name="Oval 93"/>
          <p:cNvSpPr>
            <a:spLocks noChangeArrowheads="1"/>
          </p:cNvSpPr>
          <p:nvPr/>
        </p:nvSpPr>
        <p:spPr bwMode="auto">
          <a:xfrm rot="1770435">
            <a:off x="4230113" y="2754408"/>
            <a:ext cx="151621" cy="113842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Text Box 95"/>
          <p:cNvSpPr txBox="1">
            <a:spLocks noChangeArrowheads="1"/>
          </p:cNvSpPr>
          <p:nvPr/>
        </p:nvSpPr>
        <p:spPr bwMode="auto">
          <a:xfrm>
            <a:off x="3717917" y="2572111"/>
            <a:ext cx="401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/>
              <a:t>в</a:t>
            </a:r>
          </a:p>
        </p:txBody>
      </p:sp>
      <p:sp>
        <p:nvSpPr>
          <p:cNvPr id="73" name="Line 97"/>
          <p:cNvSpPr>
            <a:spLocks noChangeShapeType="1"/>
          </p:cNvSpPr>
          <p:nvPr/>
        </p:nvSpPr>
        <p:spPr bwMode="auto">
          <a:xfrm rot="20117533">
            <a:off x="4399300" y="1947509"/>
            <a:ext cx="0" cy="11346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" name="Oval 98"/>
          <p:cNvSpPr>
            <a:spLocks noChangeArrowheads="1"/>
          </p:cNvSpPr>
          <p:nvPr/>
        </p:nvSpPr>
        <p:spPr bwMode="auto">
          <a:xfrm rot="20117533">
            <a:off x="4180501" y="2149146"/>
            <a:ext cx="151621" cy="113842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Oval 99"/>
          <p:cNvSpPr>
            <a:spLocks noChangeArrowheads="1"/>
          </p:cNvSpPr>
          <p:nvPr/>
        </p:nvSpPr>
        <p:spPr bwMode="auto">
          <a:xfrm rot="20117533">
            <a:off x="4464965" y="2767392"/>
            <a:ext cx="151621" cy="11384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01"/>
          <p:cNvSpPr txBox="1">
            <a:spLocks noChangeArrowheads="1"/>
          </p:cNvSpPr>
          <p:nvPr/>
        </p:nvSpPr>
        <p:spPr bwMode="auto">
          <a:xfrm>
            <a:off x="4775929" y="2572111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/>
              <a:t>В</a:t>
            </a:r>
          </a:p>
        </p:txBody>
      </p:sp>
      <p:sp>
        <p:nvSpPr>
          <p:cNvPr id="77" name="Oval 68"/>
          <p:cNvSpPr>
            <a:spLocks noChangeArrowheads="1"/>
          </p:cNvSpPr>
          <p:nvPr/>
        </p:nvSpPr>
        <p:spPr bwMode="auto">
          <a:xfrm>
            <a:off x="6500826" y="1857370"/>
            <a:ext cx="1008062" cy="1296590"/>
          </a:xfrm>
          <a:prstGeom prst="ellipse">
            <a:avLst/>
          </a:prstGeom>
          <a:solidFill>
            <a:srgbClr val="FFFF00">
              <a:alpha val="4705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Line 78"/>
          <p:cNvSpPr>
            <a:spLocks noChangeShapeType="1"/>
          </p:cNvSpPr>
          <p:nvPr/>
        </p:nvSpPr>
        <p:spPr bwMode="auto">
          <a:xfrm>
            <a:off x="7077088" y="1965717"/>
            <a:ext cx="0" cy="107989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" name="Oval 79"/>
          <p:cNvSpPr>
            <a:spLocks noChangeArrowheads="1"/>
          </p:cNvSpPr>
          <p:nvPr/>
        </p:nvSpPr>
        <p:spPr bwMode="auto">
          <a:xfrm>
            <a:off x="7004063" y="2127642"/>
            <a:ext cx="144462" cy="108347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" name="Oval 80"/>
          <p:cNvSpPr>
            <a:spLocks noChangeArrowheads="1"/>
          </p:cNvSpPr>
          <p:nvPr/>
        </p:nvSpPr>
        <p:spPr bwMode="auto">
          <a:xfrm>
            <a:off x="7004063" y="2775341"/>
            <a:ext cx="144462" cy="108347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" name="Text Box 109"/>
          <p:cNvSpPr txBox="1">
            <a:spLocks noChangeArrowheads="1"/>
          </p:cNvSpPr>
          <p:nvPr/>
        </p:nvSpPr>
        <p:spPr bwMode="auto">
          <a:xfrm>
            <a:off x="6572263" y="1965717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/>
              <a:t>А</a:t>
            </a:r>
          </a:p>
        </p:txBody>
      </p:sp>
      <p:sp>
        <p:nvSpPr>
          <p:cNvPr id="82" name="Text Box 110"/>
          <p:cNvSpPr txBox="1">
            <a:spLocks noChangeArrowheads="1"/>
          </p:cNvSpPr>
          <p:nvPr/>
        </p:nvSpPr>
        <p:spPr bwMode="auto">
          <a:xfrm>
            <a:off x="6572263" y="2613417"/>
            <a:ext cx="401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/>
              <a:t>в</a:t>
            </a:r>
          </a:p>
        </p:txBody>
      </p:sp>
      <p:sp>
        <p:nvSpPr>
          <p:cNvPr id="95" name="Oval 76"/>
          <p:cNvSpPr>
            <a:spLocks noChangeArrowheads="1"/>
          </p:cNvSpPr>
          <p:nvPr/>
        </p:nvSpPr>
        <p:spPr bwMode="auto">
          <a:xfrm>
            <a:off x="7786710" y="1928808"/>
            <a:ext cx="1008063" cy="1296590"/>
          </a:xfrm>
          <a:prstGeom prst="ellipse">
            <a:avLst/>
          </a:prstGeom>
          <a:solidFill>
            <a:srgbClr val="FFFF00">
              <a:alpha val="4705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" name="Text Box 81"/>
          <p:cNvSpPr txBox="1">
            <a:spLocks noChangeArrowheads="1"/>
          </p:cNvSpPr>
          <p:nvPr/>
        </p:nvSpPr>
        <p:spPr bwMode="auto">
          <a:xfrm>
            <a:off x="7931173" y="2037155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/>
              <a:t>а</a:t>
            </a:r>
          </a:p>
        </p:txBody>
      </p:sp>
      <p:sp>
        <p:nvSpPr>
          <p:cNvPr id="97" name="Text Box 82"/>
          <p:cNvSpPr txBox="1">
            <a:spLocks noChangeArrowheads="1"/>
          </p:cNvSpPr>
          <p:nvPr/>
        </p:nvSpPr>
        <p:spPr bwMode="auto">
          <a:xfrm>
            <a:off x="7931173" y="2684855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/>
              <a:t>В</a:t>
            </a:r>
          </a:p>
        </p:txBody>
      </p:sp>
      <p:sp>
        <p:nvSpPr>
          <p:cNvPr id="98" name="Line 106"/>
          <p:cNvSpPr>
            <a:spLocks noChangeShapeType="1"/>
          </p:cNvSpPr>
          <p:nvPr/>
        </p:nvSpPr>
        <p:spPr bwMode="auto">
          <a:xfrm>
            <a:off x="8362973" y="2037155"/>
            <a:ext cx="0" cy="107989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" name="Oval 107"/>
          <p:cNvSpPr>
            <a:spLocks noChangeArrowheads="1"/>
          </p:cNvSpPr>
          <p:nvPr/>
        </p:nvSpPr>
        <p:spPr bwMode="auto">
          <a:xfrm>
            <a:off x="8289948" y="2199080"/>
            <a:ext cx="144463" cy="10834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" name="Oval 108"/>
          <p:cNvSpPr>
            <a:spLocks noChangeArrowheads="1"/>
          </p:cNvSpPr>
          <p:nvPr/>
        </p:nvSpPr>
        <p:spPr bwMode="auto">
          <a:xfrm>
            <a:off x="8289948" y="2846779"/>
            <a:ext cx="144463" cy="10834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 rot="5400000">
            <a:off x="1187847" y="555626"/>
            <a:ext cx="216694" cy="1655762"/>
          </a:xfrm>
          <a:prstGeom prst="round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857876" y="2893219"/>
            <a:ext cx="3286125" cy="53578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Кроссинговер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8314" y="789385"/>
            <a:ext cx="503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 rot="5400000">
            <a:off x="1188442" y="1041996"/>
            <a:ext cx="215504" cy="1655762"/>
          </a:xfrm>
          <a:prstGeom prst="round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68314" y="1924050"/>
            <a:ext cx="503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а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619251" y="789385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B</a:t>
            </a:r>
            <a:endParaRPr lang="ru-RU" sz="3600" b="1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619251" y="1977629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b</a:t>
            </a:r>
            <a:endParaRPr lang="ru-RU" sz="3600" b="1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429001" y="642938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А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572001" y="2071684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B</a:t>
            </a:r>
            <a:endParaRPr lang="ru-RU" sz="3600" b="1" dirty="0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500439" y="2035969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a</a:t>
            </a:r>
            <a:endParaRPr lang="ru-RU" sz="3600" b="1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643439" y="627460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b</a:t>
            </a:r>
            <a:endParaRPr lang="ru-RU" sz="3600" b="1"/>
          </a:p>
        </p:txBody>
      </p:sp>
      <p:sp>
        <p:nvSpPr>
          <p:cNvPr id="31" name="TextBox 30"/>
          <p:cNvSpPr txBox="1"/>
          <p:nvPr/>
        </p:nvSpPr>
        <p:spPr>
          <a:xfrm>
            <a:off x="357158" y="2500312"/>
            <a:ext cx="746125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Серая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28728" y="2500312"/>
            <a:ext cx="1095375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короткие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28728" y="428610"/>
            <a:ext cx="1095375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длинные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5720" y="428610"/>
            <a:ext cx="928688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Чёрная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2268538" y="1600200"/>
            <a:ext cx="107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 rot="5400000">
            <a:off x="3800278" y="1361083"/>
            <a:ext cx="1403747" cy="288925"/>
          </a:xfrm>
          <a:prstGeom prst="round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 rot="16200000">
            <a:off x="3374232" y="1367631"/>
            <a:ext cx="1404938" cy="288925"/>
          </a:xfrm>
          <a:prstGeom prst="round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5076825" y="1545431"/>
            <a:ext cx="107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6311901" y="1059656"/>
            <a:ext cx="923925" cy="215504"/>
          </a:xfrm>
          <a:prstGeom prst="round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6" name="Прямая соединительная линия 65"/>
          <p:cNvCxnSpPr>
            <a:endCxn id="61" idx="2"/>
          </p:cNvCxnSpPr>
          <p:nvPr/>
        </p:nvCxnSpPr>
        <p:spPr>
          <a:xfrm>
            <a:off x="7235825" y="1815704"/>
            <a:ext cx="0" cy="215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7235826" y="1059656"/>
            <a:ext cx="936625" cy="215504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235825" y="1815704"/>
            <a:ext cx="925513" cy="216694"/>
          </a:xfrm>
          <a:prstGeom prst="round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300789" y="1815704"/>
            <a:ext cx="923925" cy="216694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516689" y="519113"/>
            <a:ext cx="503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a</a:t>
            </a:r>
            <a:endParaRPr lang="ru-RU" sz="3600" b="1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451726" y="519113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В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443664" y="2031206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А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7451726" y="2031206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b</a:t>
            </a:r>
            <a:endParaRPr lang="ru-RU" sz="3600" b="1"/>
          </a:p>
        </p:txBody>
      </p:sp>
      <p:sp>
        <p:nvSpPr>
          <p:cNvPr id="5150" name="TextBox 34"/>
          <p:cNvSpPr txBox="1">
            <a:spLocks noChangeArrowheads="1"/>
          </p:cNvSpPr>
          <p:nvPr/>
        </p:nvSpPr>
        <p:spPr bwMode="auto">
          <a:xfrm>
            <a:off x="3071813" y="2571750"/>
            <a:ext cx="3071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Конъюгация</a:t>
            </a:r>
          </a:p>
        </p:txBody>
      </p:sp>
      <p:sp>
        <p:nvSpPr>
          <p:cNvPr id="5151" name="TextBox 40"/>
          <p:cNvSpPr txBox="1">
            <a:spLocks noChangeArrowheads="1"/>
          </p:cNvSpPr>
          <p:nvPr/>
        </p:nvSpPr>
        <p:spPr bwMode="auto">
          <a:xfrm>
            <a:off x="285750" y="3375422"/>
            <a:ext cx="85725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/>
              <a:t>В профазе первого деления </a:t>
            </a:r>
            <a:r>
              <a:rPr lang="ru-RU" sz="1800" dirty="0" smtClean="0"/>
              <a:t>мейоза</a:t>
            </a:r>
            <a:r>
              <a:rPr lang="ru-RU" sz="1800" dirty="0"/>
              <a:t> </a:t>
            </a:r>
            <a:r>
              <a:rPr lang="ru-RU" sz="1800" b="1" dirty="0"/>
              <a:t>происходит</a:t>
            </a:r>
            <a:r>
              <a:rPr lang="ru-RU" sz="1800" dirty="0"/>
              <a:t> </a:t>
            </a:r>
            <a:r>
              <a:rPr lang="ru-RU" sz="1800" b="1" dirty="0"/>
              <a:t>конъюгация</a:t>
            </a:r>
            <a:r>
              <a:rPr lang="ru-RU" sz="1800" dirty="0"/>
              <a:t> (тесное сближение гомологичных </a:t>
            </a:r>
            <a:r>
              <a:rPr lang="ru-RU" sz="1800" b="1" dirty="0"/>
              <a:t>хромосом</a:t>
            </a:r>
            <a:r>
              <a:rPr lang="ru-RU" sz="1800" dirty="0"/>
              <a:t>) </a:t>
            </a:r>
            <a:r>
              <a:rPr lang="ru-RU" sz="1800" b="1" dirty="0"/>
              <a:t>и</a:t>
            </a:r>
            <a:r>
              <a:rPr lang="ru-RU" sz="1800" dirty="0"/>
              <a:t> </a:t>
            </a:r>
            <a:r>
              <a:rPr lang="ru-RU" sz="1800" b="1" dirty="0"/>
              <a:t>кроссинговер</a:t>
            </a:r>
            <a:r>
              <a:rPr lang="ru-RU" sz="1800" dirty="0"/>
              <a:t> (обмен участками гомологичных </a:t>
            </a:r>
            <a:r>
              <a:rPr lang="ru-RU" sz="1800" b="1" dirty="0"/>
              <a:t>хромосом</a:t>
            </a:r>
            <a:r>
              <a:rPr lang="ru-RU" sz="1800" dirty="0"/>
              <a:t>)</a:t>
            </a:r>
          </a:p>
          <a:p>
            <a:r>
              <a:rPr lang="ru-RU" sz="1800" b="1" dirty="0"/>
              <a:t>Гомологичные</a:t>
            </a:r>
            <a:r>
              <a:rPr lang="ru-RU" sz="1800" dirty="0"/>
              <a:t> </a:t>
            </a:r>
            <a:r>
              <a:rPr lang="ru-RU" sz="1800" b="1" dirty="0"/>
              <a:t>хромосомы</a:t>
            </a:r>
            <a:r>
              <a:rPr lang="ru-RU" sz="1800" dirty="0"/>
              <a:t> – </a:t>
            </a:r>
            <a:r>
              <a:rPr lang="ru-RU" sz="1800" dirty="0" smtClean="0"/>
              <a:t> </a:t>
            </a:r>
            <a:r>
              <a:rPr lang="ru-RU" sz="1800" dirty="0"/>
              <a:t>одинаковые по набору составляющих их генов. </a:t>
            </a:r>
          </a:p>
          <a:p>
            <a:endParaRPr lang="ru-RU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215074" y="2571750"/>
            <a:ext cx="928688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Чёрная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15189" y="375048"/>
            <a:ext cx="1095375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длинные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29520" y="2571750"/>
            <a:ext cx="1095375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короткие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57939" y="375048"/>
            <a:ext cx="746125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Серая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46" grpId="0"/>
      <p:bldP spid="47" grpId="0"/>
      <p:bldP spid="45" grpId="0"/>
      <p:bldP spid="52" grpId="0"/>
      <p:bldP spid="58" grpId="0" animBg="1"/>
      <p:bldP spid="59" grpId="0" animBg="1"/>
      <p:bldP spid="62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42" grpId="0" animBg="1"/>
      <p:bldP spid="44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642924"/>
            <a:ext cx="9144000" cy="45243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2563" eaLnBrk="1" hangingPunct="1"/>
            <a:r>
              <a:rPr lang="ru-RU" sz="3600" dirty="0" smtClean="0"/>
              <a:t>У самок дрозофил кроссинговер осуществляется чаще, чем у самцов. Если скрещивать самку гомозиготную по рецессивным признакам с дигетерозиготным самцом, то наблюдаемое расщепление  соответствует – 50% : 50%, или 1:1.</a:t>
            </a:r>
          </a:p>
          <a:p>
            <a:pPr marL="182563" eaLnBrk="1" hangingPunct="1"/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1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Хромосомная теория наследования</a:t>
            </a: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Т. Моргана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2"/>
          <p:cNvSpPr txBox="1">
            <a:spLocks noChangeArrowheads="1"/>
          </p:cNvSpPr>
          <p:nvPr/>
        </p:nvSpPr>
        <p:spPr bwMode="auto">
          <a:xfrm>
            <a:off x="0" y="928676"/>
            <a:ext cx="9144000" cy="38878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Tx/>
              <a:buAutoNum type="arabicPeriod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Гены расположены в хромосомах, их количество неодинаково.</a:t>
            </a:r>
          </a:p>
          <a:p>
            <a:pPr marL="342900" indent="-342900" algn="just">
              <a:lnSpc>
                <a:spcPct val="115000"/>
              </a:lnSpc>
              <a:buFontTx/>
              <a:buAutoNum type="arabicPeriod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Каждый ген имеет определённое место в хромосомах; в идентичных локусах гомологичных хромосом находятся аллельные гены.</a:t>
            </a:r>
          </a:p>
          <a:p>
            <a:pPr marL="342900" indent="-342900" algn="just">
              <a:lnSpc>
                <a:spcPct val="115000"/>
              </a:lnSpc>
              <a:buFontTx/>
              <a:buAutoNum type="arabicPeriod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Гены расположены в хромосомах </a:t>
            </a:r>
            <a:r>
              <a:rPr lang="ru-RU" b="1" u="sng" dirty="0">
                <a:latin typeface="Arial" pitchFamily="34" charset="0"/>
                <a:cs typeface="Arial" pitchFamily="34" charset="0"/>
              </a:rPr>
              <a:t>линейно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Tx/>
              <a:buAutoNum type="arabicPeriod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Гены, локализованные в одной хромосоме, образуют группу сцепления и наследуются совместно. Количество групп сцепления =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n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(гаплоидный набор хромосом).</a:t>
            </a:r>
          </a:p>
          <a:p>
            <a:pPr marL="342900" indent="-342900" algn="just">
              <a:lnSpc>
                <a:spcPct val="115000"/>
              </a:lnSpc>
              <a:buFontTx/>
              <a:buAutoNum type="arabicPeriod"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Сцепление генов может нарушаться в результате </a:t>
            </a:r>
            <a:r>
              <a:rPr lang="ru-RU" b="1" u="sng" dirty="0">
                <a:latin typeface="Arial" pitchFamily="34" charset="0"/>
                <a:cs typeface="Arial" pitchFamily="34" charset="0"/>
              </a:rPr>
              <a:t>кроссинговера.</a:t>
            </a:r>
          </a:p>
          <a:p>
            <a:pPr marL="342900" indent="-342900" algn="just">
              <a:lnSpc>
                <a:spcPct val="115000"/>
              </a:lnSpc>
              <a:buFontTx/>
              <a:buAutoNum type="arabicPeriod"/>
            </a:pPr>
            <a:r>
              <a:rPr lang="ru-RU" b="1" dirty="0">
                <a:latin typeface="Arial" pitchFamily="34" charset="0"/>
                <a:cs typeface="Arial" pitchFamily="34" charset="0"/>
              </a:rPr>
              <a:t>Частота кроссинговера находится в прямой зависимости от расстояния между генами.</a:t>
            </a:r>
          </a:p>
          <a:p>
            <a:pPr marL="342900" indent="-342900" algn="just">
              <a:lnSpc>
                <a:spcPct val="115000"/>
              </a:lnSpc>
              <a:buFontTx/>
              <a:buAutoNum type="arabicPeriod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Каждый вид имеет характерный только для него набор хромосом – кариотип.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 rot="5400000">
            <a:off x="1076692" y="994960"/>
            <a:ext cx="216694" cy="1655762"/>
          </a:xfrm>
          <a:prstGeom prst="round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Кроссинговер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158" y="1142990"/>
            <a:ext cx="503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/>
              <a:t>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 rot="5400000">
            <a:off x="1077287" y="1351555"/>
            <a:ext cx="215504" cy="1655762"/>
          </a:xfrm>
          <a:prstGeom prst="round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00034" y="2285998"/>
            <a:ext cx="503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/>
              <a:t>а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500166" y="1142990"/>
            <a:ext cx="3571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B</a:t>
            </a:r>
            <a:endParaRPr lang="ru-RU" sz="3600" b="1" dirty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643042" y="2285998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/>
              <a:t>b</a:t>
            </a:r>
            <a:endParaRPr lang="ru-RU" sz="3600" b="1" dirty="0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286116" y="642924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/>
              <a:t>А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072066" y="2285998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/>
              <a:t>B</a:t>
            </a:r>
            <a:endParaRPr lang="ru-RU" sz="3600" b="1" dirty="0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286116" y="2285998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/>
              <a:t>a</a:t>
            </a:r>
            <a:endParaRPr lang="ru-RU" sz="3600" b="1" dirty="0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000628" y="642924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/>
              <a:t>b</a:t>
            </a:r>
            <a:endParaRPr lang="ru-RU" sz="3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0034" y="2928940"/>
            <a:ext cx="50323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43042" y="2928940"/>
            <a:ext cx="50482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66FF"/>
                </a:solidFill>
              </a:rPr>
              <a:t>Г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28728" y="714362"/>
            <a:ext cx="50006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663300"/>
                </a:solidFill>
              </a:rPr>
              <a:t>К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57158" y="714363"/>
            <a:ext cx="50006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/>
              <a:t>Ч</a:t>
            </a:r>
            <a:endParaRPr lang="ru-RU" sz="3200" b="1" dirty="0"/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2214546" y="1857370"/>
            <a:ext cx="107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 rot="2424643">
            <a:off x="3490269" y="1652368"/>
            <a:ext cx="1871662" cy="216694"/>
          </a:xfrm>
          <a:prstGeom prst="round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 rot="19157485">
            <a:off x="3415904" y="1656213"/>
            <a:ext cx="1873250" cy="216694"/>
          </a:xfrm>
          <a:prstGeom prst="round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5072066" y="1857370"/>
            <a:ext cx="107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6286512" y="1571618"/>
            <a:ext cx="923925" cy="215504"/>
          </a:xfrm>
          <a:prstGeom prst="round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6" name="Прямая соединительная линия 65"/>
          <p:cNvCxnSpPr>
            <a:endCxn id="61" idx="2"/>
          </p:cNvCxnSpPr>
          <p:nvPr/>
        </p:nvCxnSpPr>
        <p:spPr>
          <a:xfrm>
            <a:off x="7235825" y="1815704"/>
            <a:ext cx="0" cy="215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7215206" y="1571618"/>
            <a:ext cx="936625" cy="215504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215206" y="2143122"/>
            <a:ext cx="925513" cy="216694"/>
          </a:xfrm>
          <a:prstGeom prst="round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286512" y="2143122"/>
            <a:ext cx="923925" cy="216694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500826" y="1000114"/>
            <a:ext cx="503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/>
              <a:t>a</a:t>
            </a:r>
            <a:endParaRPr lang="ru-RU" sz="3600" b="1" dirty="0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429520" y="1071552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В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429388" y="2285998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/>
              <a:t>А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7572396" y="2285998"/>
            <a:ext cx="504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b</a:t>
            </a:r>
            <a:endParaRPr lang="ru-RU" sz="3600" b="1"/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0" y="35433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2400" b="1" dirty="0"/>
              <a:t>Примеры признаков</a:t>
            </a:r>
            <a:r>
              <a:rPr lang="ru-RU" sz="2400" dirty="0"/>
              <a:t>, которые наследуются сцеплено: у кукурузы -окраска семян и поверхность семян – гладкая и морщинистая, у душистого горошка – окраска цветка и форма пыльцы.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29388" y="642924"/>
            <a:ext cx="50482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572396" y="2928940"/>
            <a:ext cx="50323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66FF"/>
                </a:solidFill>
              </a:rPr>
              <a:t>Г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29388" y="2928940"/>
            <a:ext cx="50482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/>
              <a:t>Ч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429520" y="642924"/>
            <a:ext cx="431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663300"/>
                </a:solidFill>
              </a:rPr>
              <a:t>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5" grpId="0"/>
      <p:bldP spid="52" grpId="0"/>
      <p:bldP spid="58" grpId="0" animBg="1"/>
      <p:bldP spid="59" grpId="0" animBg="1"/>
      <p:bldP spid="62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5" grpId="0" animBg="1"/>
      <p:bldP spid="76" grpId="0" animBg="1"/>
      <p:bldP spid="77" grpId="0" animBg="1"/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38" y="141685"/>
            <a:ext cx="2081212" cy="170378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17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464594"/>
            <a:ext cx="2520950" cy="18347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17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7700"/>
            <a:ext cx="91439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464594"/>
            <a:ext cx="2592387" cy="18514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17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1" y="141685"/>
            <a:ext cx="1857375" cy="16549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175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1928808"/>
            <a:ext cx="91440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Частота кроссинговера зависит от расстояния между сцепленными генами.</a:t>
            </a:r>
          </a:p>
          <a:p>
            <a:pPr marL="514350" indent="-514350">
              <a:buFontTx/>
              <a:buAutoNum type="arabicPeriod"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45431"/>
            <a:ext cx="9144000" cy="156966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kern="0" dirty="0">
                <a:solidFill>
                  <a:schemeClr val="bg1"/>
                </a:solidFill>
                <a:latin typeface="Arial"/>
              </a:rPr>
              <a:t>1. Чем дальше друг от друга расположены гены в хромосоме, тем больше вероятность их «отрыва» при кроссинговере.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950369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20000"/>
              </a:spcBef>
              <a:defRPr/>
            </a:pPr>
            <a:r>
              <a:rPr lang="ru-RU" sz="3200" kern="0" dirty="0">
                <a:solidFill>
                  <a:schemeClr val="bg1"/>
                </a:solidFill>
                <a:latin typeface="Arial"/>
              </a:rPr>
              <a:t>2. Чем ближе друг к другу, тем крепче они сцеплены.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3857620" y="0"/>
            <a:ext cx="5286380" cy="5143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сформировать знания о сцепленном наследовании генов, группах сцепления и генетическом картировании; познакомить учащихся с причинами сцепленного наследования генов и механизмом его нарушения; продолжать развивать навык решения генетических задач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8"/>
            <a:ext cx="308084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3943171"/>
            <a:ext cx="3714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</a:t>
            </a:r>
            <a:r>
              <a:rPr lang="ru-RU" sz="2400" b="1" dirty="0"/>
              <a:t>. Морган</a:t>
            </a:r>
          </a:p>
          <a:p>
            <a:pPr algn="ctr"/>
            <a:r>
              <a:rPr lang="ru-RU" sz="2400" b="1" dirty="0"/>
              <a:t> (1886 — 1945)</a:t>
            </a:r>
          </a:p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sz="4000" dirty="0" smtClean="0">
                <a:latin typeface="Arial" pitchFamily="34" charset="0"/>
                <a:cs typeface="Arial" pitchFamily="34" charset="0"/>
              </a:rPr>
              <a:t>Самостоятельная работа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Тема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№ 56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страница150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-153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задание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- 1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,2,3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ответить на вопросы письменно в рабочей тетради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и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составить стихотворение о сцепленном наследовании генов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придумать задачу на сцепленное наследование генов и решить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2563" algn="just">
              <a:lnSpc>
                <a:spcPct val="90000"/>
              </a:lnSpc>
              <a:tabLst>
                <a:tab pos="268288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 предыдущих уроках мы с вами изучили основополагающие законы генетики – это три закона Г. Менделя и познакомились с цитологическими основами их действия. Прежде чем мы приступим к изучению новой темы, давайте вспомним всё, что мы изучили по данной теме. 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0" y="1285867"/>
            <a:ext cx="9144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Назовите три закона Г. Менделя (дайте им названия)?</a:t>
            </a:r>
          </a:p>
          <a:p>
            <a:pPr lvl="0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Что явилось объектом исследования Г. Менделя? </a:t>
            </a: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Почему объектом стало именно это растение? </a:t>
            </a: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Сформулируйте закон чистоты гамет. Кому принадлежит открытие этого закона?</a:t>
            </a:r>
          </a:p>
          <a:p>
            <a:pPr lvl="0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Всегда ли признаки можно чётко разделить на доминантные и рецессивные?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Какое название получило это явление?</a:t>
            </a:r>
          </a:p>
          <a:p>
            <a:pPr lvl="0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0" y="1500180"/>
            <a:ext cx="82867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I закон – закон единообразия, II закон – закон расщепления, III закон – закон независимого наследования.</a:t>
            </a:r>
            <a:endParaRPr lang="ru-RU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8"/>
          <p:cNvSpPr txBox="1">
            <a:spLocks noChangeArrowheads="1"/>
          </p:cNvSpPr>
          <p:nvPr/>
        </p:nvSpPr>
        <p:spPr bwMode="auto">
          <a:xfrm>
            <a:off x="0" y="2000246"/>
            <a:ext cx="8678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душистый горох </a:t>
            </a:r>
          </a:p>
        </p:txBody>
      </p:sp>
      <p:sp>
        <p:nvSpPr>
          <p:cNvPr id="20" name="Rectangle 8"/>
          <p:cNvSpPr txBox="1">
            <a:spLocks noChangeArrowheads="1"/>
          </p:cNvSpPr>
          <p:nvPr/>
        </p:nvSpPr>
        <p:spPr bwMode="auto">
          <a:xfrm>
            <a:off x="0" y="2500313"/>
            <a:ext cx="8678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Самоопыляющееся, быстро растущее, много сортов, возможно искусственное скрещивание, короткий жизненный цикл</a:t>
            </a:r>
          </a:p>
        </p:txBody>
      </p:sp>
      <p:sp>
        <p:nvSpPr>
          <p:cNvPr id="21" name="Rectangle 8"/>
          <p:cNvSpPr txBox="1">
            <a:spLocks noChangeArrowheads="1"/>
          </p:cNvSpPr>
          <p:nvPr/>
        </p:nvSpPr>
        <p:spPr bwMode="auto">
          <a:xfrm>
            <a:off x="0" y="3214692"/>
            <a:ext cx="8678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образовании гамет в каждую из них попадает только один из двух аллельных генов. Г. Мендель</a:t>
            </a:r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0" y="4000510"/>
            <a:ext cx="8678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некоторых случаях доминантный ген не до конца подавляет рецессивный ген из аллельной пары. При этом возникают промежуточные признаки.</a:t>
            </a:r>
          </a:p>
        </p:txBody>
      </p:sp>
      <p:sp>
        <p:nvSpPr>
          <p:cNvPr id="23" name="Rectangle 8"/>
          <p:cNvSpPr txBox="1">
            <a:spLocks noChangeArrowheads="1"/>
          </p:cNvSpPr>
          <p:nvPr/>
        </p:nvSpPr>
        <p:spPr bwMode="auto">
          <a:xfrm>
            <a:off x="0" y="4714890"/>
            <a:ext cx="8678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Это явление получило название неполного доминирования.</a:t>
            </a:r>
            <a:endParaRPr kumimoji="0" lang="ru-RU" sz="1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3478"/>
            <a:ext cx="8784976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232616" y="267494"/>
            <a:ext cx="86787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начале XX столетия стало очевидным, что Г. Мендель открыл единые закономерности наследственности для всех живых организмов. Но вместе с тем стали накапливаться сведения о том, что в некоторых случаях расщепление происходит не по правилам Г. Менделя. Например, у душистого горошка два признака — форма пыльцы и окраска цветков — не дают независимого расщепления в потомстве в соотношении 3:1.                            При анализе этого явления оказалось, что ген формы пыльцы и ген окраски цветка лежат 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в одной хромосоме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наследуются вместе. Постепенно таких исключений из третьего закона Менделя накапливалось все больше. Стало ясно, что принцип независимого распределения в потомстве и свободного комбинирования распространяется не на все гены. Действительно, генов, кодирующих различные признаки, у любого организма очень много. Так, по приблизительным расчетам у человека около 100 000 генов, а видов хромосом только 23. Следовательно, в каждой хромосоме должно находиться много генов. Такие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гены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называются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сцепленными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друг с другом, образуют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группы сцепления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– совокупность генов, локализованных в одной хромосоме  и наследующихся совместно.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Число групп сцепления у данного вида организмов соответствует числу хромосом в гаплоидном наборе. Так, у человека 46 хромосом в диплоидном наборе, 23 группы сцепления, у дрозофилы 8 хромосом — 4 группы сцепления, у гороха 14 хромосом — 7 групп сцепления</a:t>
            </a:r>
            <a:r>
              <a:rPr lang="ru-RU" sz="1600" dirty="0" smtClean="0"/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Расположение генов в хромосоме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13" y="1059656"/>
            <a:ext cx="647700" cy="2052638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813" y="1059656"/>
            <a:ext cx="647700" cy="2052638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76600" y="1059657"/>
            <a:ext cx="647700" cy="1997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67175" y="1059657"/>
            <a:ext cx="649288" cy="1997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4716464" y="2733675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Arial" pitchFamily="34" charset="0"/>
                <a:cs typeface="Arial" pitchFamily="34" charset="0"/>
              </a:rPr>
              <a:t>…………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 rot="16200000">
            <a:off x="6521252" y="1774230"/>
            <a:ext cx="2089547" cy="660400"/>
          </a:xfrm>
          <a:prstGeom prst="flowChartPunchedTape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 rot="16200000">
            <a:off x="7313415" y="1774230"/>
            <a:ext cx="2089547" cy="660400"/>
          </a:xfrm>
          <a:prstGeom prst="flowChartPunchedTape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TextBox 12"/>
          <p:cNvSpPr txBox="1">
            <a:spLocks noChangeArrowheads="1"/>
          </p:cNvSpPr>
          <p:nvPr/>
        </p:nvSpPr>
        <p:spPr bwMode="auto">
          <a:xfrm>
            <a:off x="179389" y="1059657"/>
            <a:ext cx="504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2268539" y="1059657"/>
            <a:ext cx="503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5132" name="TextBox 14"/>
          <p:cNvSpPr txBox="1">
            <a:spLocks noChangeArrowheads="1"/>
          </p:cNvSpPr>
          <p:nvPr/>
        </p:nvSpPr>
        <p:spPr bwMode="auto">
          <a:xfrm>
            <a:off x="2843214" y="1059657"/>
            <a:ext cx="504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5133" name="TextBox 15"/>
          <p:cNvSpPr txBox="1">
            <a:spLocks noChangeArrowheads="1"/>
          </p:cNvSpPr>
          <p:nvPr/>
        </p:nvSpPr>
        <p:spPr bwMode="auto">
          <a:xfrm>
            <a:off x="4716464" y="1113235"/>
            <a:ext cx="503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b</a:t>
            </a:r>
            <a:endParaRPr lang="ru-RU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59564" y="1113235"/>
            <a:ext cx="504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659564" y="2842022"/>
            <a:ext cx="504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B</a:t>
            </a:r>
            <a:endParaRPr lang="ru-RU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639176" y="1059657"/>
            <a:ext cx="504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a</a:t>
            </a:r>
            <a:endParaRPr lang="ru-RU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639176" y="2842022"/>
            <a:ext cx="504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b</a:t>
            </a:r>
            <a:endParaRPr lang="ru-RU" sz="28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843213" y="3389710"/>
          <a:ext cx="3888432" cy="1754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1944216"/>
              </a:tblGrid>
              <a:tr h="58819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Ген</a:t>
                      </a:r>
                      <a:endParaRPr lang="ru-RU" sz="1800" b="1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Признак</a:t>
                      </a:r>
                      <a:endParaRPr lang="ru-RU" sz="1800" b="1" i="0" dirty="0"/>
                    </a:p>
                  </a:txBody>
                  <a:tcPr marT="34290" marB="34290"/>
                </a:tc>
              </a:tr>
              <a:tr h="116586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А</a:t>
                      </a:r>
                    </a:p>
                    <a:p>
                      <a:pPr algn="ctr"/>
                      <a:r>
                        <a:rPr lang="ru-RU" sz="1800" b="1" i="0" dirty="0" smtClean="0"/>
                        <a:t>а</a:t>
                      </a:r>
                    </a:p>
                    <a:p>
                      <a:pPr algn="ctr"/>
                      <a:r>
                        <a:rPr lang="ru-RU" sz="1800" b="1" i="0" dirty="0" smtClean="0"/>
                        <a:t>В</a:t>
                      </a:r>
                      <a:endParaRPr lang="en-US" sz="1800" b="1" i="0" dirty="0" smtClean="0"/>
                    </a:p>
                    <a:p>
                      <a:pPr algn="ctr"/>
                      <a:r>
                        <a:rPr lang="en-US" sz="1800" b="1" i="0" dirty="0" smtClean="0"/>
                        <a:t>b</a:t>
                      </a:r>
                      <a:endParaRPr lang="ru-RU" sz="1800" b="1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Ж</a:t>
                      </a:r>
                    </a:p>
                    <a:p>
                      <a:pPr algn="ctr"/>
                      <a:r>
                        <a:rPr lang="ru-RU" sz="1800" b="1" i="0" dirty="0" smtClean="0"/>
                        <a:t>З</a:t>
                      </a:r>
                    </a:p>
                    <a:p>
                      <a:pPr algn="ctr"/>
                      <a:r>
                        <a:rPr lang="ru-RU" sz="1800" b="1" i="0" dirty="0" smtClean="0"/>
                        <a:t>Г</a:t>
                      </a:r>
                    </a:p>
                    <a:p>
                      <a:pPr algn="ctr"/>
                      <a:r>
                        <a:rPr lang="ru-RU" sz="1800" b="1" i="0" dirty="0" smtClean="0"/>
                        <a:t>М</a:t>
                      </a:r>
                      <a:endParaRPr lang="ru-RU" sz="1800" b="1" i="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23" name="Овал 22"/>
          <p:cNvSpPr/>
          <p:nvPr/>
        </p:nvSpPr>
        <p:spPr>
          <a:xfrm>
            <a:off x="755650" y="1168004"/>
            <a:ext cx="503238" cy="3774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619251" y="1168004"/>
            <a:ext cx="504825" cy="377428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419476" y="1329928"/>
            <a:ext cx="360363" cy="270272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блако 25"/>
          <p:cNvSpPr/>
          <p:nvPr/>
        </p:nvSpPr>
        <p:spPr>
          <a:xfrm>
            <a:off x="4140200" y="1275160"/>
            <a:ext cx="431800" cy="378619"/>
          </a:xfrm>
          <a:prstGeom prst="cloud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235826" y="1168004"/>
            <a:ext cx="504825" cy="3774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27989" y="1168004"/>
            <a:ext cx="504825" cy="377428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380288" y="2733675"/>
            <a:ext cx="431800" cy="323850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блако 30"/>
          <p:cNvSpPr/>
          <p:nvPr/>
        </p:nvSpPr>
        <p:spPr>
          <a:xfrm>
            <a:off x="8172450" y="2680097"/>
            <a:ext cx="503238" cy="432197"/>
          </a:xfrm>
          <a:prstGeom prst="cloud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0" y="3507854"/>
            <a:ext cx="9144000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ctr">
              <a:spcBef>
                <a:spcPts val="1200"/>
              </a:spcBef>
              <a:spcAft>
                <a:spcPts val="1200"/>
              </a:spcAft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Сцепленные гены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– это гены, расположенные в одной хромосоме и отвечающие за разные признаки.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834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Сцепленное наследование генов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571486"/>
            <a:ext cx="9144000" cy="1643074"/>
          </a:xfrm>
        </p:spPr>
        <p:txBody>
          <a:bodyPr/>
          <a:lstStyle/>
          <a:p>
            <a:pPr marL="0" indent="342900" algn="just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Сцепленное наследование генов не подчиняется законам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Менделя. </a:t>
            </a:r>
          </a:p>
          <a:p>
            <a:pPr marL="0" indent="342900" algn="just">
              <a:spcBef>
                <a:spcPct val="0"/>
              </a:spcBef>
              <a:buFontTx/>
              <a:buNone/>
            </a:pP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Механизм сцепленного наследования генов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изучал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Морган, который работал с мушками – дрозофилами.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84"/>
            <a:ext cx="203332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0" y="4143386"/>
            <a:ext cx="25717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Выдающийся американский генетик </a:t>
            </a:r>
            <a:r>
              <a:rPr lang="en-US" sz="1400" b="1" dirty="0" smtClean="0"/>
              <a:t>             </a:t>
            </a:r>
            <a:r>
              <a:rPr lang="ru-RU" sz="1400" b="1" dirty="0" smtClean="0"/>
              <a:t>Т</a:t>
            </a:r>
            <a:r>
              <a:rPr lang="ru-RU" sz="1400" b="1" dirty="0"/>
              <a:t>. Морган</a:t>
            </a:r>
          </a:p>
          <a:p>
            <a:pPr algn="ctr"/>
            <a:r>
              <a:rPr lang="ru-RU" sz="1400" b="1" dirty="0"/>
              <a:t> (1886 — 1945)</a:t>
            </a:r>
          </a:p>
          <a:p>
            <a:pPr algn="ctr"/>
            <a:endParaRPr lang="ru-RU" sz="1400" b="1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357436"/>
            <a:ext cx="2308225" cy="1513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 r="52133" b="6701"/>
          <a:stretch>
            <a:fillRect/>
          </a:stretch>
        </p:blipFill>
        <p:spPr bwMode="auto">
          <a:xfrm>
            <a:off x="5572132" y="2285998"/>
            <a:ext cx="2735262" cy="156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2" name="Text Box 3"/>
          <p:cNvSpPr txBox="1">
            <a:spLocks noChangeArrowheads="1"/>
          </p:cNvSpPr>
          <p:nvPr/>
        </p:nvSpPr>
        <p:spPr bwMode="auto">
          <a:xfrm>
            <a:off x="2643174" y="4127837"/>
            <a:ext cx="65008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000" b="1" i="1" dirty="0"/>
              <a:t>Имеют всего 8 хромосом в диплоидном наборе и отличия по многочисленным признакам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"/>
            <a:ext cx="9144000" cy="53907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indent="-228600" algn="ctr">
              <a:buNone/>
              <a:defRPr/>
            </a:pPr>
            <a:r>
              <a:rPr lang="ru-RU" sz="2000" b="1" cap="small" dirty="0" smtClean="0">
                <a:latin typeface="Arial" pitchFamily="34" charset="0"/>
                <a:cs typeface="Arial" pitchFamily="34" charset="0"/>
              </a:rPr>
              <a:t>Основные положения Т. Моргана</a:t>
            </a:r>
          </a:p>
          <a:p>
            <a:pPr marL="228600" indent="-228600" algn="ctr"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514350" indent="-331788">
              <a:spcBef>
                <a:spcPts val="1800"/>
              </a:spcBef>
              <a:buFontTx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1. Гены, локализованные в одной хромосоме, образуют одну группу сцепления и наследуются совместно (сцеплено).</a:t>
            </a:r>
          </a:p>
          <a:p>
            <a:pPr marL="514350" indent="-331788">
              <a:spcBef>
                <a:spcPts val="1800"/>
              </a:spcBef>
              <a:buFontTx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2. Сцепленные гены располагаются в хромосоме линейно друг за другом.</a:t>
            </a:r>
          </a:p>
          <a:p>
            <a:pPr marL="514350" indent="-331788">
              <a:spcBef>
                <a:spcPts val="1800"/>
              </a:spcBef>
              <a:buFontTx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 Сцепление может быть полным при отсутствии кроссинговера.</a:t>
            </a:r>
          </a:p>
          <a:p>
            <a:pPr marL="514350" indent="-331788">
              <a:spcBef>
                <a:spcPts val="1800"/>
              </a:spcBef>
              <a:buFontTx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4. Сцепление может быть неполным – прерывается кроссинговером.</a:t>
            </a:r>
          </a:p>
          <a:p>
            <a:pPr marL="228600" indent="-228600" algn="ctr"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3" algn="just">
              <a:lnSpc>
                <a:spcPct val="125000"/>
              </a:lnSpc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ctr">
              <a:buNone/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 flipV="1">
            <a:off x="468313" y="1329929"/>
            <a:ext cx="82804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03351" y="2085975"/>
            <a:ext cx="360363" cy="485775"/>
            <a:chOff x="2304" y="2840"/>
            <a:chExt cx="576" cy="1270"/>
          </a:xfrm>
        </p:grpSpPr>
        <p:sp>
          <p:nvSpPr>
            <p:cNvPr id="8228" name="Oval 4"/>
            <p:cNvSpPr>
              <a:spLocks noChangeArrowheads="1"/>
            </p:cNvSpPr>
            <p:nvPr/>
          </p:nvSpPr>
          <p:spPr bwMode="auto">
            <a:xfrm>
              <a:off x="2304" y="2840"/>
              <a:ext cx="576" cy="57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9" name="Line 5"/>
            <p:cNvSpPr>
              <a:spLocks noChangeShapeType="1"/>
            </p:cNvSpPr>
            <p:nvPr/>
          </p:nvSpPr>
          <p:spPr bwMode="auto">
            <a:xfrm>
              <a:off x="2621" y="3430"/>
              <a:ext cx="0" cy="6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Line 6"/>
            <p:cNvSpPr>
              <a:spLocks noChangeShapeType="1"/>
            </p:cNvSpPr>
            <p:nvPr/>
          </p:nvSpPr>
          <p:spPr bwMode="auto">
            <a:xfrm>
              <a:off x="2394" y="3748"/>
              <a:ext cx="45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940425" y="1977628"/>
            <a:ext cx="465138" cy="470297"/>
            <a:chOff x="1805" y="2523"/>
            <a:chExt cx="362" cy="440"/>
          </a:xfrm>
        </p:grpSpPr>
        <p:sp>
          <p:nvSpPr>
            <p:cNvPr id="8226" name="Oval 8"/>
            <p:cNvSpPr>
              <a:spLocks noChangeArrowheads="1"/>
            </p:cNvSpPr>
            <p:nvPr/>
          </p:nvSpPr>
          <p:spPr bwMode="auto">
            <a:xfrm>
              <a:off x="1805" y="2680"/>
              <a:ext cx="270" cy="2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7" name="Line 9"/>
            <p:cNvSpPr>
              <a:spLocks noChangeShapeType="1"/>
            </p:cNvSpPr>
            <p:nvPr/>
          </p:nvSpPr>
          <p:spPr bwMode="auto">
            <a:xfrm flipV="1">
              <a:off x="2018" y="2523"/>
              <a:ext cx="149" cy="17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lg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68314" y="1113235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/>
              <a:t>P</a:t>
            </a:r>
            <a:r>
              <a:rPr lang="ru-RU" sz="4000" b="1"/>
              <a:t>: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427538" y="1329929"/>
            <a:ext cx="647700" cy="540544"/>
            <a:chOff x="2939" y="3475"/>
            <a:chExt cx="317" cy="363"/>
          </a:xfrm>
        </p:grpSpPr>
        <p:sp>
          <p:nvSpPr>
            <p:cNvPr id="8224" name="Line 12"/>
            <p:cNvSpPr>
              <a:spLocks noChangeShapeType="1"/>
            </p:cNvSpPr>
            <p:nvPr/>
          </p:nvSpPr>
          <p:spPr bwMode="auto">
            <a:xfrm flipV="1">
              <a:off x="2939" y="3475"/>
              <a:ext cx="317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Line 13"/>
            <p:cNvSpPr>
              <a:spLocks noChangeShapeType="1"/>
            </p:cNvSpPr>
            <p:nvPr/>
          </p:nvSpPr>
          <p:spPr bwMode="auto">
            <a:xfrm>
              <a:off x="2939" y="3475"/>
              <a:ext cx="317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Опыты Томаса Моргана</a:t>
            </a:r>
          </a:p>
          <a:p>
            <a:pPr algn="ctr"/>
            <a:r>
              <a:rPr lang="ru-RU" sz="2400" b="1" i="1" dirty="0">
                <a:latin typeface="Arial" pitchFamily="34" charset="0"/>
                <a:cs typeface="Arial" pitchFamily="34" charset="0"/>
              </a:rPr>
              <a:t>(дигибридное скрещивание)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051051" y="1113235"/>
            <a:ext cx="2263697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Серое тело</a:t>
            </a:r>
          </a:p>
          <a:p>
            <a:pPr>
              <a:lnSpc>
                <a:spcPct val="85000"/>
              </a:lnSpc>
            </a:pPr>
            <a:r>
              <a:rPr lang="ru-RU" sz="2400" b="1" dirty="0"/>
              <a:t>Нормальные </a:t>
            </a:r>
          </a:p>
          <a:p>
            <a:pPr>
              <a:lnSpc>
                <a:spcPct val="85000"/>
              </a:lnSpc>
            </a:pPr>
            <a:r>
              <a:rPr lang="ru-RU" sz="2400" b="1" dirty="0"/>
              <a:t>крылья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615114" y="1113235"/>
            <a:ext cx="2840906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Чёрное  тело</a:t>
            </a:r>
          </a:p>
          <a:p>
            <a:pPr>
              <a:lnSpc>
                <a:spcPct val="85000"/>
              </a:lnSpc>
            </a:pPr>
            <a:r>
              <a:rPr lang="ru-RU" sz="2400" b="1" dirty="0"/>
              <a:t>Редуцированные</a:t>
            </a:r>
          </a:p>
          <a:p>
            <a:pPr>
              <a:lnSpc>
                <a:spcPct val="85000"/>
              </a:lnSpc>
            </a:pPr>
            <a:r>
              <a:rPr lang="ru-RU" sz="2400" b="1" dirty="0"/>
              <a:t>крылья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214546" y="2143122"/>
            <a:ext cx="137088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i="1" dirty="0"/>
              <a:t>ААВВ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858016" y="2143122"/>
            <a:ext cx="113685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i="1" dirty="0" err="1"/>
              <a:t>аавв</a:t>
            </a:r>
            <a:endParaRPr lang="ru-RU" sz="3200" b="1" i="1" dirty="0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195514" y="3436144"/>
            <a:ext cx="8595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/>
              <a:t>F</a:t>
            </a:r>
            <a:r>
              <a:rPr lang="ru-RU" sz="4000" b="1" baseline="-25000"/>
              <a:t>1</a:t>
            </a:r>
            <a:r>
              <a:rPr lang="ru-RU" sz="4000" b="1"/>
              <a:t>: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211638" y="3165873"/>
            <a:ext cx="647700" cy="863203"/>
            <a:chOff x="748" y="1842"/>
            <a:chExt cx="454" cy="862"/>
          </a:xfrm>
        </p:grpSpPr>
        <p:sp>
          <p:nvSpPr>
            <p:cNvPr id="8220" name="Oval 21"/>
            <p:cNvSpPr>
              <a:spLocks noChangeArrowheads="1"/>
            </p:cNvSpPr>
            <p:nvPr/>
          </p:nvSpPr>
          <p:spPr bwMode="auto">
            <a:xfrm>
              <a:off x="861" y="1842"/>
              <a:ext cx="215" cy="194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1" name="Oval 22"/>
            <p:cNvSpPr>
              <a:spLocks noChangeArrowheads="1"/>
            </p:cNvSpPr>
            <p:nvPr/>
          </p:nvSpPr>
          <p:spPr bwMode="auto">
            <a:xfrm>
              <a:off x="861" y="2047"/>
              <a:ext cx="227" cy="534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2" name="Oval 23"/>
            <p:cNvSpPr>
              <a:spLocks noChangeArrowheads="1"/>
            </p:cNvSpPr>
            <p:nvPr/>
          </p:nvSpPr>
          <p:spPr bwMode="auto">
            <a:xfrm rot="-986571">
              <a:off x="937" y="2047"/>
              <a:ext cx="265" cy="657"/>
            </a:xfrm>
            <a:prstGeom prst="ellipse">
              <a:avLst/>
            </a:prstGeom>
            <a:solidFill>
              <a:srgbClr val="C0C0C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3" name="Oval 24"/>
            <p:cNvSpPr>
              <a:spLocks noChangeArrowheads="1"/>
            </p:cNvSpPr>
            <p:nvPr/>
          </p:nvSpPr>
          <p:spPr bwMode="auto">
            <a:xfrm rot="860533">
              <a:off x="748" y="2047"/>
              <a:ext cx="265" cy="657"/>
            </a:xfrm>
            <a:prstGeom prst="ellipse">
              <a:avLst/>
            </a:prstGeom>
            <a:solidFill>
              <a:srgbClr val="C0C0C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580064" y="1221582"/>
            <a:ext cx="954087" cy="702469"/>
            <a:chOff x="4105" y="2840"/>
            <a:chExt cx="646" cy="739"/>
          </a:xfrm>
        </p:grpSpPr>
        <p:sp>
          <p:nvSpPr>
            <p:cNvPr id="8216" name="Oval 26"/>
            <p:cNvSpPr>
              <a:spLocks noChangeArrowheads="1"/>
            </p:cNvSpPr>
            <p:nvPr/>
          </p:nvSpPr>
          <p:spPr bwMode="auto">
            <a:xfrm>
              <a:off x="4308" y="2840"/>
              <a:ext cx="215" cy="19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7" name="Oval 27"/>
            <p:cNvSpPr>
              <a:spLocks noChangeArrowheads="1"/>
            </p:cNvSpPr>
            <p:nvPr/>
          </p:nvSpPr>
          <p:spPr bwMode="auto">
            <a:xfrm>
              <a:off x="4308" y="3045"/>
              <a:ext cx="227" cy="5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8" name="AutoShape 28"/>
            <p:cNvSpPr>
              <a:spLocks noChangeArrowheads="1"/>
            </p:cNvSpPr>
            <p:nvPr/>
          </p:nvSpPr>
          <p:spPr bwMode="auto">
            <a:xfrm rot="-3923412">
              <a:off x="4425" y="3065"/>
              <a:ext cx="277" cy="374"/>
            </a:xfrm>
            <a:prstGeom prst="moon">
              <a:avLst>
                <a:gd name="adj" fmla="val 51134"/>
              </a:avLst>
            </a:prstGeom>
            <a:solidFill>
              <a:srgbClr val="C0C0C0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9" name="AutoShape 29"/>
            <p:cNvSpPr>
              <a:spLocks noChangeArrowheads="1"/>
            </p:cNvSpPr>
            <p:nvPr/>
          </p:nvSpPr>
          <p:spPr bwMode="auto">
            <a:xfrm rot="3923412" flipH="1">
              <a:off x="4153" y="3065"/>
              <a:ext cx="277" cy="374"/>
            </a:xfrm>
            <a:prstGeom prst="moon">
              <a:avLst>
                <a:gd name="adj" fmla="val 51134"/>
              </a:avLst>
            </a:prstGeom>
            <a:solidFill>
              <a:srgbClr val="C0C0C0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539750" y="2787254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4067175" y="4569619"/>
            <a:ext cx="12330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/>
              <a:t>100%</a:t>
            </a: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1187451" y="1168004"/>
            <a:ext cx="720725" cy="864394"/>
            <a:chOff x="748" y="1842"/>
            <a:chExt cx="454" cy="862"/>
          </a:xfrm>
        </p:grpSpPr>
        <p:sp>
          <p:nvSpPr>
            <p:cNvPr id="8212" name="Oval 56"/>
            <p:cNvSpPr>
              <a:spLocks noChangeArrowheads="1"/>
            </p:cNvSpPr>
            <p:nvPr/>
          </p:nvSpPr>
          <p:spPr bwMode="auto">
            <a:xfrm>
              <a:off x="861" y="1842"/>
              <a:ext cx="215" cy="194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Oval 57"/>
            <p:cNvSpPr>
              <a:spLocks noChangeArrowheads="1"/>
            </p:cNvSpPr>
            <p:nvPr/>
          </p:nvSpPr>
          <p:spPr bwMode="auto">
            <a:xfrm>
              <a:off x="861" y="2047"/>
              <a:ext cx="227" cy="534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4" name="Oval 58"/>
            <p:cNvSpPr>
              <a:spLocks noChangeArrowheads="1"/>
            </p:cNvSpPr>
            <p:nvPr/>
          </p:nvSpPr>
          <p:spPr bwMode="auto">
            <a:xfrm rot="-986571">
              <a:off x="937" y="2047"/>
              <a:ext cx="265" cy="657"/>
            </a:xfrm>
            <a:prstGeom prst="ellipse">
              <a:avLst/>
            </a:prstGeom>
            <a:solidFill>
              <a:srgbClr val="C0C0C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59"/>
            <p:cNvSpPr>
              <a:spLocks noChangeArrowheads="1"/>
            </p:cNvSpPr>
            <p:nvPr/>
          </p:nvSpPr>
          <p:spPr bwMode="auto">
            <a:xfrm rot="860533">
              <a:off x="748" y="2047"/>
              <a:ext cx="265" cy="657"/>
            </a:xfrm>
            <a:prstGeom prst="ellipse">
              <a:avLst/>
            </a:prstGeom>
            <a:solidFill>
              <a:srgbClr val="C0C0C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422" name="Text Box 62"/>
          <p:cNvSpPr txBox="1">
            <a:spLocks noChangeArrowheads="1"/>
          </p:cNvSpPr>
          <p:nvPr/>
        </p:nvSpPr>
        <p:spPr bwMode="auto">
          <a:xfrm>
            <a:off x="3995738" y="4083844"/>
            <a:ext cx="1258871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i="1" dirty="0" err="1"/>
              <a:t>АаВв</a:t>
            </a:r>
            <a:endParaRPr lang="ru-RU" sz="3200" b="1" i="1" dirty="0"/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5857884" y="3000378"/>
            <a:ext cx="308610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/>
              <a:t>По </a:t>
            </a:r>
            <a:r>
              <a:rPr lang="en-US" sz="2400" b="1" dirty="0"/>
              <a:t>I</a:t>
            </a:r>
            <a:r>
              <a:rPr lang="ru-RU" sz="2400" b="1" dirty="0"/>
              <a:t> закону Менделя</a:t>
            </a:r>
            <a:endParaRPr lang="en-US" sz="2400" b="1" dirty="0"/>
          </a:p>
          <a:p>
            <a:pPr algn="ctr"/>
            <a:r>
              <a:rPr lang="ru-RU" sz="2400" b="1" dirty="0"/>
              <a:t>наблюдается единообразие признаков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utoUpdateAnimBg="0"/>
      <p:bldP spid="15377" grpId="0" animBg="1" autoUpdateAnimBg="0"/>
      <p:bldP spid="15378" grpId="0" animBg="1" autoUpdateAnimBg="0"/>
      <p:bldP spid="15379" grpId="0" autoUpdateAnimBg="0"/>
      <p:bldP spid="15395" grpId="0" animBg="1"/>
      <p:bldP spid="15408" grpId="0"/>
      <p:bldP spid="15422" grpId="0" animBg="1"/>
      <p:bldP spid="154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8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ea typeface="Segoe UI Symbol" pitchFamily="34" charset="0"/>
                <a:cs typeface="Arial" pitchFamily="34" charset="0"/>
              </a:rPr>
              <a:t>Опыты Томаса Моргана</a:t>
            </a:r>
          </a:p>
          <a:p>
            <a:pPr algn="ctr"/>
            <a:r>
              <a:rPr lang="ru-RU" sz="2400" b="1" i="1" dirty="0">
                <a:latin typeface="Arial" pitchFamily="34" charset="0"/>
                <a:ea typeface="Segoe UI Symbol" pitchFamily="34" charset="0"/>
                <a:cs typeface="Arial" pitchFamily="34" charset="0"/>
              </a:rPr>
              <a:t>(возвратное, анализирующее скрещивание)</a:t>
            </a:r>
          </a:p>
        </p:txBody>
      </p:sp>
      <p:sp>
        <p:nvSpPr>
          <p:cNvPr id="11327" name="Text Box 63"/>
          <p:cNvSpPr txBox="1">
            <a:spLocks noChangeArrowheads="1"/>
          </p:cNvSpPr>
          <p:nvPr/>
        </p:nvSpPr>
        <p:spPr bwMode="auto">
          <a:xfrm>
            <a:off x="0" y="3571882"/>
            <a:ext cx="8595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/>
              <a:t>F</a:t>
            </a:r>
            <a:r>
              <a:rPr lang="en-US" sz="4000" b="1" baseline="-25000" dirty="0"/>
              <a:t>1</a:t>
            </a:r>
            <a:r>
              <a:rPr lang="ru-RU" sz="4000" b="1" dirty="0"/>
              <a:t>:</a:t>
            </a:r>
          </a:p>
        </p:txBody>
      </p:sp>
      <p:grpSp>
        <p:nvGrpSpPr>
          <p:cNvPr id="2" name="Group 196"/>
          <p:cNvGrpSpPr>
            <a:grpSpLocks/>
          </p:cNvGrpSpPr>
          <p:nvPr/>
        </p:nvGrpSpPr>
        <p:grpSpPr bwMode="auto">
          <a:xfrm>
            <a:off x="5221288" y="4500576"/>
            <a:ext cx="3922712" cy="461963"/>
            <a:chOff x="3379" y="3838"/>
            <a:chExt cx="2471" cy="388"/>
          </a:xfrm>
        </p:grpSpPr>
        <p:sp>
          <p:nvSpPr>
            <p:cNvPr id="10305" name="Text Box 121"/>
            <p:cNvSpPr txBox="1">
              <a:spLocks noChangeArrowheads="1"/>
            </p:cNvSpPr>
            <p:nvPr/>
          </p:nvSpPr>
          <p:spPr bwMode="auto">
            <a:xfrm>
              <a:off x="3379" y="3838"/>
              <a:ext cx="121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 err="1"/>
                <a:t>Аавв</a:t>
              </a:r>
              <a:r>
                <a:rPr lang="ru-RU" sz="2400" b="1" i="1" dirty="0"/>
                <a:t> - </a:t>
              </a:r>
              <a:r>
                <a:rPr lang="ru-RU" sz="2400" b="1" dirty="0"/>
                <a:t>8,</a:t>
              </a:r>
              <a:r>
                <a:rPr lang="en-US" sz="2400" b="1" dirty="0"/>
                <a:t>5</a:t>
              </a:r>
              <a:r>
                <a:rPr lang="ru-RU" sz="2400" b="1" dirty="0"/>
                <a:t>%</a:t>
              </a:r>
            </a:p>
          </p:txBody>
        </p:sp>
        <p:sp>
          <p:nvSpPr>
            <p:cNvPr id="10306" name="Text Box 122"/>
            <p:cNvSpPr txBox="1">
              <a:spLocks noChangeArrowheads="1"/>
            </p:cNvSpPr>
            <p:nvPr/>
          </p:nvSpPr>
          <p:spPr bwMode="auto">
            <a:xfrm>
              <a:off x="4646" y="3838"/>
              <a:ext cx="120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/>
                <a:t>ааВв - </a:t>
              </a:r>
              <a:r>
                <a:rPr lang="ru-RU" sz="2400" b="1"/>
                <a:t>8,</a:t>
              </a:r>
              <a:r>
                <a:rPr lang="en-US" sz="2400" b="1"/>
                <a:t>5</a:t>
              </a:r>
              <a:r>
                <a:rPr lang="ru-RU" sz="2400" b="1"/>
                <a:t>%</a:t>
              </a:r>
            </a:p>
          </p:txBody>
        </p:sp>
      </p:grpSp>
      <p:grpSp>
        <p:nvGrpSpPr>
          <p:cNvPr id="3" name="Group 195"/>
          <p:cNvGrpSpPr>
            <a:grpSpLocks/>
          </p:cNvGrpSpPr>
          <p:nvPr/>
        </p:nvGrpSpPr>
        <p:grpSpPr bwMode="auto">
          <a:xfrm>
            <a:off x="5286377" y="3071812"/>
            <a:ext cx="3703638" cy="1445419"/>
            <a:chOff x="3330" y="2625"/>
            <a:chExt cx="2333" cy="1214"/>
          </a:xfrm>
        </p:grpSpPr>
        <p:grpSp>
          <p:nvGrpSpPr>
            <p:cNvPr id="4" name="Group 118"/>
            <p:cNvGrpSpPr>
              <a:grpSpLocks/>
            </p:cNvGrpSpPr>
            <p:nvPr/>
          </p:nvGrpSpPr>
          <p:grpSpPr bwMode="auto">
            <a:xfrm>
              <a:off x="3515" y="3158"/>
              <a:ext cx="646" cy="635"/>
              <a:chOff x="3470" y="3022"/>
              <a:chExt cx="646" cy="739"/>
            </a:xfrm>
          </p:grpSpPr>
          <p:sp>
            <p:nvSpPr>
              <p:cNvPr id="10300" name="Oval 102"/>
              <p:cNvSpPr>
                <a:spLocks noChangeArrowheads="1"/>
              </p:cNvSpPr>
              <p:nvPr/>
            </p:nvSpPr>
            <p:spPr bwMode="auto">
              <a:xfrm>
                <a:off x="3673" y="3022"/>
                <a:ext cx="215" cy="194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01" name="Oval 103"/>
              <p:cNvSpPr>
                <a:spLocks noChangeArrowheads="1"/>
              </p:cNvSpPr>
              <p:nvPr/>
            </p:nvSpPr>
            <p:spPr bwMode="auto">
              <a:xfrm>
                <a:off x="3673" y="3227"/>
                <a:ext cx="227" cy="534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" name="Group 117"/>
              <p:cNvGrpSpPr>
                <a:grpSpLocks/>
              </p:cNvGrpSpPr>
              <p:nvPr/>
            </p:nvGrpSpPr>
            <p:grpSpPr bwMode="auto">
              <a:xfrm>
                <a:off x="3470" y="3294"/>
                <a:ext cx="646" cy="277"/>
                <a:chOff x="4558" y="3295"/>
                <a:chExt cx="646" cy="277"/>
              </a:xfrm>
            </p:grpSpPr>
            <p:sp>
              <p:nvSpPr>
                <p:cNvPr id="10303" name="AutoShape 109"/>
                <p:cNvSpPr>
                  <a:spLocks noChangeArrowheads="1"/>
                </p:cNvSpPr>
                <p:nvPr/>
              </p:nvSpPr>
              <p:spPr bwMode="auto">
                <a:xfrm rot="-3923412">
                  <a:off x="4878" y="3247"/>
                  <a:ext cx="277" cy="374"/>
                </a:xfrm>
                <a:prstGeom prst="moon">
                  <a:avLst>
                    <a:gd name="adj" fmla="val 51134"/>
                  </a:avLst>
                </a:prstGeom>
                <a:solidFill>
                  <a:srgbClr val="C0C0C0">
                    <a:alpha val="41176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04" name="AutoShape 110"/>
                <p:cNvSpPr>
                  <a:spLocks noChangeArrowheads="1"/>
                </p:cNvSpPr>
                <p:nvPr/>
              </p:nvSpPr>
              <p:spPr bwMode="auto">
                <a:xfrm rot="3923412" flipH="1">
                  <a:off x="4606" y="3247"/>
                  <a:ext cx="277" cy="374"/>
                </a:xfrm>
                <a:prstGeom prst="moon">
                  <a:avLst>
                    <a:gd name="adj" fmla="val 51134"/>
                  </a:avLst>
                </a:prstGeom>
                <a:solidFill>
                  <a:srgbClr val="C0C0C0">
                    <a:alpha val="41176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24"/>
            <p:cNvGrpSpPr>
              <a:grpSpLocks/>
            </p:cNvGrpSpPr>
            <p:nvPr/>
          </p:nvGrpSpPr>
          <p:grpSpPr bwMode="auto">
            <a:xfrm>
              <a:off x="4876" y="3113"/>
              <a:ext cx="454" cy="726"/>
              <a:chOff x="4649" y="3022"/>
              <a:chExt cx="454" cy="838"/>
            </a:xfrm>
          </p:grpSpPr>
          <p:sp>
            <p:nvSpPr>
              <p:cNvPr id="10295" name="Oval 107"/>
              <p:cNvSpPr>
                <a:spLocks noChangeArrowheads="1"/>
              </p:cNvSpPr>
              <p:nvPr/>
            </p:nvSpPr>
            <p:spPr bwMode="auto">
              <a:xfrm>
                <a:off x="4761" y="3022"/>
                <a:ext cx="215" cy="1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96" name="Oval 108"/>
              <p:cNvSpPr>
                <a:spLocks noChangeArrowheads="1"/>
              </p:cNvSpPr>
              <p:nvPr/>
            </p:nvSpPr>
            <p:spPr bwMode="auto">
              <a:xfrm>
                <a:off x="4761" y="3227"/>
                <a:ext cx="227" cy="5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7" name="Group 116"/>
              <p:cNvGrpSpPr>
                <a:grpSpLocks/>
              </p:cNvGrpSpPr>
              <p:nvPr/>
            </p:nvGrpSpPr>
            <p:grpSpPr bwMode="auto">
              <a:xfrm>
                <a:off x="4649" y="3203"/>
                <a:ext cx="454" cy="657"/>
                <a:chOff x="3560" y="3227"/>
                <a:chExt cx="454" cy="657"/>
              </a:xfrm>
            </p:grpSpPr>
            <p:sp>
              <p:nvSpPr>
                <p:cNvPr id="10298" name="Oval 104"/>
                <p:cNvSpPr>
                  <a:spLocks noChangeArrowheads="1"/>
                </p:cNvSpPr>
                <p:nvPr/>
              </p:nvSpPr>
              <p:spPr bwMode="auto">
                <a:xfrm rot="-986571">
                  <a:off x="3749" y="3227"/>
                  <a:ext cx="265" cy="657"/>
                </a:xfrm>
                <a:prstGeom prst="ellipse">
                  <a:avLst/>
                </a:prstGeom>
                <a:solidFill>
                  <a:srgbClr val="C0C0C0">
                    <a:alpha val="47058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9" name="Oval 105"/>
                <p:cNvSpPr>
                  <a:spLocks noChangeArrowheads="1"/>
                </p:cNvSpPr>
                <p:nvPr/>
              </p:nvSpPr>
              <p:spPr bwMode="auto">
                <a:xfrm rot="860533">
                  <a:off x="3560" y="3227"/>
                  <a:ext cx="265" cy="657"/>
                </a:xfrm>
                <a:prstGeom prst="ellipse">
                  <a:avLst/>
                </a:prstGeom>
                <a:solidFill>
                  <a:srgbClr val="C0C0C0">
                    <a:alpha val="47058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293" name="AutoShape 126"/>
            <p:cNvSpPr>
              <a:spLocks/>
            </p:cNvSpPr>
            <p:nvPr/>
          </p:nvSpPr>
          <p:spPr bwMode="auto">
            <a:xfrm rot="-5400000">
              <a:off x="4400" y="2046"/>
              <a:ext cx="136" cy="1905"/>
            </a:xfrm>
            <a:prstGeom prst="rightBrace">
              <a:avLst>
                <a:gd name="adj1" fmla="val 11672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4" name="Text Box 128"/>
            <p:cNvSpPr txBox="1">
              <a:spLocks noChangeArrowheads="1"/>
            </p:cNvSpPr>
            <p:nvPr/>
          </p:nvSpPr>
          <p:spPr bwMode="auto">
            <a:xfrm>
              <a:off x="3330" y="2625"/>
              <a:ext cx="233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i="1" dirty="0"/>
                <a:t>Новые комбинации признаков</a:t>
              </a:r>
            </a:p>
          </p:txBody>
        </p:sp>
      </p:grpSp>
      <p:sp>
        <p:nvSpPr>
          <p:cNvPr id="10246" name="Line 129"/>
          <p:cNvSpPr>
            <a:spLocks noChangeShapeType="1"/>
          </p:cNvSpPr>
          <p:nvPr/>
        </p:nvSpPr>
        <p:spPr bwMode="auto">
          <a:xfrm>
            <a:off x="468313" y="1329929"/>
            <a:ext cx="8280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" name="Group 130"/>
          <p:cNvGrpSpPr>
            <a:grpSpLocks/>
          </p:cNvGrpSpPr>
          <p:nvPr/>
        </p:nvGrpSpPr>
        <p:grpSpPr bwMode="auto">
          <a:xfrm>
            <a:off x="1" y="928676"/>
            <a:ext cx="8702674" cy="1612107"/>
            <a:chOff x="197" y="935"/>
            <a:chExt cx="5482" cy="1354"/>
          </a:xfrm>
        </p:grpSpPr>
        <p:grpSp>
          <p:nvGrpSpPr>
            <p:cNvPr id="9" name="Group 131"/>
            <p:cNvGrpSpPr>
              <a:grpSpLocks/>
            </p:cNvGrpSpPr>
            <p:nvPr/>
          </p:nvGrpSpPr>
          <p:grpSpPr bwMode="auto">
            <a:xfrm>
              <a:off x="884" y="1752"/>
              <a:ext cx="227" cy="408"/>
              <a:chOff x="2304" y="2840"/>
              <a:chExt cx="576" cy="1270"/>
            </a:xfrm>
          </p:grpSpPr>
          <p:sp>
            <p:nvSpPr>
              <p:cNvPr id="10288" name="Oval 132"/>
              <p:cNvSpPr>
                <a:spLocks noChangeArrowheads="1"/>
              </p:cNvSpPr>
              <p:nvPr/>
            </p:nvSpPr>
            <p:spPr bwMode="auto">
              <a:xfrm>
                <a:off x="2304" y="2840"/>
                <a:ext cx="576" cy="576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10289" name="Line 133"/>
              <p:cNvSpPr>
                <a:spLocks noChangeShapeType="1"/>
              </p:cNvSpPr>
              <p:nvPr/>
            </p:nvSpPr>
            <p:spPr bwMode="auto">
              <a:xfrm>
                <a:off x="2621" y="3430"/>
                <a:ext cx="0" cy="6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90" name="Line 134"/>
              <p:cNvSpPr>
                <a:spLocks noChangeShapeType="1"/>
              </p:cNvSpPr>
              <p:nvPr/>
            </p:nvSpPr>
            <p:spPr bwMode="auto">
              <a:xfrm>
                <a:off x="2394" y="3748"/>
                <a:ext cx="4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600"/>
              </a:p>
            </p:txBody>
          </p:sp>
        </p:grpSp>
        <p:grpSp>
          <p:nvGrpSpPr>
            <p:cNvPr id="10" name="Group 135"/>
            <p:cNvGrpSpPr>
              <a:grpSpLocks/>
            </p:cNvGrpSpPr>
            <p:nvPr/>
          </p:nvGrpSpPr>
          <p:grpSpPr bwMode="auto">
            <a:xfrm>
              <a:off x="3742" y="1661"/>
              <a:ext cx="293" cy="395"/>
              <a:chOff x="1805" y="2523"/>
              <a:chExt cx="362" cy="440"/>
            </a:xfrm>
          </p:grpSpPr>
          <p:sp>
            <p:nvSpPr>
              <p:cNvPr id="10286" name="Oval 136"/>
              <p:cNvSpPr>
                <a:spLocks noChangeArrowheads="1"/>
              </p:cNvSpPr>
              <p:nvPr/>
            </p:nvSpPr>
            <p:spPr bwMode="auto">
              <a:xfrm>
                <a:off x="1805" y="2680"/>
                <a:ext cx="270" cy="28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10287" name="Line 137"/>
              <p:cNvSpPr>
                <a:spLocks noChangeShapeType="1"/>
              </p:cNvSpPr>
              <p:nvPr/>
            </p:nvSpPr>
            <p:spPr bwMode="auto">
              <a:xfrm flipV="1">
                <a:off x="2018" y="2523"/>
                <a:ext cx="149" cy="17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lg" len="med"/>
              </a:ln>
              <a:effectLst/>
            </p:spPr>
            <p:txBody>
              <a:bodyPr/>
              <a:lstStyle/>
              <a:p>
                <a:endParaRPr lang="ru-RU" sz="1600"/>
              </a:p>
            </p:txBody>
          </p:sp>
        </p:grpSp>
        <p:sp>
          <p:nvSpPr>
            <p:cNvPr id="10267" name="Text Box 138"/>
            <p:cNvSpPr txBox="1">
              <a:spLocks noChangeArrowheads="1"/>
            </p:cNvSpPr>
            <p:nvPr/>
          </p:nvSpPr>
          <p:spPr bwMode="auto">
            <a:xfrm>
              <a:off x="295" y="935"/>
              <a:ext cx="407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dirty="0"/>
                <a:t>P</a:t>
              </a:r>
              <a:r>
                <a:rPr lang="ru-RU" sz="3600" b="1" dirty="0"/>
                <a:t>:</a:t>
              </a:r>
            </a:p>
          </p:txBody>
        </p:sp>
        <p:grpSp>
          <p:nvGrpSpPr>
            <p:cNvPr id="11" name="Group 139"/>
            <p:cNvGrpSpPr>
              <a:grpSpLocks/>
            </p:cNvGrpSpPr>
            <p:nvPr/>
          </p:nvGrpSpPr>
          <p:grpSpPr bwMode="auto">
            <a:xfrm>
              <a:off x="2789" y="1117"/>
              <a:ext cx="408" cy="454"/>
              <a:chOff x="2939" y="3475"/>
              <a:chExt cx="317" cy="363"/>
            </a:xfrm>
          </p:grpSpPr>
          <p:sp>
            <p:nvSpPr>
              <p:cNvPr id="10284" name="Line 140"/>
              <p:cNvSpPr>
                <a:spLocks noChangeShapeType="1"/>
              </p:cNvSpPr>
              <p:nvPr/>
            </p:nvSpPr>
            <p:spPr bwMode="auto">
              <a:xfrm flipV="1">
                <a:off x="2939" y="3475"/>
                <a:ext cx="317" cy="3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600"/>
              </a:p>
            </p:txBody>
          </p:sp>
          <p:sp>
            <p:nvSpPr>
              <p:cNvPr id="10285" name="Line 141"/>
              <p:cNvSpPr>
                <a:spLocks noChangeShapeType="1"/>
              </p:cNvSpPr>
              <p:nvPr/>
            </p:nvSpPr>
            <p:spPr bwMode="auto">
              <a:xfrm>
                <a:off x="2939" y="3475"/>
                <a:ext cx="317" cy="3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600"/>
              </a:p>
            </p:txBody>
          </p:sp>
        </p:grpSp>
        <p:sp>
          <p:nvSpPr>
            <p:cNvPr id="10269" name="Text Box 142"/>
            <p:cNvSpPr txBox="1">
              <a:spLocks noChangeArrowheads="1"/>
            </p:cNvSpPr>
            <p:nvPr/>
          </p:nvSpPr>
          <p:spPr bwMode="auto">
            <a:xfrm>
              <a:off x="1292" y="935"/>
              <a:ext cx="1209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dirty="0"/>
                <a:t>Серое тело</a:t>
              </a:r>
            </a:p>
            <a:p>
              <a:pPr>
                <a:lnSpc>
                  <a:spcPct val="85000"/>
                </a:lnSpc>
              </a:pPr>
              <a:r>
                <a:rPr lang="ru-RU" sz="2000" b="1" dirty="0"/>
                <a:t>Нормальные </a:t>
              </a:r>
            </a:p>
            <a:p>
              <a:pPr>
                <a:lnSpc>
                  <a:spcPct val="85000"/>
                </a:lnSpc>
              </a:pPr>
              <a:r>
                <a:rPr lang="ru-RU" sz="2000" b="1" dirty="0"/>
                <a:t>крылья</a:t>
              </a:r>
            </a:p>
          </p:txBody>
        </p:sp>
        <p:sp>
          <p:nvSpPr>
            <p:cNvPr id="10270" name="Text Box 143"/>
            <p:cNvSpPr txBox="1">
              <a:spLocks noChangeArrowheads="1"/>
            </p:cNvSpPr>
            <p:nvPr/>
          </p:nvSpPr>
          <p:spPr bwMode="auto">
            <a:xfrm>
              <a:off x="4167" y="935"/>
              <a:ext cx="1512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dirty="0"/>
                <a:t>Чёрное  тело</a:t>
              </a:r>
            </a:p>
            <a:p>
              <a:pPr>
                <a:lnSpc>
                  <a:spcPct val="85000"/>
                </a:lnSpc>
              </a:pPr>
              <a:r>
                <a:rPr lang="ru-RU" sz="2000" b="1" dirty="0"/>
                <a:t>Редуцированные</a:t>
              </a:r>
            </a:p>
            <a:p>
              <a:pPr>
                <a:lnSpc>
                  <a:spcPct val="85000"/>
                </a:lnSpc>
              </a:pPr>
              <a:r>
                <a:rPr lang="ru-RU" sz="2000" b="1" dirty="0"/>
                <a:t>крылья</a:t>
              </a:r>
            </a:p>
          </p:txBody>
        </p:sp>
        <p:sp>
          <p:nvSpPr>
            <p:cNvPr id="10271" name="Text Box 144"/>
            <p:cNvSpPr txBox="1">
              <a:spLocks noChangeArrowheads="1"/>
            </p:cNvSpPr>
            <p:nvPr/>
          </p:nvSpPr>
          <p:spPr bwMode="auto">
            <a:xfrm>
              <a:off x="1429" y="1706"/>
              <a:ext cx="709" cy="43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sz="2800" b="1" i="1" dirty="0" err="1"/>
                <a:t>АаВв</a:t>
              </a:r>
              <a:endParaRPr lang="ru-RU" sz="2800" b="1" i="1" dirty="0"/>
            </a:p>
          </p:txBody>
        </p:sp>
        <p:sp>
          <p:nvSpPr>
            <p:cNvPr id="10272" name="Text Box 145"/>
            <p:cNvSpPr txBox="1">
              <a:spLocks noChangeArrowheads="1"/>
            </p:cNvSpPr>
            <p:nvPr/>
          </p:nvSpPr>
          <p:spPr bwMode="auto">
            <a:xfrm>
              <a:off x="4422" y="1706"/>
              <a:ext cx="641" cy="43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sz="2800" b="1" i="1" dirty="0" err="1"/>
                <a:t>аавв</a:t>
              </a:r>
              <a:endParaRPr lang="ru-RU" sz="2800" b="1" i="1" dirty="0"/>
            </a:p>
          </p:txBody>
        </p:sp>
        <p:grpSp>
          <p:nvGrpSpPr>
            <p:cNvPr id="12" name="Group 146"/>
            <p:cNvGrpSpPr>
              <a:grpSpLocks/>
            </p:cNvGrpSpPr>
            <p:nvPr/>
          </p:nvGrpSpPr>
          <p:grpSpPr bwMode="auto">
            <a:xfrm>
              <a:off x="3515" y="1026"/>
              <a:ext cx="601" cy="590"/>
              <a:chOff x="4105" y="2840"/>
              <a:chExt cx="646" cy="739"/>
            </a:xfrm>
          </p:grpSpPr>
          <p:sp>
            <p:nvSpPr>
              <p:cNvPr id="10280" name="Oval 147"/>
              <p:cNvSpPr>
                <a:spLocks noChangeArrowheads="1"/>
              </p:cNvSpPr>
              <p:nvPr/>
            </p:nvSpPr>
            <p:spPr bwMode="auto">
              <a:xfrm>
                <a:off x="4308" y="2840"/>
                <a:ext cx="215" cy="1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10281" name="Oval 148"/>
              <p:cNvSpPr>
                <a:spLocks noChangeArrowheads="1"/>
              </p:cNvSpPr>
              <p:nvPr/>
            </p:nvSpPr>
            <p:spPr bwMode="auto">
              <a:xfrm>
                <a:off x="4308" y="3045"/>
                <a:ext cx="227" cy="5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10282" name="AutoShape 149"/>
              <p:cNvSpPr>
                <a:spLocks noChangeArrowheads="1"/>
              </p:cNvSpPr>
              <p:nvPr/>
            </p:nvSpPr>
            <p:spPr bwMode="auto">
              <a:xfrm rot="-3923412">
                <a:off x="4425" y="3065"/>
                <a:ext cx="277" cy="374"/>
              </a:xfrm>
              <a:prstGeom prst="moon">
                <a:avLst>
                  <a:gd name="adj" fmla="val 51134"/>
                </a:avLst>
              </a:prstGeom>
              <a:solidFill>
                <a:srgbClr val="C0C0C0">
                  <a:alpha val="4117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10283" name="AutoShape 150"/>
              <p:cNvSpPr>
                <a:spLocks noChangeArrowheads="1"/>
              </p:cNvSpPr>
              <p:nvPr/>
            </p:nvSpPr>
            <p:spPr bwMode="auto">
              <a:xfrm rot="3923412" flipH="1">
                <a:off x="4153" y="3065"/>
                <a:ext cx="277" cy="374"/>
              </a:xfrm>
              <a:prstGeom prst="moon">
                <a:avLst>
                  <a:gd name="adj" fmla="val 51134"/>
                </a:avLst>
              </a:prstGeom>
              <a:solidFill>
                <a:srgbClr val="C0C0C0">
                  <a:alpha val="4117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/>
              </a:p>
            </p:txBody>
          </p:sp>
        </p:grpSp>
        <p:sp>
          <p:nvSpPr>
            <p:cNvPr id="10274" name="Line 151"/>
            <p:cNvSpPr>
              <a:spLocks noChangeShapeType="1"/>
            </p:cNvSpPr>
            <p:nvPr/>
          </p:nvSpPr>
          <p:spPr bwMode="auto">
            <a:xfrm flipV="1">
              <a:off x="197" y="2251"/>
              <a:ext cx="5314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600"/>
            </a:p>
          </p:txBody>
        </p:sp>
        <p:grpSp>
          <p:nvGrpSpPr>
            <p:cNvPr id="13" name="Group 152"/>
            <p:cNvGrpSpPr>
              <a:grpSpLocks/>
            </p:cNvGrpSpPr>
            <p:nvPr/>
          </p:nvGrpSpPr>
          <p:grpSpPr bwMode="auto">
            <a:xfrm>
              <a:off x="748" y="981"/>
              <a:ext cx="454" cy="726"/>
              <a:chOff x="748" y="1842"/>
              <a:chExt cx="454" cy="862"/>
            </a:xfrm>
          </p:grpSpPr>
          <p:sp>
            <p:nvSpPr>
              <p:cNvPr id="10276" name="Oval 153"/>
              <p:cNvSpPr>
                <a:spLocks noChangeArrowheads="1"/>
              </p:cNvSpPr>
              <p:nvPr/>
            </p:nvSpPr>
            <p:spPr bwMode="auto">
              <a:xfrm>
                <a:off x="861" y="1842"/>
                <a:ext cx="215" cy="194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10277" name="Oval 154"/>
              <p:cNvSpPr>
                <a:spLocks noChangeArrowheads="1"/>
              </p:cNvSpPr>
              <p:nvPr/>
            </p:nvSpPr>
            <p:spPr bwMode="auto">
              <a:xfrm>
                <a:off x="861" y="2047"/>
                <a:ext cx="227" cy="534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10278" name="Oval 155"/>
              <p:cNvSpPr>
                <a:spLocks noChangeArrowheads="1"/>
              </p:cNvSpPr>
              <p:nvPr/>
            </p:nvSpPr>
            <p:spPr bwMode="auto">
              <a:xfrm rot="-986571">
                <a:off x="937" y="2047"/>
                <a:ext cx="265" cy="657"/>
              </a:xfrm>
              <a:prstGeom prst="ellipse">
                <a:avLst/>
              </a:prstGeom>
              <a:solidFill>
                <a:srgbClr val="C0C0C0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10279" name="Oval 156"/>
              <p:cNvSpPr>
                <a:spLocks noChangeArrowheads="1"/>
              </p:cNvSpPr>
              <p:nvPr/>
            </p:nvSpPr>
            <p:spPr bwMode="auto">
              <a:xfrm rot="860533">
                <a:off x="748" y="2047"/>
                <a:ext cx="265" cy="657"/>
              </a:xfrm>
              <a:prstGeom prst="ellipse">
                <a:avLst/>
              </a:prstGeom>
              <a:solidFill>
                <a:srgbClr val="C0C0C0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/>
              </a:p>
            </p:txBody>
          </p:sp>
        </p:grpSp>
      </p:grpSp>
      <p:sp>
        <p:nvSpPr>
          <p:cNvPr id="11421" name="Text Box 157"/>
          <p:cNvSpPr txBox="1">
            <a:spLocks noChangeArrowheads="1"/>
          </p:cNvSpPr>
          <p:nvPr/>
        </p:nvSpPr>
        <p:spPr bwMode="auto">
          <a:xfrm>
            <a:off x="0" y="2500312"/>
            <a:ext cx="9144000" cy="46179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800" b="1" u="sng" dirty="0">
                <a:latin typeface="Arial" pitchFamily="34" charset="0"/>
                <a:cs typeface="Arial" pitchFamily="34" charset="0"/>
              </a:rPr>
              <a:t>Реальные результаты скрещивания:</a:t>
            </a:r>
          </a:p>
        </p:txBody>
      </p:sp>
      <p:grpSp>
        <p:nvGrpSpPr>
          <p:cNvPr id="14" name="Group 193"/>
          <p:cNvGrpSpPr>
            <a:grpSpLocks/>
          </p:cNvGrpSpPr>
          <p:nvPr/>
        </p:nvGrpSpPr>
        <p:grpSpPr bwMode="auto">
          <a:xfrm>
            <a:off x="1000100" y="3071816"/>
            <a:ext cx="3367088" cy="1458516"/>
            <a:chOff x="1111" y="2614"/>
            <a:chExt cx="2121" cy="1225"/>
          </a:xfrm>
        </p:grpSpPr>
        <p:grpSp>
          <p:nvGrpSpPr>
            <p:cNvPr id="15" name="Group 95"/>
            <p:cNvGrpSpPr>
              <a:grpSpLocks/>
            </p:cNvGrpSpPr>
            <p:nvPr/>
          </p:nvGrpSpPr>
          <p:grpSpPr bwMode="auto">
            <a:xfrm>
              <a:off x="2336" y="3113"/>
              <a:ext cx="646" cy="635"/>
              <a:chOff x="4105" y="2840"/>
              <a:chExt cx="646" cy="739"/>
            </a:xfrm>
          </p:grpSpPr>
          <p:sp>
            <p:nvSpPr>
              <p:cNvPr id="10261" name="Oval 96"/>
              <p:cNvSpPr>
                <a:spLocks noChangeArrowheads="1"/>
              </p:cNvSpPr>
              <p:nvPr/>
            </p:nvSpPr>
            <p:spPr bwMode="auto">
              <a:xfrm>
                <a:off x="4308" y="2840"/>
                <a:ext cx="215" cy="1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2" name="Oval 97"/>
              <p:cNvSpPr>
                <a:spLocks noChangeArrowheads="1"/>
              </p:cNvSpPr>
              <p:nvPr/>
            </p:nvSpPr>
            <p:spPr bwMode="auto">
              <a:xfrm>
                <a:off x="4308" y="3045"/>
                <a:ext cx="227" cy="5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3" name="AutoShape 98"/>
              <p:cNvSpPr>
                <a:spLocks noChangeArrowheads="1"/>
              </p:cNvSpPr>
              <p:nvPr/>
            </p:nvSpPr>
            <p:spPr bwMode="auto">
              <a:xfrm rot="-3923412">
                <a:off x="4425" y="3065"/>
                <a:ext cx="277" cy="374"/>
              </a:xfrm>
              <a:prstGeom prst="moon">
                <a:avLst>
                  <a:gd name="adj" fmla="val 51134"/>
                </a:avLst>
              </a:prstGeom>
              <a:solidFill>
                <a:srgbClr val="C0C0C0">
                  <a:alpha val="4117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4" name="AutoShape 99"/>
              <p:cNvSpPr>
                <a:spLocks noChangeArrowheads="1"/>
              </p:cNvSpPr>
              <p:nvPr/>
            </p:nvSpPr>
            <p:spPr bwMode="auto">
              <a:xfrm rot="3923412" flipH="1">
                <a:off x="4153" y="3065"/>
                <a:ext cx="277" cy="374"/>
              </a:xfrm>
              <a:prstGeom prst="moon">
                <a:avLst>
                  <a:gd name="adj" fmla="val 51134"/>
                </a:avLst>
              </a:prstGeom>
              <a:solidFill>
                <a:srgbClr val="C0C0C0">
                  <a:alpha val="4117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54" name="AutoShape 125"/>
            <p:cNvSpPr>
              <a:spLocks/>
            </p:cNvSpPr>
            <p:nvPr/>
          </p:nvSpPr>
          <p:spPr bwMode="auto">
            <a:xfrm rot="-5400000">
              <a:off x="2041" y="2091"/>
              <a:ext cx="136" cy="1905"/>
            </a:xfrm>
            <a:prstGeom prst="rightBrace">
              <a:avLst>
                <a:gd name="adj1" fmla="val 11672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Text Box 127"/>
            <p:cNvSpPr txBox="1">
              <a:spLocks noChangeArrowheads="1"/>
            </p:cNvSpPr>
            <p:nvPr/>
          </p:nvSpPr>
          <p:spPr bwMode="auto">
            <a:xfrm>
              <a:off x="1111" y="2614"/>
              <a:ext cx="2121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ru-RU" b="1" i="1" dirty="0"/>
                <a:t>Родительские комбинации</a:t>
              </a:r>
            </a:p>
            <a:p>
              <a:pPr algn="ctr">
                <a:lnSpc>
                  <a:spcPct val="75000"/>
                </a:lnSpc>
              </a:pPr>
              <a:r>
                <a:rPr lang="ru-RU" b="1" i="1" dirty="0"/>
                <a:t>признаков </a:t>
              </a:r>
            </a:p>
          </p:txBody>
        </p:sp>
        <p:grpSp>
          <p:nvGrpSpPr>
            <p:cNvPr id="16" name="Group 185"/>
            <p:cNvGrpSpPr>
              <a:grpSpLocks/>
            </p:cNvGrpSpPr>
            <p:nvPr/>
          </p:nvGrpSpPr>
          <p:grpSpPr bwMode="auto">
            <a:xfrm>
              <a:off x="1202" y="3113"/>
              <a:ext cx="454" cy="726"/>
              <a:chOff x="748" y="1842"/>
              <a:chExt cx="454" cy="862"/>
            </a:xfrm>
          </p:grpSpPr>
          <p:sp>
            <p:nvSpPr>
              <p:cNvPr id="10257" name="Oval 186"/>
              <p:cNvSpPr>
                <a:spLocks noChangeArrowheads="1"/>
              </p:cNvSpPr>
              <p:nvPr/>
            </p:nvSpPr>
            <p:spPr bwMode="auto">
              <a:xfrm>
                <a:off x="861" y="1842"/>
                <a:ext cx="215" cy="194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8" name="Oval 187"/>
              <p:cNvSpPr>
                <a:spLocks noChangeArrowheads="1"/>
              </p:cNvSpPr>
              <p:nvPr/>
            </p:nvSpPr>
            <p:spPr bwMode="auto">
              <a:xfrm>
                <a:off x="861" y="2047"/>
                <a:ext cx="227" cy="534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9" name="Oval 188"/>
              <p:cNvSpPr>
                <a:spLocks noChangeArrowheads="1"/>
              </p:cNvSpPr>
              <p:nvPr/>
            </p:nvSpPr>
            <p:spPr bwMode="auto">
              <a:xfrm rot="-986571">
                <a:off x="937" y="2047"/>
                <a:ext cx="265" cy="657"/>
              </a:xfrm>
              <a:prstGeom prst="ellipse">
                <a:avLst/>
              </a:prstGeom>
              <a:solidFill>
                <a:srgbClr val="C0C0C0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0" name="Oval 189"/>
              <p:cNvSpPr>
                <a:spLocks noChangeArrowheads="1"/>
              </p:cNvSpPr>
              <p:nvPr/>
            </p:nvSpPr>
            <p:spPr bwMode="auto">
              <a:xfrm rot="860533">
                <a:off x="748" y="2047"/>
                <a:ext cx="265" cy="657"/>
              </a:xfrm>
              <a:prstGeom prst="ellipse">
                <a:avLst/>
              </a:prstGeom>
              <a:solidFill>
                <a:srgbClr val="C0C0C0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7" name="Group 194"/>
          <p:cNvGrpSpPr>
            <a:grpSpLocks/>
          </p:cNvGrpSpPr>
          <p:nvPr/>
        </p:nvGrpSpPr>
        <p:grpSpPr bwMode="auto">
          <a:xfrm>
            <a:off x="714348" y="4500576"/>
            <a:ext cx="4117976" cy="461963"/>
            <a:chOff x="884" y="3838"/>
            <a:chExt cx="2594" cy="388"/>
          </a:xfrm>
        </p:grpSpPr>
        <p:sp>
          <p:nvSpPr>
            <p:cNvPr id="10251" name="Text Box 191"/>
            <p:cNvSpPr txBox="1">
              <a:spLocks noChangeArrowheads="1"/>
            </p:cNvSpPr>
            <p:nvPr/>
          </p:nvSpPr>
          <p:spPr bwMode="auto">
            <a:xfrm>
              <a:off x="884" y="3838"/>
              <a:ext cx="1347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/>
                <a:t>АаВв - </a:t>
              </a:r>
              <a:r>
                <a:rPr lang="ru-RU" sz="2400" b="1"/>
                <a:t>41,</a:t>
              </a:r>
              <a:r>
                <a:rPr lang="en-US" sz="2400" b="1"/>
                <a:t>5</a:t>
              </a:r>
              <a:r>
                <a:rPr lang="ru-RU" sz="2400" b="1"/>
                <a:t>%</a:t>
              </a:r>
              <a:endParaRPr lang="ru-RU" sz="2800" b="1" i="1"/>
            </a:p>
          </p:txBody>
        </p:sp>
        <p:sp>
          <p:nvSpPr>
            <p:cNvPr id="10252" name="Text Box 192"/>
            <p:cNvSpPr txBox="1">
              <a:spLocks noChangeArrowheads="1"/>
            </p:cNvSpPr>
            <p:nvPr/>
          </p:nvSpPr>
          <p:spPr bwMode="auto">
            <a:xfrm>
              <a:off x="2189" y="3838"/>
              <a:ext cx="1289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 err="1"/>
                <a:t>аавв</a:t>
              </a:r>
              <a:r>
                <a:rPr lang="ru-RU" sz="2400" b="1" i="1" dirty="0"/>
                <a:t> - </a:t>
              </a:r>
              <a:r>
                <a:rPr lang="ru-RU" sz="2400" b="1" dirty="0"/>
                <a:t>41,</a:t>
              </a:r>
              <a:r>
                <a:rPr lang="en-US" sz="2400" b="1" dirty="0"/>
                <a:t>5</a:t>
              </a:r>
              <a:r>
                <a:rPr lang="ru-RU" sz="2400" b="1" dirty="0"/>
                <a:t>%</a:t>
              </a:r>
              <a:endParaRPr lang="ru-RU" sz="2800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6216e571aa4c2fedebccfee49dee5e876a782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1287</Words>
  <Application>Microsoft Office PowerPoint</Application>
  <PresentationFormat>Экран (16:9)</PresentationFormat>
  <Paragraphs>251</Paragraphs>
  <Slides>20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Segoe UI Symbol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Расположение генов в хромосоме</vt:lpstr>
      <vt:lpstr>Сцепленное наследование генов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Кроссинговер</vt:lpstr>
      <vt:lpstr>Презентация PowerPoint</vt:lpstr>
      <vt:lpstr>Презентация PowerPoint</vt:lpstr>
      <vt:lpstr>Кроссинговер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Сцепленное наследование генов и кроссинговер</dc:title>
  <dc:creator>1</dc:creator>
  <cp:lastModifiedBy>Закирова Ф.М</cp:lastModifiedBy>
  <cp:revision>135</cp:revision>
  <dcterms:created xsi:type="dcterms:W3CDTF">2009-12-08T17:34:13Z</dcterms:created>
  <dcterms:modified xsi:type="dcterms:W3CDTF">2021-02-25T06:31:29Z</dcterms:modified>
</cp:coreProperties>
</file>