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310" r:id="rId3"/>
    <p:sldId id="311" r:id="rId4"/>
    <p:sldId id="332" r:id="rId5"/>
    <p:sldId id="313" r:id="rId6"/>
    <p:sldId id="333" r:id="rId7"/>
    <p:sldId id="335" r:id="rId8"/>
    <p:sldId id="334" r:id="rId9"/>
    <p:sldId id="312" r:id="rId10"/>
    <p:sldId id="315" r:id="rId11"/>
    <p:sldId id="314" r:id="rId12"/>
    <p:sldId id="324" r:id="rId13"/>
    <p:sldId id="268" r:id="rId14"/>
    <p:sldId id="325" r:id="rId15"/>
    <p:sldId id="301" r:id="rId16"/>
    <p:sldId id="316" r:id="rId17"/>
    <p:sldId id="317" r:id="rId18"/>
    <p:sldId id="318" r:id="rId19"/>
    <p:sldId id="319" r:id="rId20"/>
    <p:sldId id="320" r:id="rId21"/>
    <p:sldId id="321" r:id="rId22"/>
    <p:sldId id="326" r:id="rId23"/>
    <p:sldId id="336" r:id="rId24"/>
    <p:sldId id="327" r:id="rId25"/>
    <p:sldId id="328" r:id="rId26"/>
    <p:sldId id="331" r:id="rId27"/>
    <p:sldId id="296" r:id="rId28"/>
    <p:sldId id="322" r:id="rId29"/>
  </p:sldIdLst>
  <p:sldSz cx="9144000" cy="5143500" type="screen16x9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758" y="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B7560-0D5E-45B5-B49E-425B50AE02B5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E2D9C74-0116-488C-AA28-05AB01C097F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08B62-E3AA-4D72-9FC4-0C5B53BC1990}" type="parTrans" cxnId="{92281202-3845-40C7-B372-D365B677729A}">
      <dgm:prSet/>
      <dgm:spPr/>
      <dgm:t>
        <a:bodyPr/>
        <a:lstStyle/>
        <a:p>
          <a:endParaRPr lang="ru-RU"/>
        </a:p>
      </dgm:t>
    </dgm:pt>
    <dgm:pt modelId="{FFF8168A-AD57-49B7-9B83-0CF3E4503CD3}" type="sibTrans" cxnId="{92281202-3845-40C7-B372-D365B677729A}">
      <dgm:prSet/>
      <dgm:spPr/>
      <dgm:t>
        <a:bodyPr/>
        <a:lstStyle/>
        <a:p>
          <a:endParaRPr lang="ru-RU"/>
        </a:p>
      </dgm:t>
    </dgm:pt>
    <dgm:pt modelId="{846CAA21-4278-45A3-95B0-BB2FF517DFD0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Аутосомы</a:t>
          </a:r>
          <a:r>
            <a: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2300" b="1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хромосомы,  одинаковые у обоих полов</a:t>
          </a:r>
          <a:endParaRPr lang="ru-RU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89D0A-592C-426F-A1A8-5A64A2595F7C}" type="parTrans" cxnId="{B0237302-2A8E-4D0D-A298-D6CF7BC723A0}">
      <dgm:prSet/>
      <dgm:spPr/>
      <dgm:t>
        <a:bodyPr/>
        <a:lstStyle/>
        <a:p>
          <a:endParaRPr lang="ru-RU"/>
        </a:p>
      </dgm:t>
    </dgm:pt>
    <dgm:pt modelId="{45FFA93E-59B4-4570-9EC5-692A49A48526}" type="sibTrans" cxnId="{B0237302-2A8E-4D0D-A298-D6CF7BC723A0}">
      <dgm:prSet/>
      <dgm:spPr/>
      <dgm:t>
        <a:bodyPr/>
        <a:lstStyle/>
        <a:p>
          <a:endParaRPr lang="ru-RU"/>
        </a:p>
      </dgm:t>
    </dgm:pt>
    <dgm:pt modelId="{3B133B59-6299-4F27-AA7D-DD18E10227F2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Половые</a:t>
          </a:r>
        </a:p>
        <a:p>
          <a:pPr algn="ctr"/>
          <a:r>
            <a:rPr lang="ru-RU" sz="2300" b="1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хромосомы, по которым мужской и женский пол отличаются </a:t>
          </a:r>
        </a:p>
      </dgm:t>
    </dgm:pt>
    <dgm:pt modelId="{7E8DA2B9-3927-41F0-BC8A-E32BCC1F3C54}" type="parTrans" cxnId="{361C1EC0-978C-4483-A159-7B8D63005D7E}">
      <dgm:prSet/>
      <dgm:spPr/>
      <dgm:t>
        <a:bodyPr/>
        <a:lstStyle/>
        <a:p>
          <a:endParaRPr lang="ru-RU"/>
        </a:p>
      </dgm:t>
    </dgm:pt>
    <dgm:pt modelId="{34E9494D-E196-4C56-819F-E859D5AAD6EB}" type="sibTrans" cxnId="{361C1EC0-978C-4483-A159-7B8D63005D7E}">
      <dgm:prSet/>
      <dgm:spPr/>
      <dgm:t>
        <a:bodyPr/>
        <a:lstStyle/>
        <a:p>
          <a:endParaRPr lang="ru-RU"/>
        </a:p>
      </dgm:t>
    </dgm:pt>
    <dgm:pt modelId="{FBAFD4A0-87F9-4A9B-B558-7F75BCD64927}" type="pres">
      <dgm:prSet presAssocID="{AAFB7560-0D5E-45B5-B49E-425B50AE02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285F7-F220-4801-856F-841663DB6048}" type="pres">
      <dgm:prSet presAssocID="{EE2D9C74-0116-488C-AA28-05AB01C097FA}" presName="root1" presStyleCnt="0"/>
      <dgm:spPr/>
    </dgm:pt>
    <dgm:pt modelId="{D605231A-3A5B-4679-A3A1-EC42209389AC}" type="pres">
      <dgm:prSet presAssocID="{EE2D9C74-0116-488C-AA28-05AB01C097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2DE68-7E78-4453-8E79-7EC6C8389515}" type="pres">
      <dgm:prSet presAssocID="{EE2D9C74-0116-488C-AA28-05AB01C097FA}" presName="level2hierChild" presStyleCnt="0"/>
      <dgm:spPr/>
    </dgm:pt>
    <dgm:pt modelId="{84E5519D-BD94-4784-830A-C18FD0410F08}" type="pres">
      <dgm:prSet presAssocID="{D2789D0A-592C-426F-A1A8-5A64A2595F7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7E4B023-5097-42A3-BCAD-B7EC2C55B0D1}" type="pres">
      <dgm:prSet presAssocID="{D2789D0A-592C-426F-A1A8-5A64A2595F7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5957F41-EA33-425E-BEDF-F32F830DCCDF}" type="pres">
      <dgm:prSet presAssocID="{846CAA21-4278-45A3-95B0-BB2FF517DFD0}" presName="root2" presStyleCnt="0"/>
      <dgm:spPr/>
    </dgm:pt>
    <dgm:pt modelId="{7D4E6018-CB42-4CF7-A09F-A4D4DF345A70}" type="pres">
      <dgm:prSet presAssocID="{846CAA21-4278-45A3-95B0-BB2FF517DFD0}" presName="LevelTwoTextNode" presStyleLbl="node2" presStyleIdx="0" presStyleCnt="2" custScaleX="216590" custScaleY="1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C7FE0-6E67-4532-A609-D60B26C38035}" type="pres">
      <dgm:prSet presAssocID="{846CAA21-4278-45A3-95B0-BB2FF517DFD0}" presName="level3hierChild" presStyleCnt="0"/>
      <dgm:spPr/>
    </dgm:pt>
    <dgm:pt modelId="{55613767-AF9F-4DBC-AD87-93F013C447F4}" type="pres">
      <dgm:prSet presAssocID="{7E8DA2B9-3927-41F0-BC8A-E32BCC1F3C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0B4B62-ECD4-4F01-9157-4C1E2E4F8B59}" type="pres">
      <dgm:prSet presAssocID="{7E8DA2B9-3927-41F0-BC8A-E32BCC1F3C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F33DC19-10DF-43AC-9B2E-DEC0CCDD4334}" type="pres">
      <dgm:prSet presAssocID="{3B133B59-6299-4F27-AA7D-DD18E10227F2}" presName="root2" presStyleCnt="0"/>
      <dgm:spPr/>
    </dgm:pt>
    <dgm:pt modelId="{B5202A26-02A3-4DAE-BFBF-853D60F0BB1C}" type="pres">
      <dgm:prSet presAssocID="{3B133B59-6299-4F27-AA7D-DD18E10227F2}" presName="LevelTwoTextNode" presStyleLbl="node2" presStyleIdx="1" presStyleCnt="2" custScaleX="217733" custScaleY="140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393EE-90A7-420F-8661-ED84188C8234}" type="pres">
      <dgm:prSet presAssocID="{3B133B59-6299-4F27-AA7D-DD18E10227F2}" presName="level3hierChild" presStyleCnt="0"/>
      <dgm:spPr/>
    </dgm:pt>
  </dgm:ptLst>
  <dgm:cxnLst>
    <dgm:cxn modelId="{550E5BFD-0C25-4599-8B69-F385499B9B2D}" type="presOf" srcId="{AAFB7560-0D5E-45B5-B49E-425B50AE02B5}" destId="{FBAFD4A0-87F9-4A9B-B558-7F75BCD64927}" srcOrd="0" destOrd="0" presId="urn:microsoft.com/office/officeart/2005/8/layout/hierarchy2"/>
    <dgm:cxn modelId="{B0237302-2A8E-4D0D-A298-D6CF7BC723A0}" srcId="{EE2D9C74-0116-488C-AA28-05AB01C097FA}" destId="{846CAA21-4278-45A3-95B0-BB2FF517DFD0}" srcOrd="0" destOrd="0" parTransId="{D2789D0A-592C-426F-A1A8-5A64A2595F7C}" sibTransId="{45FFA93E-59B4-4570-9EC5-692A49A48526}"/>
    <dgm:cxn modelId="{78759341-CB01-4DE3-963C-E68F9E5641E3}" type="presOf" srcId="{D2789D0A-592C-426F-A1A8-5A64A2595F7C}" destId="{27E4B023-5097-42A3-BCAD-B7EC2C55B0D1}" srcOrd="1" destOrd="0" presId="urn:microsoft.com/office/officeart/2005/8/layout/hierarchy2"/>
    <dgm:cxn modelId="{D0A7A912-2CCA-48C3-9DF1-66C6F4532ADD}" type="presOf" srcId="{846CAA21-4278-45A3-95B0-BB2FF517DFD0}" destId="{7D4E6018-CB42-4CF7-A09F-A4D4DF345A70}" srcOrd="0" destOrd="0" presId="urn:microsoft.com/office/officeart/2005/8/layout/hierarchy2"/>
    <dgm:cxn modelId="{68DC1CCB-BEE4-496D-B522-225B59FCFFA9}" type="presOf" srcId="{EE2D9C74-0116-488C-AA28-05AB01C097FA}" destId="{D605231A-3A5B-4679-A3A1-EC42209389AC}" srcOrd="0" destOrd="0" presId="urn:microsoft.com/office/officeart/2005/8/layout/hierarchy2"/>
    <dgm:cxn modelId="{5310CC80-C64F-4558-87F3-065446DFB6FA}" type="presOf" srcId="{3B133B59-6299-4F27-AA7D-DD18E10227F2}" destId="{B5202A26-02A3-4DAE-BFBF-853D60F0BB1C}" srcOrd="0" destOrd="0" presId="urn:microsoft.com/office/officeart/2005/8/layout/hierarchy2"/>
    <dgm:cxn modelId="{E8A1B68B-EE9C-497F-8C37-D6B6E510C342}" type="presOf" srcId="{D2789D0A-592C-426F-A1A8-5A64A2595F7C}" destId="{84E5519D-BD94-4784-830A-C18FD0410F08}" srcOrd="0" destOrd="0" presId="urn:microsoft.com/office/officeart/2005/8/layout/hierarchy2"/>
    <dgm:cxn modelId="{F510F7DF-3F16-4AAF-A1E0-87A34CDF39C3}" type="presOf" srcId="{7E8DA2B9-3927-41F0-BC8A-E32BCC1F3C54}" destId="{55613767-AF9F-4DBC-AD87-93F013C447F4}" srcOrd="0" destOrd="0" presId="urn:microsoft.com/office/officeart/2005/8/layout/hierarchy2"/>
    <dgm:cxn modelId="{361C1EC0-978C-4483-A159-7B8D63005D7E}" srcId="{EE2D9C74-0116-488C-AA28-05AB01C097FA}" destId="{3B133B59-6299-4F27-AA7D-DD18E10227F2}" srcOrd="1" destOrd="0" parTransId="{7E8DA2B9-3927-41F0-BC8A-E32BCC1F3C54}" sibTransId="{34E9494D-E196-4C56-819F-E859D5AAD6EB}"/>
    <dgm:cxn modelId="{92281202-3845-40C7-B372-D365B677729A}" srcId="{AAFB7560-0D5E-45B5-B49E-425B50AE02B5}" destId="{EE2D9C74-0116-488C-AA28-05AB01C097FA}" srcOrd="0" destOrd="0" parTransId="{61008B62-E3AA-4D72-9FC4-0C5B53BC1990}" sibTransId="{FFF8168A-AD57-49B7-9B83-0CF3E4503CD3}"/>
    <dgm:cxn modelId="{D4CB0573-020E-4A14-92D5-AA0841FF56E7}" type="presOf" srcId="{7E8DA2B9-3927-41F0-BC8A-E32BCC1F3C54}" destId="{3F0B4B62-ECD4-4F01-9157-4C1E2E4F8B59}" srcOrd="1" destOrd="0" presId="urn:microsoft.com/office/officeart/2005/8/layout/hierarchy2"/>
    <dgm:cxn modelId="{909C868F-5346-4696-8E2D-DB908CD29E99}" type="presParOf" srcId="{FBAFD4A0-87F9-4A9B-B558-7F75BCD64927}" destId="{B96285F7-F220-4801-856F-841663DB6048}" srcOrd="0" destOrd="0" presId="urn:microsoft.com/office/officeart/2005/8/layout/hierarchy2"/>
    <dgm:cxn modelId="{059FFF86-85A3-4317-BBD5-5B4CB5EE611F}" type="presParOf" srcId="{B96285F7-F220-4801-856F-841663DB6048}" destId="{D605231A-3A5B-4679-A3A1-EC42209389AC}" srcOrd="0" destOrd="0" presId="urn:microsoft.com/office/officeart/2005/8/layout/hierarchy2"/>
    <dgm:cxn modelId="{1DCA552F-9888-487B-822E-1AE0BD749187}" type="presParOf" srcId="{B96285F7-F220-4801-856F-841663DB6048}" destId="{A202DE68-7E78-4453-8E79-7EC6C8389515}" srcOrd="1" destOrd="0" presId="urn:microsoft.com/office/officeart/2005/8/layout/hierarchy2"/>
    <dgm:cxn modelId="{52091380-AA58-4B6F-A55B-0652E4FB67FD}" type="presParOf" srcId="{A202DE68-7E78-4453-8E79-7EC6C8389515}" destId="{84E5519D-BD94-4784-830A-C18FD0410F08}" srcOrd="0" destOrd="0" presId="urn:microsoft.com/office/officeart/2005/8/layout/hierarchy2"/>
    <dgm:cxn modelId="{E58A0AEF-7804-4EEA-A508-543BB8B2BBC9}" type="presParOf" srcId="{84E5519D-BD94-4784-830A-C18FD0410F08}" destId="{27E4B023-5097-42A3-BCAD-B7EC2C55B0D1}" srcOrd="0" destOrd="0" presId="urn:microsoft.com/office/officeart/2005/8/layout/hierarchy2"/>
    <dgm:cxn modelId="{E0E7CE30-CE86-4E51-BFBE-A8B55AEBBF4D}" type="presParOf" srcId="{A202DE68-7E78-4453-8E79-7EC6C8389515}" destId="{65957F41-EA33-425E-BEDF-F32F830DCCDF}" srcOrd="1" destOrd="0" presId="urn:microsoft.com/office/officeart/2005/8/layout/hierarchy2"/>
    <dgm:cxn modelId="{EC36AD76-E4A1-4BA5-AED0-2D54EEB2A838}" type="presParOf" srcId="{65957F41-EA33-425E-BEDF-F32F830DCCDF}" destId="{7D4E6018-CB42-4CF7-A09F-A4D4DF345A70}" srcOrd="0" destOrd="0" presId="urn:microsoft.com/office/officeart/2005/8/layout/hierarchy2"/>
    <dgm:cxn modelId="{9465DC0B-B03C-479A-AE12-7AE0A1BED266}" type="presParOf" srcId="{65957F41-EA33-425E-BEDF-F32F830DCCDF}" destId="{2A2C7FE0-6E67-4532-A609-D60B26C38035}" srcOrd="1" destOrd="0" presId="urn:microsoft.com/office/officeart/2005/8/layout/hierarchy2"/>
    <dgm:cxn modelId="{5A06DF58-C10E-4C51-8594-BB9ABBCF2895}" type="presParOf" srcId="{A202DE68-7E78-4453-8E79-7EC6C8389515}" destId="{55613767-AF9F-4DBC-AD87-93F013C447F4}" srcOrd="2" destOrd="0" presId="urn:microsoft.com/office/officeart/2005/8/layout/hierarchy2"/>
    <dgm:cxn modelId="{341824C7-6A27-4FC9-B71C-9918A9A57052}" type="presParOf" srcId="{55613767-AF9F-4DBC-AD87-93F013C447F4}" destId="{3F0B4B62-ECD4-4F01-9157-4C1E2E4F8B59}" srcOrd="0" destOrd="0" presId="urn:microsoft.com/office/officeart/2005/8/layout/hierarchy2"/>
    <dgm:cxn modelId="{EAA6399F-9E47-483D-9447-7393568EB672}" type="presParOf" srcId="{A202DE68-7E78-4453-8E79-7EC6C8389515}" destId="{9F33DC19-10DF-43AC-9B2E-DEC0CCDD4334}" srcOrd="3" destOrd="0" presId="urn:microsoft.com/office/officeart/2005/8/layout/hierarchy2"/>
    <dgm:cxn modelId="{933597D2-A0B1-4622-ABDF-4466FF19CF93}" type="presParOf" srcId="{9F33DC19-10DF-43AC-9B2E-DEC0CCDD4334}" destId="{B5202A26-02A3-4DAE-BFBF-853D60F0BB1C}" srcOrd="0" destOrd="0" presId="urn:microsoft.com/office/officeart/2005/8/layout/hierarchy2"/>
    <dgm:cxn modelId="{C871CDB7-0F56-44ED-AE96-DE7F5EE0643E}" type="presParOf" srcId="{9F33DC19-10DF-43AC-9B2E-DEC0CCDD4334}" destId="{D62393EE-90A7-420F-8661-ED84188C82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231A-3A5B-4679-A3A1-EC42209389AC}">
      <dsp:nvSpPr>
        <dsp:cNvPr id="0" name=""/>
        <dsp:cNvSpPr/>
      </dsp:nvSpPr>
      <dsp:spPr>
        <a:xfrm>
          <a:off x="6191" y="1947809"/>
          <a:ext cx="2352956" cy="117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9" y="1982267"/>
        <a:ext cx="2284040" cy="1107562"/>
      </dsp:txXfrm>
    </dsp:sp>
    <dsp:sp modelId="{84E5519D-BD94-4784-830A-C18FD0410F08}">
      <dsp:nvSpPr>
        <dsp:cNvPr id="0" name=""/>
        <dsp:cNvSpPr/>
      </dsp:nvSpPr>
      <dsp:spPr>
        <a:xfrm rot="18952757">
          <a:off x="2174204" y="2058808"/>
          <a:ext cx="13110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3110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6962" y="2046907"/>
        <a:ext cx="65553" cy="65553"/>
      </dsp:txXfrm>
    </dsp:sp>
    <dsp:sp modelId="{7D4E6018-CB42-4CF7-A09F-A4D4DF345A70}">
      <dsp:nvSpPr>
        <dsp:cNvPr id="0" name=""/>
        <dsp:cNvSpPr/>
      </dsp:nvSpPr>
      <dsp:spPr>
        <a:xfrm>
          <a:off x="3300330" y="847043"/>
          <a:ext cx="5096268" cy="155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Аутосомы</a:t>
          </a:r>
          <a:r>
            <a:rPr lang="ru-RU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хромосомы,  одинаковые у обоих полов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803" y="892516"/>
        <a:ext cx="5005322" cy="1461605"/>
      </dsp:txXfrm>
    </dsp:sp>
    <dsp:sp modelId="{55613767-AF9F-4DBC-AD87-93F013C447F4}">
      <dsp:nvSpPr>
        <dsp:cNvPr id="0" name=""/>
        <dsp:cNvSpPr/>
      </dsp:nvSpPr>
      <dsp:spPr>
        <a:xfrm rot="2554118">
          <a:off x="2190754" y="2947429"/>
          <a:ext cx="12779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2779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7789" y="2936355"/>
        <a:ext cx="63898" cy="63898"/>
      </dsp:txXfrm>
    </dsp:sp>
    <dsp:sp modelId="{B5202A26-02A3-4DAE-BFBF-853D60F0BB1C}">
      <dsp:nvSpPr>
        <dsp:cNvPr id="0" name=""/>
        <dsp:cNvSpPr/>
      </dsp:nvSpPr>
      <dsp:spPr>
        <a:xfrm>
          <a:off x="3300330" y="2576066"/>
          <a:ext cx="5123162" cy="1648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Половые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хромосомы, по которым мужской и женский пол отличаются </a:t>
          </a:r>
        </a:p>
      </dsp:txBody>
      <dsp:txXfrm>
        <a:off x="3348627" y="2624363"/>
        <a:ext cx="5026568" cy="155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7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571750"/>
            <a:ext cx="4179570" cy="153314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spcBef>
                <a:spcPts val="0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Генетика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83718"/>
            <a:ext cx="476036" cy="7189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23528" y="3268941"/>
            <a:ext cx="47603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122060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852" y="361576"/>
            <a:ext cx="1220603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953272" y="394731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06876" y="885433"/>
            <a:ext cx="1042149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895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165405" y="504752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661573" y="1035912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552350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130193" y="571863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650495" y="571616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650495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650495" y="718851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8" descr="XYCh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104" y="1654133"/>
            <a:ext cx="3942678" cy="3466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8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Хромосомный</a:t>
            </a:r>
            <a:r>
              <a:rPr lang="ru-RU" altLang="ru-RU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набор человека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0" t="37166" r="2196" b="49997"/>
          <a:stretch/>
        </p:blipFill>
        <p:spPr>
          <a:xfrm>
            <a:off x="3131840" y="4155926"/>
            <a:ext cx="2448272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" r="50167"/>
          <a:stretch/>
        </p:blipFill>
        <p:spPr>
          <a:xfrm>
            <a:off x="0" y="2326940"/>
            <a:ext cx="2915816" cy="2827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4"/>
          <a:stretch/>
        </p:blipFill>
        <p:spPr>
          <a:xfrm>
            <a:off x="3563888" y="860514"/>
            <a:ext cx="2771800" cy="2704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1" t="61200" r="649" b="27600"/>
          <a:stretch/>
        </p:blipFill>
        <p:spPr>
          <a:xfrm>
            <a:off x="6588224" y="2988988"/>
            <a:ext cx="24482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2781" y="1944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cs typeface="Arial" panose="020B0604020202020204" pitchFamily="34" charset="0"/>
              </a:rPr>
              <a:t>Набор</a:t>
            </a:r>
            <a:r>
              <a:rPr lang="ru-RU" altLang="ru-RU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хромосом человека</a:t>
            </a:r>
          </a:p>
        </p:txBody>
      </p:sp>
      <p:pic>
        <p:nvPicPr>
          <p:cNvPr id="13" name="Схе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75608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8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6" y="30844"/>
            <a:ext cx="9125873" cy="50611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Ранее </a:t>
            </a:r>
            <a:r>
              <a:rPr lang="ru-RU" sz="2000" dirty="0" err="1"/>
              <a:t>цитологи</a:t>
            </a:r>
            <a:r>
              <a:rPr lang="ru-RU" sz="2000" dirty="0"/>
              <a:t> открыли в хромосомных наборах ряда видов животных особые, так называемые половые хромосомы, которыми самки отличаются от самцов. </a:t>
            </a:r>
            <a:r>
              <a:rPr lang="ru-RU" sz="2000" dirty="0" smtClean="0"/>
              <a:t>                   В </a:t>
            </a:r>
            <a:r>
              <a:rPr lang="ru-RU" sz="2000" dirty="0"/>
              <a:t>одних случаях самки имеют 2 одинаковые половые хромосомы(</a:t>
            </a:r>
            <a:r>
              <a:rPr lang="ru-RU" sz="2000" b="1" dirty="0"/>
              <a:t>XX</a:t>
            </a:r>
            <a:r>
              <a:rPr lang="ru-RU" sz="2000" dirty="0"/>
              <a:t>), а самцы - разные(</a:t>
            </a:r>
            <a:r>
              <a:rPr lang="ru-RU" sz="2000" b="1" dirty="0"/>
              <a:t>XY</a:t>
            </a:r>
            <a:r>
              <a:rPr lang="ru-RU" sz="2000" dirty="0"/>
              <a:t>), в других - самцы-2 одинаковые(</a:t>
            </a:r>
            <a:r>
              <a:rPr lang="ru-RU" sz="2000" b="1" dirty="0"/>
              <a:t>XX</a:t>
            </a:r>
            <a:r>
              <a:rPr lang="ru-RU" sz="2000" dirty="0"/>
              <a:t>, или </a:t>
            </a:r>
            <a:r>
              <a:rPr lang="ru-RU" sz="2000" b="1" dirty="0"/>
              <a:t>ZZ</a:t>
            </a:r>
            <a:r>
              <a:rPr lang="ru-RU" sz="2000" dirty="0"/>
              <a:t>), а самки - разные(</a:t>
            </a:r>
            <a:r>
              <a:rPr lang="ru-RU" sz="2000" b="1" dirty="0"/>
              <a:t>XY</a:t>
            </a:r>
            <a:r>
              <a:rPr lang="ru-RU" sz="2000" dirty="0"/>
              <a:t>, или </a:t>
            </a:r>
            <a:r>
              <a:rPr lang="ru-RU" sz="2000" b="1" dirty="0"/>
              <a:t>ZW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Пол </a:t>
            </a:r>
            <a:r>
              <a:rPr lang="ru-RU" sz="2000" dirty="0"/>
              <a:t>с одинаковыми половыми хромосомами называется </a:t>
            </a:r>
            <a:r>
              <a:rPr lang="ru-RU" sz="2000" b="1" dirty="0" err="1" smtClean="0"/>
              <a:t>гомогаметным</a:t>
            </a:r>
            <a:r>
              <a:rPr lang="ru-RU" sz="2000" dirty="0" smtClean="0"/>
              <a:t>,                  с </a:t>
            </a:r>
            <a:r>
              <a:rPr lang="ru-RU" sz="2000" dirty="0"/>
              <a:t>разными - </a:t>
            </a:r>
            <a:r>
              <a:rPr lang="ru-RU" sz="2000" b="1" dirty="0" err="1"/>
              <a:t>гетерогаметным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dirty="0" smtClean="0"/>
              <a:t>Женский </a:t>
            </a:r>
            <a:r>
              <a:rPr lang="ru-RU" sz="2000" dirty="0"/>
              <a:t>пол </a:t>
            </a:r>
            <a:r>
              <a:rPr lang="ru-RU" sz="2000" dirty="0" err="1"/>
              <a:t>гомогаметен</a:t>
            </a:r>
            <a:r>
              <a:rPr lang="ru-RU" sz="2000" dirty="0"/>
              <a:t>, а мужской </a:t>
            </a:r>
            <a:r>
              <a:rPr lang="ru-RU" sz="2000" dirty="0" err="1"/>
              <a:t>гетерогаметен</a:t>
            </a:r>
            <a:r>
              <a:rPr lang="ru-RU" sz="2000" dirty="0"/>
              <a:t> у некоторых </a:t>
            </a:r>
            <a:r>
              <a:rPr lang="ru-RU" sz="2000" dirty="0" smtClean="0"/>
              <a:t>насекомых                    </a:t>
            </a:r>
            <a:r>
              <a:rPr lang="ru-RU" sz="2000" dirty="0"/>
              <a:t>(в том числе у дрозофилы) и всех млекопитающих. Обратное соотношение - </a:t>
            </a:r>
            <a:r>
              <a:rPr lang="ru-RU" sz="2000" dirty="0" smtClean="0"/>
              <a:t>                    у </a:t>
            </a:r>
            <a:r>
              <a:rPr lang="ru-RU" sz="2000" dirty="0"/>
              <a:t>птиц и бабочек. Ряд признаков у дрозофилы наследуется в строгом соответствии с передачей потомству </a:t>
            </a:r>
            <a:r>
              <a:rPr lang="ru-RU" sz="2000" b="1" dirty="0" smtClean="0"/>
              <a:t>X-</a:t>
            </a:r>
            <a:r>
              <a:rPr lang="ru-RU" sz="2000" dirty="0" smtClean="0"/>
              <a:t>хромосом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88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3065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cs typeface="Arial" panose="020B0604020202020204" pitchFamily="34" charset="0"/>
              </a:rPr>
              <a:t>Половые хромосомы</a:t>
            </a:r>
          </a:p>
        </p:txBody>
      </p:sp>
      <p:pic>
        <p:nvPicPr>
          <p:cNvPr id="7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866044"/>
            <a:ext cx="4824536" cy="42412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470"/>
            <a:ext cx="9108504" cy="5630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z-Cyrl-UZ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Рассмотрим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наследования пола у организмов, у которых мужской пол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гетерогаметен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 процессе гаметогенеза у самок образуются яйцеклетки, которые несут только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половую хромосому, тогда как по теории вероятности половина спермиев несет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хромосому и половина -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хромосому. Пол потомка зависит только от того, какой спермий оплодотворит яйцеклетку, и так как спермиев двух видов равное количество, то вероятность появления потомка мужского или женского пола равна. Таким образом,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Х-Y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механизм определения пола гарантирует появление в каждом поколении примерно равного числа самок и самцов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dirty="0" smtClean="0"/>
              <a:t>Одинаковые по внешнему виду хромосомы в клетках раздельнополых организмов называют </a:t>
            </a:r>
            <a:r>
              <a:rPr lang="ru-RU" sz="1600" b="1" dirty="0" err="1" smtClean="0"/>
              <a:t>аутосомами</a:t>
            </a:r>
            <a:r>
              <a:rPr lang="ru-RU" sz="1600" b="1" dirty="0" smtClean="0"/>
              <a:t>.</a:t>
            </a:r>
          </a:p>
          <a:p>
            <a:r>
              <a:rPr lang="ru-RU" sz="1600" dirty="0" smtClean="0"/>
              <a:t>Общее число, размер и форма хромосом - кариотип.</a:t>
            </a:r>
            <a:r>
              <a:rPr lang="ru-RU" sz="1600" dirty="0"/>
              <a:t> Хромосомная теория наследственности вскрыла внутриклеточные механизмы наследственности, дала точное и единое объяснение всех явлений наследования при половом размножении, объяснила сущность изменений наследственности, то есть изменчивости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z-Cyrl-UZ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1901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9"/>
            <a:ext cx="6984776" cy="50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23528" y="22404"/>
            <a:ext cx="8424936" cy="50783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6000" b="1" dirty="0">
                <a:solidFill>
                  <a:schemeClr val="bg1"/>
                </a:solidFill>
                <a:cs typeface="Arial" panose="020B0604020202020204" pitchFamily="34" charset="0"/>
              </a:rPr>
              <a:t>Существует </a:t>
            </a:r>
            <a:r>
              <a:rPr lang="en-US" alt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alt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altLang="ru-RU" sz="6000" b="1" dirty="0">
                <a:solidFill>
                  <a:schemeClr val="bg1"/>
                </a:solidFill>
                <a:cs typeface="Arial" panose="020B0604020202020204" pitchFamily="34" charset="0"/>
              </a:rPr>
              <a:t>5 типов хромосомного    определения   пола</a:t>
            </a:r>
            <a:r>
              <a:rPr lang="ru-RU" alt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ru-RU" sz="6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6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99" y="0"/>
            <a:ext cx="9144000" cy="12001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 тип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♀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ХХ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ХУ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11" descr="бегемо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5565"/>
            <a:ext cx="5220073" cy="391793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27576" y="1225565"/>
            <a:ext cx="3816424" cy="38918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Характерен для млекопитающих, в том числе для человека, червей, ракообразных, большинства насекомых, земноводных, некоторых рыб</a:t>
            </a:r>
          </a:p>
        </p:txBody>
      </p:sp>
    </p:spTree>
    <p:extLst>
      <p:ext uri="{BB962C8B-B14F-4D97-AF65-F5344CB8AC3E}">
        <p14:creationId xmlns:p14="http://schemas.microsoft.com/office/powerpoint/2010/main" val="16373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16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тип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ХУ</a:t>
            </a:r>
            <a:r>
              <a:rPr lang="en-US" altLang="ru-RU" b="1" dirty="0" smtClean="0">
                <a:latin typeface="Times New Roman" panose="02020603050405020304" pitchFamily="18" charset="0"/>
              </a:rPr>
              <a:t>,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♂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ХХ</a:t>
            </a:r>
            <a:r>
              <a:rPr lang="en-US" altLang="ru-RU" b="1" dirty="0" smtClean="0">
                <a:latin typeface="Times New Roman" panose="02020603050405020304" pitchFamily="18" charset="0"/>
              </a:rPr>
              <a:t> </a:t>
            </a:r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пелик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" y="1524037"/>
            <a:ext cx="4800933" cy="360108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8025" y="1491630"/>
            <a:ext cx="4355976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Характерен для птиц, пресмыкающихся, некоторых земноводных и рыб, некоторых насекомых (чешуекрылых)</a:t>
            </a:r>
          </a:p>
        </p:txBody>
      </p:sp>
    </p:spTree>
    <p:extLst>
      <p:ext uri="{BB962C8B-B14F-4D97-AF65-F5344CB8AC3E}">
        <p14:creationId xmlns:p14="http://schemas.microsoft.com/office/powerpoint/2010/main" val="3500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2001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тип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ХУ</a:t>
            </a:r>
            <a:r>
              <a:rPr lang="en-US" altLang="ru-RU" b="1" dirty="0" smtClean="0">
                <a:latin typeface="Times New Roman" panose="02020603050405020304" pitchFamily="18" charset="0"/>
              </a:rPr>
              <a:t>,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♂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Х0</a:t>
            </a:r>
            <a:r>
              <a:rPr lang="en-US" altLang="ru-RU" b="1" dirty="0" smtClean="0">
                <a:latin typeface="Times New Roman" panose="02020603050405020304" pitchFamily="18" charset="0"/>
              </a:rPr>
              <a:t> </a:t>
            </a:r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кузнеч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5284489" cy="39433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84489" y="1196975"/>
            <a:ext cx="3859511" cy="3946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 обозначает отсутствие хромосом) встречается у некоторых насекомых (прямокрылые)</a:t>
            </a:r>
          </a:p>
        </p:txBody>
      </p:sp>
    </p:spTree>
    <p:extLst>
      <p:ext uri="{BB962C8B-B14F-4D97-AF65-F5344CB8AC3E}">
        <p14:creationId xmlns:p14="http://schemas.microsoft.com/office/powerpoint/2010/main" val="8342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200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uz-Cyrl-U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 урока:</a:t>
            </a:r>
          </a:p>
          <a:p>
            <a:pPr marL="0" indent="0" algn="ctr" eaLnBrk="1" hangingPunct="1">
              <a:buNone/>
            </a:pP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0713" eaLnBrk="1" hangingPunct="1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знания о сущности хромосомного определения пола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0713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Рассмотреть механизм наследования генов, сцепленных с полом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0713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Продолжить формирование навыков решения генетических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032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2001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тип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♀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Х0</a:t>
            </a:r>
            <a:r>
              <a:rPr lang="en-US" altLang="ru-RU" b="1" dirty="0" smtClean="0">
                <a:latin typeface="Times New Roman" panose="02020603050405020304" pitchFamily="18" charset="0"/>
              </a:rPr>
              <a:t>,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♂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Х</a:t>
            </a:r>
            <a:r>
              <a:rPr lang="ru-RU" altLang="ru-RU" b="1" dirty="0">
                <a:latin typeface="Times New Roman" panose="02020603050405020304" pitchFamily="18" charset="0"/>
              </a:rPr>
              <a:t>У</a:t>
            </a:r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53-19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323"/>
            <a:ext cx="4616493" cy="39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16016" y="1217323"/>
            <a:ext cx="4320480" cy="3926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Встречается у некоторых насекомых (равнокрылые- цикады)</a:t>
            </a:r>
          </a:p>
        </p:txBody>
      </p:sp>
    </p:spTree>
    <p:extLst>
      <p:ext uri="{BB962C8B-B14F-4D97-AF65-F5344CB8AC3E}">
        <p14:creationId xmlns:p14="http://schemas.microsoft.com/office/powerpoint/2010/main" val="24052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5" y="24303"/>
            <a:ext cx="9144000" cy="12001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Cyrl-UZ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Гаплоидно-диплоидный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♀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Cyrl-UZ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♂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муравей лесн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" y="1224454"/>
            <a:ext cx="5132084" cy="39190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166730" y="1224455"/>
            <a:ext cx="3977269" cy="39190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Встречается у пчел и муравьев: самцы развиваются из неоплодотворенных гаплоидных яйцеклеток (партеногенез), самки – из оплодотворенных диплоидных).</a:t>
            </a:r>
          </a:p>
        </p:txBody>
      </p:sp>
    </p:spTree>
    <p:extLst>
      <p:ext uri="{BB962C8B-B14F-4D97-AF65-F5344CB8AC3E}">
        <p14:creationId xmlns:p14="http://schemas.microsoft.com/office/powerpoint/2010/main" val="42408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1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Особая роль в изучении наследования сцепленного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полом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принадлежит американскому эмбриологу,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генетику Томасу Моргану.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99792" y="1404762"/>
            <a:ext cx="6444207" cy="37387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Т. Моргана: Гены, локализованные в одной хромосоме, наследуются совместно и принадлежат к одной группе сцепления. Число групп сцепления у организмов равно числу пар хромосом: дрозофила – 6 пар, кукуруза – 10 пар, томат – 12 пар, человек 23 пары.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HP\Desktop\425px-Thomas_Hunt_Mor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0160"/>
            <a:ext cx="2699792" cy="37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1470"/>
            <a:ext cx="9001000" cy="50920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9875" indent="0" algn="just">
              <a:buNone/>
            </a:pPr>
            <a:r>
              <a:rPr lang="uz-Cyrl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69875" indent="0" algn="just">
              <a:buNone/>
            </a:pP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. Морган и его ученики установили возможность определения пола по полов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хромосомам,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и выявили закономерности наследования в сцепленном с полом виде. Гены располагаются не только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аутосомах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но и в половых хромосомах. Признаки, обусловленные такими генами,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наследуются в сцепленном с полом виде.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13" y="-14404"/>
            <a:ext cx="9139987" cy="5493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524497"/>
            <a:ext cx="9144000" cy="456753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крокодилов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обнаружены половые хромосомы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зародыша,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развивающегося в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яйце, зависит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температуры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окружающей среды: при высоких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температурах развивается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том случае, если прохладно, - больше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самцов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79512" y="5733256"/>
            <a:ext cx="8712968" cy="93610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 может определяться в процессе онтогенеза, после оплодотворения и  зависит и от факторов внешней среды.</a:t>
            </a:r>
          </a:p>
          <a:p>
            <a:endParaRPr lang="ru-RU" dirty="0"/>
          </a:p>
        </p:txBody>
      </p:sp>
      <p:pic>
        <p:nvPicPr>
          <p:cNvPr id="7" name="Picture 2" descr="C:\Users\HP\Desktop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52" y="2881543"/>
            <a:ext cx="2880320" cy="21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\Desktop\sh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543"/>
            <a:ext cx="375248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1316092113_croco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2881543"/>
            <a:ext cx="237626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950745"/>
            <a:ext cx="9108504" cy="41412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Наследование, сцепленное с полом – наследование признаков, гены которых находятся в Х- 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-хромосомах</a:t>
            </a:r>
          </a:p>
          <a:p>
            <a:pPr marL="363538" algn="l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Х-хромосома человека содержит около 150 генов, отвечающих за развитие различных признаков, например: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ген, отвечающий за свертывание крови;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ген, отвечающий за форму и размер зубов;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ген, отвечающий за синтез ряда ферментов;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ген, обуславливающий дальтонизм (слепоту к красному и зеленому).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0"/>
            <a:ext cx="9144000" cy="9155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Половые хромосомы отвечают не только за формирование пола, существуют признаки, которые определяются генами, лежащими в половых хромосомах. Наследование таких признаков называется, наследование сцепленное с полом.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94" y="339502"/>
            <a:ext cx="9123406" cy="43704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Гены, находящиеся в половых хромосомах, называют сцепленными с полом.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-хромосоме имеется участок, для которого в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хромосоме нет гомолога.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у особей мужского пола признаки, определяемые генами этого участка, проявляются даже в том случае, если они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рецессивные.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Многие признаки и болезни человека, наследующиеся сцеплено с полом, обусловлены генами, локализованными в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хромосоме. Таких генов известно около 120. К ним относятся гены гемофилии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недостаточности фермента глюко-зо-6-фосфат-дегидрогеназы, цветовой слепоты и др. Такие болезни носят название молекулярных (генных).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Самостоятельная работа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 5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,2,3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(ответить на вопросы письменно в рабочей тетради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731188"/>
            <a:ext cx="9144000" cy="441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Гипоплазия эмали наследуется как сцепленный с Х –хромосомой доминантный признак. В семье, где оба родителя страдали этой аномалией, родился сын с нормальными зубами. Каким будет второй сын?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 человека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псевдогипертрофическая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мускульная дистрофия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заканчивается смертью в 10 – 20 лет. В некоторых семьях эта болезнь зависит от рецессивного сцепленного с полом гена. Болезнь зарегистрирована только у мальчиков. Если больные мальчики умирают до деторождения, то почему это заболевание не исчезает из популяции?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Гипертрихоз (вырастание волос на краю ушной раковины) наследуется как признак, сцепленный с У – хромосомой. Какова вероятность рождения детей и внуков с этим признаком в семье, где отец и дедушка обладали гипертрихозом?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0" y="7242"/>
            <a:ext cx="914400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2837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5"/>
            <a:ext cx="914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знаний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0" y="770336"/>
            <a:ext cx="9144000" cy="43731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Генетика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Ген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Наследственность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Изменчивость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altLang="ru-RU" sz="14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Гомозигота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altLang="ru-RU" sz="14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Гетерозигота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 –…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Фенотип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Гамета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770336"/>
            <a:ext cx="774035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(наука о наследственности и изменчивости</a:t>
            </a:r>
            <a:r>
              <a:rPr lang="ru-RU" altLang="ru-RU" sz="1600" b="1" dirty="0" smtClean="0"/>
              <a:t>)</a:t>
            </a:r>
            <a:endParaRPr lang="ru-RU" altLang="ru-RU" sz="1600" dirty="0">
              <a:solidFill>
                <a:schemeClr val="accent2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9592" y="1203598"/>
            <a:ext cx="817240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(участок молекулы ДНК, несущий информацию о </a:t>
            </a:r>
            <a:r>
              <a:rPr lang="ru-RU" altLang="ru-RU" sz="1600" b="1" dirty="0" smtClean="0"/>
              <a:t>первичной структуре </a:t>
            </a:r>
            <a:r>
              <a:rPr lang="ru-RU" altLang="ru-RU" sz="1600" b="1" dirty="0"/>
              <a:t>белка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47433" y="1616973"/>
            <a:ext cx="69782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(Способность организмов передавать свои признаки и особенности развития потомству 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7348" y="2212428"/>
            <a:ext cx="738031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(Свойство организмов приобретать новые признаки в процессе индивидуального развития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70967" y="2677289"/>
            <a:ext cx="752432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(Клетка(особь), имеющая одинаковые аллели одного гена в гомологичных хромосомах: АА или </a:t>
            </a:r>
            <a:r>
              <a:rPr lang="ru-RU" altLang="ru-RU" sz="1600" b="1" dirty="0" err="1"/>
              <a:t>аа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61339" y="3322320"/>
            <a:ext cx="760118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(Клетка(особь), имеющая разные аллели одного гена в гомологичных хромосомах: </a:t>
            </a:r>
            <a:r>
              <a:rPr lang="ru-RU" altLang="ru-RU" sz="1600" b="1" dirty="0" err="1" smtClean="0"/>
              <a:t>Аа</a:t>
            </a:r>
            <a:endParaRPr lang="ru-RU" altLang="ru-RU" sz="1600" b="1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54943" y="3742716"/>
            <a:ext cx="7956376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(Совокупность всех генов организма, полученных от родителей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254943" y="4162950"/>
            <a:ext cx="781236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(Совокупность внутренних и внешних признаков, развивающихся в результате взаимодействия генотипа с условиями окружающей среды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187624" y="4796164"/>
            <a:ext cx="62853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 smtClean="0"/>
              <a:t>(Половая клетка)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 smtClean="0">
                <a:solidFill>
                  <a:schemeClr val="accent2"/>
                </a:solidFill>
              </a:rPr>
              <a:t> 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8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0">
              <a:buNone/>
            </a:pPr>
            <a:endParaRPr lang="uz-Cyrl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0">
              <a:buNone/>
            </a:pPr>
            <a:r>
              <a:rPr lang="uz-Cyrl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Генетика пола 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важное и интересное направление современной генетики. Проблема происхождения полов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различий, механизмов определения пола и поддержания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определённого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соотношения полов в группах животных организмов, очень важна и для теоретической биологии и для практики. Соотношение полов обычно составляет 1:1 т.е. самцы и самки встречаются одинаково часто. У большинства раздельнополых организмов хромосомы самцов и самок неодинаковые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79512" y="384720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0" y="0"/>
            <a:ext cx="9143999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Виды хромосом </a:t>
            </a:r>
          </a:p>
        </p:txBody>
      </p:sp>
    </p:spTree>
    <p:extLst>
      <p:ext uri="{BB962C8B-B14F-4D97-AF65-F5344CB8AC3E}">
        <p14:creationId xmlns:p14="http://schemas.microsoft.com/office/powerpoint/2010/main" val="914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5486"/>
            <a:ext cx="8892480" cy="4155926"/>
          </a:xfrm>
        </p:spPr>
        <p:txBody>
          <a:bodyPr/>
          <a:lstStyle/>
          <a:p>
            <a:pPr marL="176213" indent="0" algn="ctr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Кариотип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6213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Совокупность признаков (число, размеры, форма) полного набора хромосом, присущий клеткам данного вида, организма</a:t>
            </a:r>
          </a:p>
          <a:p>
            <a:pPr marL="176213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Аутосомы </a:t>
            </a:r>
          </a:p>
          <a:p>
            <a:pPr marL="176213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Парные хромосомы, одинаковые у мужских и женских организмов</a:t>
            </a:r>
          </a:p>
          <a:p>
            <a:pPr marL="176213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Половые хромосомы</a:t>
            </a:r>
          </a:p>
          <a:p>
            <a:pPr marL="176213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пара хромосом, в которых расположены гены, определяющие половую принадлежность индивида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5486"/>
            <a:ext cx="8856984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478"/>
            <a:ext cx="8856984" cy="48245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При созревании половых клеток у самки мушки дрозофилы в каждую яйцеклетку в результате мейоза переходит гаплоидный набор из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хромосом, в том числе одна половая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хромосома. При мейозе у самца дрозофилы образуются два вида половых клеток. В сперматозоиды одного вида входят три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аутосомы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одна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-хромосома, второй вид сперматозоидов имеет три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аутосомы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одну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хромосому </a:t>
            </a:r>
          </a:p>
          <a:p>
            <a:pPr marL="0" indent="0" algn="just">
              <a:buNone/>
            </a:pP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В первом случае из оплодотворенной яйца сформируется самка, во 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втором - 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самец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51435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же определяется пол у дрозофилы, у которой 3 пары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аутосом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одна пара половых хромосом.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гомогаментный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половые хромосомы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мужской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гетерогаментный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половые хромосомы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Пол, как и у человека определяется в момент слияния гамет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979"/>
            <a:ext cx="4248472" cy="4526011"/>
          </a:xfrm>
        </p:spPr>
      </p:pic>
    </p:spTree>
    <p:extLst>
      <p:ext uri="{BB962C8B-B14F-4D97-AF65-F5344CB8AC3E}">
        <p14:creationId xmlns:p14="http://schemas.microsoft.com/office/powerpoint/2010/main" val="1898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хе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67236"/>
            <a:ext cx="64087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1"/>
            <a:ext cx="9108504" cy="23698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algn="just">
              <a:spcBef>
                <a:spcPts val="12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совокупность морфологических, физиологических, биохимических и других признаков организма, обусловливающих воспроизведение себе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подобного.</a:t>
            </a:r>
          </a:p>
          <a:p>
            <a:pPr marL="176213" algn="just"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совокупность признаков и свойств организма, обеспечивающих функцию воспроизведения потомства и передачу наследственной информации за счет образования гамет.</a:t>
            </a:r>
          </a:p>
          <a:p>
            <a:pPr marL="176213" algn="just"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Половой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диморфизм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различия морфологических, физиологических и биохимических признаков у особей разных полов, т. е. признаков, по которым женская особь отличается от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мужской.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50bfbe4c3dd6d2458245265bfabef9723fc18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1336</Words>
  <Application>Microsoft Office PowerPoint</Application>
  <PresentationFormat>Экран (16:9)</PresentationFormat>
  <Paragraphs>120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же определяется пол у дрозофилы, у которой 3 пары в аутосом и одна пара половых хромосом. Женский пол - гомогаментный, половые хромосомы ХХ; мужской – гетерогаментный половые хромосомы ХY  Пол, как и у человека определяется в момент слияния гамет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тип   ♀ ХХ,    ♂ ХУ      </vt:lpstr>
      <vt:lpstr> 2 тип     ♀ ХУ,   ♂ ХХ </vt:lpstr>
      <vt:lpstr> 2 тип     ♀ХУ,     ♂ Х0 </vt:lpstr>
      <vt:lpstr> 2 тип     ♀Х0,     ♂ ХУ</vt:lpstr>
      <vt:lpstr>5: Гаплоидно-диплоидный тип  ♀ 2n,      ♂ n</vt:lpstr>
      <vt:lpstr>Особая роль в изучении наследования сцепленного с полом - принадлежит американскому эмбриологу,  генетику Томасу Моргану.</vt:lpstr>
      <vt:lpstr>Презентация PowerPoint</vt:lpstr>
      <vt:lpstr>Интересные факты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134</cp:revision>
  <dcterms:created xsi:type="dcterms:W3CDTF">2009-12-08T17:34:13Z</dcterms:created>
  <dcterms:modified xsi:type="dcterms:W3CDTF">2021-02-25T13:29:44Z</dcterms:modified>
</cp:coreProperties>
</file>