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62" r:id="rId3"/>
    <p:sldId id="306" r:id="rId4"/>
    <p:sldId id="307" r:id="rId5"/>
    <p:sldId id="264" r:id="rId6"/>
    <p:sldId id="300" r:id="rId7"/>
    <p:sldId id="267" r:id="rId8"/>
    <p:sldId id="298" r:id="rId9"/>
    <p:sldId id="299" r:id="rId10"/>
    <p:sldId id="268" r:id="rId11"/>
    <p:sldId id="301" r:id="rId12"/>
    <p:sldId id="302" r:id="rId13"/>
    <p:sldId id="303" r:id="rId14"/>
    <p:sldId id="304" r:id="rId15"/>
    <p:sldId id="305" r:id="rId16"/>
    <p:sldId id="296" r:id="rId17"/>
    <p:sldId id="308" r:id="rId18"/>
  </p:sldIdLst>
  <p:sldSz cx="9144000" cy="5143500" type="screen16x9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758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03990" y="2283718"/>
            <a:ext cx="8140010" cy="1779370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spcBef>
                <a:spcPts val="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</a:p>
          <a:p>
            <a:r>
              <a:rPr lang="ru-RU" sz="36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неаллельных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генов</a:t>
            </a:r>
            <a:endParaRPr lang="ru-RU" sz="3600" b="1" spc="9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79540" y="2067694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79540" y="3219822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122060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852" y="361576"/>
            <a:ext cx="1220603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953272" y="394731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06876" y="885433"/>
            <a:ext cx="1042149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895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165405" y="504752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661573" y="1035912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552350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130193" y="571863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650495" y="571616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650495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650495" y="718851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4" descr="lec3_1_3-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506619" y="3795886"/>
            <a:ext cx="3529877" cy="1128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1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0" y="0"/>
            <a:ext cx="9144000" cy="7500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Эпистаз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0825" y="1168004"/>
            <a:ext cx="867889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 typeface="Arial" charset="0"/>
              <a:buNone/>
            </a:pP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такое </a:t>
            </a:r>
          </a:p>
          <a:p>
            <a:pPr algn="ctr" defTabSz="914400">
              <a:lnSpc>
                <a:spcPct val="100000"/>
              </a:lnSpc>
              <a:buClrTx/>
              <a:buSzTx/>
              <a:buFont typeface="Arial" charset="0"/>
              <a:buNone/>
            </a:pP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взаимодействие, при котором один ген подавляет действие другого.</a:t>
            </a:r>
          </a:p>
          <a:p>
            <a:pPr algn="ctr" defTabSz="914400">
              <a:lnSpc>
                <a:spcPct val="100000"/>
              </a:lnSpc>
              <a:buClrTx/>
              <a:buSzTx/>
              <a:buFont typeface="Arial" charset="0"/>
              <a:buNone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>
              <a:lnSpc>
                <a:spcPct val="100000"/>
              </a:lnSpc>
              <a:buClrTx/>
              <a:buSzTx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Доминантный </a:t>
            </a:r>
            <a:r>
              <a:rPr lang="ru-RU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эпистаз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даёт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расщепление по фенотипу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13:3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1901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0822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Задача №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скрещивании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чёрных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белых свиней из разных пород в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появляются белые потомки. Какое получится потомство по фенотипу в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 скрещивания гибридов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 собой?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415010"/>
            <a:ext cx="446449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Решение: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♀              х     ♂  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чёрная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075035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6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Пояснение: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Белые поросята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имеют минимум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доминантный ген – подавитель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чёрные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поросята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гомозиготны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рецессивному гену 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не мешает образованию окраски, и несут доминантный ген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детерминирующий образованию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черного пигмента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Красные поросята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лишены доминантного гена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подавителя </a:t>
            </a:r>
            <a:r>
              <a:rPr lang="en-US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доминантного гена </a:t>
            </a: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определяющего черную окраску).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469016"/>
            <a:ext cx="302433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белая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белая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Найти: 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доминантный эпистаз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0916" y="1798614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62171" y="1796899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860033" y="2720650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49290" y="2685934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17570" y="2883443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36095" y="3378780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EeIi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(100%)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8791" y="3663019"/>
            <a:ext cx="970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белые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841" grpId="0" animBg="1"/>
      <p:bldP spid="14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2031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доминантный эпистаз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19672" y="4450564"/>
            <a:ext cx="676875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12 белых: 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чёрных: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 красный.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7463" y="441752"/>
            <a:ext cx="3744416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♀  </a:t>
            </a:r>
            <a:r>
              <a:rPr lang="en-US" sz="1600" dirty="0" err="1" smtClean="0">
                <a:latin typeface="Times New Roman"/>
                <a:ea typeface="Times New Roman"/>
              </a:rPr>
              <a:t>EeIi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♂  </a:t>
            </a:r>
            <a:r>
              <a:rPr lang="en-US" sz="1600" dirty="0" err="1" smtClean="0">
                <a:latin typeface="Times New Roman"/>
                <a:ea typeface="Times New Roman"/>
              </a:rPr>
              <a:t>EeIi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белые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белые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1599642"/>
          <a:ext cx="7416826" cy="2743200"/>
        </p:xfrm>
        <a:graphic>
          <a:graphicData uri="http://schemas.openxmlformats.org/drawingml/2006/table">
            <a:tbl>
              <a:tblPr/>
              <a:tblGrid>
                <a:gridCol w="1393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6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♂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чёрный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чёрный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ei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чёрный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eeii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user\Desktop\image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8850"/>
            <a:ext cx="2016224" cy="110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Содержимое 4"/>
          <p:cNvSpPr>
            <a:spLocks noGrp="1"/>
          </p:cNvSpPr>
          <p:nvPr>
            <p:ph idx="1"/>
          </p:nvPr>
        </p:nvSpPr>
        <p:spPr>
          <a:xfrm>
            <a:off x="467544" y="2193708"/>
            <a:ext cx="8183880" cy="2322258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EeIi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(все потомство будет единообразно и имеют белую окраску);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 белых: 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чёрных: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красный.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2031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рецессивный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эпистаз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1087238"/>
            <a:ext cx="849694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рецессивным </a:t>
            </a:r>
            <a:r>
              <a:rPr lang="ru-RU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эпистазом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понимают такой тип взаимодействия, когда рецессивная аллель одного гена, будучи в гомозиготном состоянии, не дает возможности проявиться доминантной или рецессивной аллели другого гена: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&gt;В- или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&gt;вв.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9488" y="3113584"/>
            <a:ext cx="841098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Расщепление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9:3:4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можно рассматривать и как пример рецессивного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эпистаза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Picture 2" descr="C:\Users\user\Desktop\14_12Epistasis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6110" y="1098274"/>
            <a:ext cx="6351780" cy="393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1973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неаллельных генов рецессивный эпистаз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514" y="647646"/>
            <a:ext cx="9144000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скрещивании белых и голубых кроликов в первом поколении все потомство было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чёрным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во втором поколении было получено 67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чёрных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кроликов, 27 голубых и 34 белых кролика. Написать схемы скрещивания. Определить тип наследования.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649598"/>
            <a:ext cx="446449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♀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♂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голубые       белые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41" y="4334492"/>
            <a:ext cx="9144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Пояснение: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– ген черной окраски;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– ген голубой окраски;</a:t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– ген, не подавляющий окраску;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b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ген – ингибитор окраски).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649598"/>
            <a:ext cx="36004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голубые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ааВВ – белые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АаВ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чёрные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67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27гол: 34бел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(9:3:4)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Найти: 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1" y="1865622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7" y="1865622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ааВВ 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4932040" y="2567700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88224" y="2513694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52120" y="2729718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92080" y="2891736"/>
            <a:ext cx="1899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АаВ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(100%)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8105" y="316176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чёрные</a:t>
            </a:r>
            <a:endParaRPr lang="ru-RU" sz="2400" dirty="0"/>
          </a:p>
        </p:txBody>
      </p:sp>
      <p:pic>
        <p:nvPicPr>
          <p:cNvPr id="2050" name="Picture 2" descr="C:\Users\user\Desktop\5-prodam-plemennyih-chistoporodnyih-krol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487580"/>
            <a:ext cx="720080" cy="40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Users\user\Desktop\králik čier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33575"/>
            <a:ext cx="792088" cy="43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imageproxy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53754"/>
            <a:ext cx="1108058" cy="54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3" grpId="0" animBg="1"/>
      <p:bldP spid="21" grpId="0" animBg="1"/>
      <p:bldP spid="22" grpId="0" animBg="1"/>
      <p:bldP spid="11" grpId="0"/>
      <p:bldP spid="12" grpId="0"/>
      <p:bldP spid="14" grpId="0" animBg="1"/>
      <p:bldP spid="15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2488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рецессивный эпистаз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1656" y="563065"/>
            <a:ext cx="5760640" cy="1261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гР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♀ 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АаВ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♂ 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АаВ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фР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чёрные                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чёрные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 АВ, 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аВ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        АВ, 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аВ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а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57505"/>
              </p:ext>
            </p:extLst>
          </p:nvPr>
        </p:nvGraphicFramePr>
        <p:xfrm>
          <a:off x="467544" y="2056842"/>
          <a:ext cx="6408712" cy="256032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        ♂</a:t>
                      </a:r>
                      <a:endParaRPr lang="ru-RU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♀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АаВВ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голубые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голубые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АаВВ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ааВВ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чёрные</a:t>
                      </a:r>
                      <a:endParaRPr lang="ru-RU" sz="15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голубые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ааВ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аа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7544" y="2002836"/>
            <a:ext cx="1152128" cy="5940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user\Desktop\307603_b906ed2f056b938c519d956bd8d2c45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44974"/>
            <a:ext cx="1656184" cy="8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C:\Users\user\Desktop\gif-rabbit-Favim.com-2589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164855"/>
            <a:ext cx="1512168" cy="861935"/>
          </a:xfrm>
          <a:prstGeom prst="rect">
            <a:avLst/>
          </a:prstGeom>
          <a:noFill/>
        </p:spPr>
      </p:pic>
      <p:pic>
        <p:nvPicPr>
          <p:cNvPr id="55300" name="Picture 4" descr="C:\Users\user\Desktop\ochen-malenkie-kroliki-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77023"/>
            <a:ext cx="2160240" cy="910541"/>
          </a:xfrm>
          <a:prstGeom prst="rect">
            <a:avLst/>
          </a:prstGeom>
          <a:noFill/>
        </p:spPr>
      </p:pic>
      <p:sp>
        <p:nvSpPr>
          <p:cNvPr id="16" name="Содержимое 4"/>
          <p:cNvSpPr>
            <a:spLocks noGrp="1"/>
          </p:cNvSpPr>
          <p:nvPr>
            <p:ph idx="1"/>
          </p:nvPr>
        </p:nvSpPr>
        <p:spPr>
          <a:xfrm>
            <a:off x="29028" y="1932727"/>
            <a:ext cx="9144000" cy="2798662"/>
          </a:xfr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</a:t>
            </a:r>
          </a:p>
          <a:p>
            <a:pPr>
              <a:spcBef>
                <a:spcPts val="0"/>
              </a:spcBef>
            </a:pP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тип наследования: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рецессивный эпистаз;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АаВ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(все потомство будет единообразно и имеют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чёрную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окраску);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1ААВВ : 2ААВ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2АаВВ : 4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АаВ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 1АА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2Аа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1ааВВ :  2ааВ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 1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Домашнее задание</a:t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 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-14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,2,3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(ответить на вопросы письменно в рабочей тетради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3847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Задача №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1.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Окраска шерсти у кроликов определяется двумя парами генов, расположенных в разных хромосомах. При наличии доминантного гена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доминантный ген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другой пары обуславливает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серую окраску шерсти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рецессивный ген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черную окраску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отсутствии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окраска будет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белая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Какой генотип гибридов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скрещивании чистых линий серого кролика с белым? Какое  расщепление во 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 фенотипу получится при скрещивании серых дигетерозиготных кроликов?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2532" y="1368296"/>
            <a:ext cx="266429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ССАА –  серый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ссаа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белый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чёрный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Найти: 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4364" y="1362307"/>
            <a:ext cx="446449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♀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серый                белый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458424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Пояснение: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– ген, влияющий на образование пигмента 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темноокрашенные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кролики: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чёрные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серые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– ген,  не влияющий на образование пигмента (кролики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– ген,  влияющий на неравномерное  распределение пигмента по длине волоса, который скапливается у его основания, а кончик волоса лишен пигмента (кролики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– ген,  не влияющий на распределение пигмента.</a:t>
            </a:r>
          </a:p>
        </p:txBody>
      </p:sp>
      <p:pic>
        <p:nvPicPr>
          <p:cNvPr id="15" name="Picture 3" descr="C:\Users\user\Desktop\24548.oo350o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125" y="1431708"/>
            <a:ext cx="730616" cy="375050"/>
          </a:xfrm>
          <a:prstGeom prst="rect">
            <a:avLst/>
          </a:prstGeom>
          <a:noFill/>
        </p:spPr>
      </p:pic>
      <p:pic>
        <p:nvPicPr>
          <p:cNvPr id="16" name="Picture 2" descr="C:\Users\user\Desktop\kroliki-beliy-velik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884" y="1431929"/>
            <a:ext cx="720080" cy="3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29124" y="1847319"/>
            <a:ext cx="1179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ССАА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52204" y="1824887"/>
            <a:ext cx="887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ссаа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463573" y="2522458"/>
            <a:ext cx="720080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73183" y="2508518"/>
            <a:ext cx="714380" cy="321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60995" y="2684476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193052" y="3085936"/>
            <a:ext cx="830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серые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20075" y="2764586"/>
            <a:ext cx="180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СсАа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(100%)</a:t>
            </a:r>
            <a:endParaRPr lang="ru-RU" sz="2400" dirty="0"/>
          </a:p>
        </p:txBody>
      </p:sp>
      <p:pic>
        <p:nvPicPr>
          <p:cNvPr id="24" name="Picture 4" descr="C:\Users\user\Desktop\4973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908" y="2962282"/>
            <a:ext cx="1008112" cy="493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/>
      <p:bldP spid="18" grpId="0"/>
      <p:bldP spid="19" grpId="0" animBg="1"/>
      <p:bldP spid="20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3394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расширить знания о закономерностях наследования признаков, изучив типы взаимодействия неаллельных генов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3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91630"/>
            <a:ext cx="4324423" cy="214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9782"/>
            <a:ext cx="4179705" cy="2124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понятия и термины: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288" y="1003212"/>
            <a:ext cx="461076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взаимодействие генов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неаллельные гены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комплементарность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эпистаз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 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супрессор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ингибитор,  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эпистатичный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доминантный эпистаз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рецессивный эпистаз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гипостатичный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297" y="3505996"/>
            <a:ext cx="1889125" cy="153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43558"/>
            <a:ext cx="2160240" cy="110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9702"/>
            <a:ext cx="2168624" cy="121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Users\user\Desktop\article-1311533-01119876000004B0-207_634x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3273828"/>
            <a:ext cx="1872207" cy="163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285720" y="39211"/>
            <a:ext cx="8678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ru-RU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Взаимодействие генов </a:t>
            </a: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это</a:t>
            </a:r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влияние </a:t>
            </a:r>
            <a:r>
              <a:rPr lang="ru-RU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нескольких </a:t>
            </a: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генов </a:t>
            </a:r>
            <a:endParaRPr lang="ru-RU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ru-RU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развитие </a:t>
            </a: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одного</a:t>
            </a:r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признака</a:t>
            </a:r>
            <a:endParaRPr lang="ru-RU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7"/>
          <p:cNvGrpSpPr>
            <a:grpSpLocks/>
          </p:cNvGrpSpPr>
          <p:nvPr/>
        </p:nvGrpSpPr>
        <p:grpSpPr bwMode="auto">
          <a:xfrm>
            <a:off x="1763714" y="3057525"/>
            <a:ext cx="5616575" cy="1761947"/>
            <a:chOff x="1763688" y="4077072"/>
            <a:chExt cx="5183906" cy="2502617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763688" y="4868521"/>
              <a:ext cx="1368504" cy="9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sz="3600" b="1">
                  <a:solidFill>
                    <a:srgbClr val="FF0066"/>
                  </a:solidFill>
                  <a:latin typeface="Arial" charset="0"/>
                </a:rPr>
                <a:t>Ген 2</a:t>
              </a: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59673" y="4797494"/>
              <a:ext cx="2087921" cy="9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sz="3600" b="1" dirty="0">
                  <a:solidFill>
                    <a:schemeClr val="accent2"/>
                  </a:solidFill>
                  <a:latin typeface="Arial" charset="0"/>
                </a:rPr>
                <a:t>Признак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131840" y="5085184"/>
              <a:ext cx="1584325" cy="215900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3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233363">
              <a:off x="3131840" y="4509120"/>
              <a:ext cx="1584325" cy="215900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3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1185428">
              <a:off x="3131840" y="5685457"/>
              <a:ext cx="1584325" cy="215900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ru-RU" sz="3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763688" y="4077072"/>
              <a:ext cx="1368504" cy="9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sz="3600" b="1" dirty="0">
                  <a:solidFill>
                    <a:srgbClr val="FF0066"/>
                  </a:solidFill>
                  <a:latin typeface="Arial" charset="0"/>
                </a:rPr>
                <a:t>Ген 1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63688" y="5661660"/>
              <a:ext cx="1368504" cy="9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sz="3600" b="1">
                  <a:solidFill>
                    <a:srgbClr val="FF0066"/>
                  </a:solidFill>
                  <a:latin typeface="Arial" charset="0"/>
                </a:rPr>
                <a:t>Ген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Взаимодействие  неаллельных генов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609" y="923130"/>
            <a:ext cx="893084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Неаллельные гены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– это гены, расположенные в негомологичных участках хромосом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кодирующие неодинаковые белки.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Неаллельные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также могут взаимодействовать между собой.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609" y="1796019"/>
            <a:ext cx="3303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Комплементарность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9350" y="1810533"/>
            <a:ext cx="14291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Эпистаз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1930" y="1737963"/>
            <a:ext cx="19258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Полимерия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user\Desktop\73423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19" y="2366196"/>
            <a:ext cx="2630095" cy="250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user\Desktop\3yvQ_NEcwV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38" y="2367316"/>
            <a:ext cx="2709802" cy="252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user\Desktop\0039-017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234" y="2367430"/>
            <a:ext cx="2511524" cy="2524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2781" y="1944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эпистаз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10612" y="746619"/>
            <a:ext cx="835292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Эписта́з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взаимодействие неаллельных генов, при котором один из генов полностью подавляет действие другого гена.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0612" y="1477725"/>
            <a:ext cx="835292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 –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супрессор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ингибитор, 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эпистатичный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ген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ген, подавляющий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фенотипические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проявления другого.</a:t>
            </a:r>
          </a:p>
          <a:p>
            <a:pPr algn="just"/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Гипостатичный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ген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подавляемый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0612" y="2501248"/>
            <a:ext cx="8352928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Эпистаз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может быть как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доминантным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так и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рецессивным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доминантным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эпистазом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понимают подавление одним доминантным геном действие другого гена.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доминантном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эпистазе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качестве ингибитора выступает доминантный ген (чаще его ставят на второе место в паре и обозначают буквой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рецессивный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а при рецессивном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эпистазе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рецессивный.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0612" y="4309329"/>
            <a:ext cx="835292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эпистазе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расщепление гибридов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фенотипу может происходить в соотношениях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12:3:1;  13:3;  9:3:4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2" descr="C:\Users\user\Desktop\img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098" y="566763"/>
            <a:ext cx="8352928" cy="4432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0" y="1"/>
            <a:ext cx="9144000" cy="7500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4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Комплементарность</a:t>
            </a:r>
            <a:endParaRPr lang="ru-RU" sz="4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1520" y="1012415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3538"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такое взаимодействие, при котором аллели разных генов дополняют действие друг друга и дают новое фенотипическое проявление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Расщепление по фенотипу 9:7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5351" y="2133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 неаллельных генов: комплементарность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94059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божьих коровок с красными спинками были дети с оранжевыми спинками, которые скрестились между собой.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наследуется окраска спинки у божьих коровок? Какое расщепление происходит во F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 фенотипу?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64680" y="1971270"/>
            <a:ext cx="44644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♀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красные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красные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638" y="3929800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Пояснение: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 как все потомки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ru-RU" sz="2000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оранжевые, значит, для скрещивания необходимо взять красных божьих коровок гомозиготных, но по разным доминантным аллелям.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7638" y="2241300"/>
            <a:ext cx="1074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AAbb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43654" y="2246163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ааВВ 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4714641" y="2997384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24552" y="2956451"/>
            <a:ext cx="720080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445066" y="3187371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445066" y="3280663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AaBb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(100%)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1962" y="3503402"/>
            <a:ext cx="1389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оранжевые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1214" y="1971270"/>
            <a:ext cx="266429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красные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ааВВ - красные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А- В- – оранжевые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лтые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Найти: 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pic>
        <p:nvPicPr>
          <p:cNvPr id="20" name="Picture 3" descr="C:\Users\user\Desktop\bozhya-korovka-animatsionnaya-kartinka-00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62" y="1971270"/>
            <a:ext cx="488418" cy="366314"/>
          </a:xfrm>
          <a:prstGeom prst="rect">
            <a:avLst/>
          </a:prstGeom>
          <a:noFill/>
        </p:spPr>
      </p:pic>
      <p:pic>
        <p:nvPicPr>
          <p:cNvPr id="22" name="Picture 2" descr="C:\Users\user\Desktop\bozhya-korovka-animatsionnaya-kartinka-00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870" y="1971270"/>
            <a:ext cx="504056" cy="378042"/>
          </a:xfrm>
          <a:prstGeom prst="rect">
            <a:avLst/>
          </a:prstGeom>
          <a:noFill/>
        </p:spPr>
      </p:pic>
      <p:pic>
        <p:nvPicPr>
          <p:cNvPr id="26" name="Picture 3" descr="C:\Users\user\Desktop\1043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710" y="3248279"/>
            <a:ext cx="1152128" cy="66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3" grpId="0" animBg="1"/>
      <p:bldP spid="21" grpId="0" animBg="1"/>
      <p:bldP spid="11" grpId="0"/>
      <p:bldP spid="12" grpId="0"/>
      <p:bldP spid="14" grpId="0" animBg="1"/>
      <p:bldP spid="15" grpId="0" animBg="1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7" y="2031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19672" y="4450564"/>
            <a:ext cx="676875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9 оранжевых: 6 красных: 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9633"/>
            <a:ext cx="592935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♀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оранж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оранж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АВ,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АВ,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1653648"/>
          <a:ext cx="6768752" cy="277886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ААВВ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АаВВ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АаВВ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ааВВ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ав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оранжевый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ааВ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красный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аа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bb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желтый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67544" y="1653648"/>
            <a:ext cx="1152128" cy="5400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1300408123216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949792"/>
            <a:ext cx="933450" cy="70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677552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3" y="3759882"/>
            <a:ext cx="1222299" cy="71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02-39502626_28490042332f0da00f07a4ca63a71a708507064a9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4836" y="-19712"/>
            <a:ext cx="943447" cy="523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user\Desktop\02-39502626_28490042332f0da00f07a4ca63a71a708507064a9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323" y="-2948"/>
            <a:ext cx="870710" cy="483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Users\user\Desktop\02-39502626_28490042332f0da00f07a4ca63a71a708507064a9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193708"/>
            <a:ext cx="973082" cy="54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комплементарность;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АаВв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(все потомство будет единообразно и имеют оранжевую окраску);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9 оранжевых: 6 красных: 1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3125f38b2ec7797ce7e5cd264645bc56575d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1241</Words>
  <Application>Microsoft Office PowerPoint</Application>
  <PresentationFormat>Экран (16:9)</PresentationFormat>
  <Paragraphs>296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107</cp:revision>
  <dcterms:created xsi:type="dcterms:W3CDTF">2009-12-08T17:34:13Z</dcterms:created>
  <dcterms:modified xsi:type="dcterms:W3CDTF">2021-02-20T07:12:57Z</dcterms:modified>
</cp:coreProperties>
</file>