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77" r:id="rId2"/>
    <p:sldId id="262" r:id="rId3"/>
    <p:sldId id="306" r:id="rId4"/>
    <p:sldId id="307" r:id="rId5"/>
    <p:sldId id="264" r:id="rId6"/>
    <p:sldId id="300" r:id="rId7"/>
    <p:sldId id="267" r:id="rId8"/>
    <p:sldId id="298" r:id="rId9"/>
    <p:sldId id="299" r:id="rId10"/>
    <p:sldId id="268" r:id="rId11"/>
    <p:sldId id="301" r:id="rId12"/>
    <p:sldId id="302" r:id="rId13"/>
    <p:sldId id="303" r:id="rId14"/>
    <p:sldId id="304" r:id="rId15"/>
    <p:sldId id="305" r:id="rId16"/>
    <p:sldId id="296" r:id="rId17"/>
    <p:sldId id="308" r:id="rId18"/>
  </p:sldIdLst>
  <p:sldSz cx="9144000" cy="5143500" type="screen16x9"/>
  <p:notesSz cx="6858000" cy="9144000"/>
  <p:custDataLst>
    <p:tags r:id="rId20"/>
  </p:custData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 varScale="1">
        <p:scale>
          <a:sx n="65" d="100"/>
          <a:sy n="65" d="100"/>
        </p:scale>
        <p:origin x="758" y="67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3ED9F3A-797D-40F2-8754-1DA17368A02C}" type="datetimeFigureOut">
              <a:rPr lang="ru-RU"/>
              <a:pPr>
                <a:defRPr/>
              </a:pPr>
              <a:t>20.02.2021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1110C118-01BE-4A2D-BDF4-8A34547B5F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01016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C3FD72-3012-4B7F-88FB-7553FDAAA507}" type="datetimeFigureOut">
              <a:rPr lang="ru-RU"/>
              <a:pPr>
                <a:defRPr/>
              </a:pPr>
              <a:t>20.02.2021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AC040D-A387-443B-BBE3-83F88D0563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779FB1-300A-47DD-A16E-54BF291C336B}" type="datetimeFigureOut">
              <a:rPr lang="ru-RU"/>
              <a:pPr>
                <a:defRPr/>
              </a:pPr>
              <a:t>20.02.2021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8B1747-200F-49AF-9933-CBBDA62BBF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4FE7CD-A79F-4D1F-A1C5-69E83C428C04}" type="datetimeFigureOut">
              <a:rPr lang="ru-RU"/>
              <a:pPr>
                <a:defRPr/>
              </a:pPr>
              <a:t>20.02.2021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889105-93DC-468B-8F99-9EECC4B2BF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95C63D-1673-4839-AA1C-56B569F48F89}" type="datetimeFigureOut">
              <a:rPr lang="ru-RU"/>
              <a:pPr>
                <a:defRPr/>
              </a:pPr>
              <a:t>20.02.2021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2B4C6B-101A-45AD-8E1A-2B9B7D99EA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0CC5BD-D363-40A3-8CBD-CE0E64DB5478}" type="datetimeFigureOut">
              <a:rPr lang="ru-RU"/>
              <a:pPr>
                <a:defRPr/>
              </a:pPr>
              <a:t>20.02.2021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E4FB41-3E3B-4557-9386-AFB3B5433B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EF6DDD-6E50-40A2-86B4-9F25AD9A84AD}" type="datetimeFigureOut">
              <a:rPr lang="ru-RU"/>
              <a:pPr>
                <a:defRPr/>
              </a:pPr>
              <a:t>20.02.2021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06A3D8-78E2-486D-918D-818460EC95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A5A8F3-AADF-4ECF-9B8A-2C26E5C8A6A3}" type="datetimeFigureOut">
              <a:rPr lang="ru-RU"/>
              <a:pPr>
                <a:defRPr/>
              </a:pPr>
              <a:t>20.02.2021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902D33-81FF-4303-84B6-0FF18BAF80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224C16-3F67-44E5-922F-B9236960D47C}" type="datetimeFigureOut">
              <a:rPr lang="ru-RU"/>
              <a:pPr>
                <a:defRPr/>
              </a:pPr>
              <a:t>20.02.2021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824FFD-EBA7-4962-BF2B-FAF9A2ED19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E33D52-7AD4-40B0-8279-951E7534379E}" type="datetimeFigureOut">
              <a:rPr lang="ru-RU"/>
              <a:pPr>
                <a:defRPr/>
              </a:pPr>
              <a:t>20.02.2021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A59C8F-BC47-43CD-B3FD-C2812B9A01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EFCC81-D4BB-4F9A-A5E7-91DD0DB772D5}" type="datetimeFigureOut">
              <a:rPr lang="ru-RU"/>
              <a:pPr>
                <a:defRPr/>
              </a:pPr>
              <a:t>20.02.2021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E4BB2A-AFD5-440F-A680-896C95E815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3B20C2-6964-4A96-8D97-40AAB36BE357}" type="datetimeFigureOut">
              <a:rPr lang="ru-RU"/>
              <a:pPr>
                <a:defRPr/>
              </a:pPr>
              <a:t>20.02.2021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06AFBB-EBEF-43AF-9213-646C62995C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A4472A8-3F28-458C-B1F3-7B3B34834471}" type="datetimeFigureOut">
              <a:rPr lang="ru-RU"/>
              <a:pPr>
                <a:defRPr/>
              </a:pPr>
              <a:t>20.02.2021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F473B31-C471-4073-802D-1CB2EA318F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gi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679" y="2437"/>
            <a:ext cx="9131586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003990" y="2283718"/>
            <a:ext cx="8140010" cy="1779370"/>
          </a:xfrm>
          <a:prstGeom prst="rect">
            <a:avLst/>
          </a:prstGeom>
        </p:spPr>
        <p:txBody>
          <a:bodyPr vert="horz" wrap="square" lIns="0" tIns="24801" rIns="0" bIns="0" rtlCol="0">
            <a:spAutoFit/>
          </a:bodyPr>
          <a:lstStyle/>
          <a:p>
            <a:pPr marL="32692">
              <a:spcBef>
                <a:spcPts val="0"/>
              </a:spcBef>
              <a:spcAft>
                <a:spcPts val="1200"/>
              </a:spcAft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Тема</a:t>
            </a:r>
            <a:r>
              <a:rPr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3600" b="1" spc="50" dirty="0" smtClean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Взаимодействие </a:t>
            </a:r>
          </a:p>
          <a:p>
            <a:r>
              <a:rPr lang="ru-RU" sz="3600" b="1" spc="50" dirty="0" smtClean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неаллельных </a:t>
            </a:r>
            <a:r>
              <a:rPr lang="ru-RU" sz="3600" b="1" spc="50" dirty="0" smtClean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генов</a:t>
            </a:r>
            <a:endParaRPr lang="ru-RU" sz="3600" b="1" spc="9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79540" y="2067694"/>
            <a:ext cx="530898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279540" y="3219822"/>
            <a:ext cx="530898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7455853" y="361576"/>
            <a:ext cx="1220602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7455852" y="361576"/>
            <a:ext cx="1220603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7953272" y="394731"/>
            <a:ext cx="274824" cy="644013"/>
          </a:xfrm>
          <a:prstGeom prst="rect">
            <a:avLst/>
          </a:prstGeom>
        </p:spPr>
        <p:txBody>
          <a:bodyPr vert="horz" wrap="square" lIns="0" tIns="28185" rIns="0" bIns="0" rtlCol="0">
            <a:spAutoFit/>
          </a:bodyPr>
          <a:lstStyle/>
          <a:p>
            <a:pPr>
              <a:spcBef>
                <a:spcPts val="222"/>
              </a:spcBef>
            </a:pPr>
            <a:r>
              <a:rPr lang="ru-RU" sz="4000" b="1" spc="18" dirty="0" smtClean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7706876" y="885433"/>
            <a:ext cx="1042149" cy="375572"/>
          </a:xfrm>
          <a:prstGeom prst="rect">
            <a:avLst/>
          </a:prstGeom>
        </p:spPr>
        <p:txBody>
          <a:bodyPr vert="horz" wrap="square" lIns="0" tIns="21420" rIns="0" bIns="0" rtlCol="0">
            <a:spAutoFit/>
          </a:bodyPr>
          <a:lstStyle/>
          <a:p>
            <a:pPr>
              <a:spcBef>
                <a:spcPts val="169"/>
              </a:spcBef>
            </a:pPr>
            <a:r>
              <a:rPr lang="ru-RU" sz="2300" spc="-9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300" dirty="0">
              <a:latin typeface="Arial"/>
              <a:cs typeface="Arial"/>
            </a:endParaRPr>
          </a:p>
        </p:txBody>
      </p:sp>
      <p:sp>
        <p:nvSpPr>
          <p:cNvPr id="39" name="object 2">
            <a:extLst>
              <a:ext uri="{FF2B5EF4-FFF2-40B4-BE49-F238E27FC236}">
                <a16:creationId xmlns:a16="http://schemas.microsoft.com/office/drawing/2014/main" xmlns="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1536557" y="353895"/>
            <a:ext cx="4697012" cy="949549"/>
          </a:xfrm>
          <a:prstGeom prst="rect">
            <a:avLst/>
          </a:prstGeom>
        </p:spPr>
        <p:txBody>
          <a:bodyPr vert="horz" wrap="square" lIns="0" tIns="2596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581" defTabSz="1625803" fontAlgn="auto">
              <a:spcBef>
                <a:spcPts val="203"/>
              </a:spcBef>
              <a:spcAft>
                <a:spcPts val="0"/>
              </a:spcAft>
              <a:defRPr/>
            </a:pPr>
            <a:r>
              <a:rPr lang="ru-RU" sz="6000" kern="0" spc="-9" dirty="0" smtClean="0">
                <a:solidFill>
                  <a:sysClr val="window" lastClr="FFFFFF"/>
                </a:solidFill>
              </a:rPr>
              <a:t>Биология</a:t>
            </a:r>
            <a:endParaRPr lang="ru-RU" sz="6000" kern="0" spc="18" dirty="0">
              <a:solidFill>
                <a:sysClr val="window" lastClr="FFFFFF"/>
              </a:solidFill>
            </a:endParaRPr>
          </a:p>
        </p:txBody>
      </p:sp>
      <p:sp>
        <p:nvSpPr>
          <p:cNvPr id="40" name="object 12">
            <a:extLst>
              <a:ext uri="{FF2B5EF4-FFF2-40B4-BE49-F238E27FC236}">
                <a16:creationId xmlns:a16="http://schemas.microsoft.com/office/drawing/2014/main" xmlns="" id="{CBB755C7-D145-4CBF-A0CA-DCC15AF34619}"/>
              </a:ext>
            </a:extLst>
          </p:cNvPr>
          <p:cNvSpPr/>
          <p:nvPr/>
        </p:nvSpPr>
        <p:spPr>
          <a:xfrm>
            <a:off x="552350" y="460970"/>
            <a:ext cx="516177" cy="736872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:a16="http://schemas.microsoft.com/office/drawing/2014/main" xmlns="" id="{A320EC73-1DA7-41B7-A48C-0FE802E7001D}"/>
              </a:ext>
            </a:extLst>
          </p:cNvPr>
          <p:cNvSpPr/>
          <p:nvPr/>
        </p:nvSpPr>
        <p:spPr>
          <a:xfrm>
            <a:off x="552350" y="460970"/>
            <a:ext cx="516177" cy="736872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:a16="http://schemas.microsoft.com/office/drawing/2014/main" xmlns="" id="{6F5E0EA3-D2C1-4987-9881-745CA41B84A5}"/>
              </a:ext>
            </a:extLst>
          </p:cNvPr>
          <p:cNvSpPr/>
          <p:nvPr/>
        </p:nvSpPr>
        <p:spPr>
          <a:xfrm>
            <a:off x="625349" y="484682"/>
            <a:ext cx="664377" cy="664295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:a16="http://schemas.microsoft.com/office/drawing/2014/main" xmlns="" id="{0ABB8709-86F6-46CA-8C30-4777699EAB4C}"/>
              </a:ext>
            </a:extLst>
          </p:cNvPr>
          <p:cNvSpPr/>
          <p:nvPr/>
        </p:nvSpPr>
        <p:spPr>
          <a:xfrm>
            <a:off x="1165405" y="504752"/>
            <a:ext cx="104080" cy="1040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xmlns="" id="{06354F10-528C-411E-AECE-792AA79C15FD}"/>
              </a:ext>
            </a:extLst>
          </p:cNvPr>
          <p:cNvSpPr/>
          <p:nvPr/>
        </p:nvSpPr>
        <p:spPr>
          <a:xfrm>
            <a:off x="661573" y="1035912"/>
            <a:ext cx="76620" cy="76611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:a16="http://schemas.microsoft.com/office/drawing/2014/main" xmlns="" id="{ABFF23E1-C735-4C78-94D0-05E248A54E8A}"/>
              </a:ext>
            </a:extLst>
          </p:cNvPr>
          <p:cNvSpPr/>
          <p:nvPr/>
        </p:nvSpPr>
        <p:spPr>
          <a:xfrm>
            <a:off x="552350" y="504752"/>
            <a:ext cx="613029" cy="562161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:a16="http://schemas.microsoft.com/office/drawing/2014/main" xmlns="" id="{349ECD76-B28B-45A9-AA8C-8C168BF29136}"/>
              </a:ext>
            </a:extLst>
          </p:cNvPr>
          <p:cNvSpPr/>
          <p:nvPr/>
        </p:nvSpPr>
        <p:spPr>
          <a:xfrm>
            <a:off x="1130193" y="571863"/>
            <a:ext cx="72587" cy="72578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:a16="http://schemas.microsoft.com/office/drawing/2014/main" xmlns="" id="{895C7C7C-2970-4E77-BAA2-3030D8DC862C}"/>
              </a:ext>
            </a:extLst>
          </p:cNvPr>
          <p:cNvSpPr/>
          <p:nvPr/>
        </p:nvSpPr>
        <p:spPr>
          <a:xfrm>
            <a:off x="625349" y="484682"/>
            <a:ext cx="664377" cy="664295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:a16="http://schemas.microsoft.com/office/drawing/2014/main" xmlns="" id="{C131B292-257F-4A7B-A11F-1F0B7801BBD2}"/>
              </a:ext>
            </a:extLst>
          </p:cNvPr>
          <p:cNvSpPr/>
          <p:nvPr/>
        </p:nvSpPr>
        <p:spPr>
          <a:xfrm>
            <a:off x="650495" y="583884"/>
            <a:ext cx="319586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:a16="http://schemas.microsoft.com/office/drawing/2014/main" xmlns="" id="{A3188B50-45BA-4B67-8828-724D3FB814B6}"/>
              </a:ext>
            </a:extLst>
          </p:cNvPr>
          <p:cNvSpPr/>
          <p:nvPr/>
        </p:nvSpPr>
        <p:spPr>
          <a:xfrm>
            <a:off x="650495" y="571616"/>
            <a:ext cx="319586" cy="252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:a16="http://schemas.microsoft.com/office/drawing/2014/main" xmlns="" id="{6A6888D2-7ACE-4E45-8E8F-5C2603158F99}"/>
              </a:ext>
            </a:extLst>
          </p:cNvPr>
          <p:cNvSpPr/>
          <p:nvPr/>
        </p:nvSpPr>
        <p:spPr>
          <a:xfrm>
            <a:off x="650495" y="657504"/>
            <a:ext cx="319586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:a16="http://schemas.microsoft.com/office/drawing/2014/main" xmlns="" id="{02BA5A4F-953F-4F1E-89AF-C36D044FA8D5}"/>
              </a:ext>
            </a:extLst>
          </p:cNvPr>
          <p:cNvSpPr/>
          <p:nvPr/>
        </p:nvSpPr>
        <p:spPr>
          <a:xfrm>
            <a:off x="650495" y="645236"/>
            <a:ext cx="319586" cy="390678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:a16="http://schemas.microsoft.com/office/drawing/2014/main" xmlns="" id="{AB643593-D789-40B0-966A-78146405CC2F}"/>
              </a:ext>
            </a:extLst>
          </p:cNvPr>
          <p:cNvSpPr/>
          <p:nvPr/>
        </p:nvSpPr>
        <p:spPr>
          <a:xfrm>
            <a:off x="650495" y="731123"/>
            <a:ext cx="245991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:a16="http://schemas.microsoft.com/office/drawing/2014/main" xmlns="" id="{8F53C781-98B4-4F4A-BF71-0E4979E2750B}"/>
              </a:ext>
            </a:extLst>
          </p:cNvPr>
          <p:cNvSpPr/>
          <p:nvPr/>
        </p:nvSpPr>
        <p:spPr>
          <a:xfrm>
            <a:off x="650495" y="718851"/>
            <a:ext cx="245991" cy="25201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7" name="Picture 4" descr="lec3_1_3-4"/>
          <p:cNvPicPr>
            <a:picLocks noChangeAspect="1" noChangeArrowheads="1"/>
          </p:cNvPicPr>
          <p:nvPr/>
        </p:nvPicPr>
        <p:blipFill>
          <a:blip r:embed="rId3" cstate="print">
            <a:lum bright="-12000" contrast="12000"/>
          </a:blip>
          <a:srcRect/>
          <a:stretch>
            <a:fillRect/>
          </a:stretch>
        </p:blipFill>
        <p:spPr bwMode="auto">
          <a:xfrm>
            <a:off x="5506619" y="3795886"/>
            <a:ext cx="3529877" cy="1128994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29159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3"/>
          <p:cNvSpPr txBox="1">
            <a:spLocks/>
          </p:cNvSpPr>
          <p:nvPr/>
        </p:nvSpPr>
        <p:spPr bwMode="auto">
          <a:xfrm>
            <a:off x="0" y="0"/>
            <a:ext cx="9144000" cy="750081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defTabSz="914400">
              <a:lnSpc>
                <a:spcPct val="100000"/>
              </a:lnSpc>
              <a:buClrTx/>
              <a:buSzTx/>
              <a:buFontTx/>
              <a:buNone/>
            </a:pPr>
            <a:r>
              <a:rPr lang="ru-RU" sz="43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Эпистаз</a:t>
            </a:r>
          </a:p>
        </p:txBody>
      </p:sp>
      <p:sp>
        <p:nvSpPr>
          <p:cNvPr id="6" name="Прямоугольник 1"/>
          <p:cNvSpPr>
            <a:spLocks noChangeArrowheads="1"/>
          </p:cNvSpPr>
          <p:nvPr/>
        </p:nvSpPr>
        <p:spPr bwMode="auto">
          <a:xfrm>
            <a:off x="250825" y="1168004"/>
            <a:ext cx="8678893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914400">
              <a:lnSpc>
                <a:spcPct val="100000"/>
              </a:lnSpc>
              <a:buClrTx/>
              <a:buSzTx/>
              <a:buFont typeface="Arial" charset="0"/>
              <a:buNone/>
            </a:pPr>
            <a:r>
              <a:rPr lang="ru-RU" sz="3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Это такое </a:t>
            </a:r>
          </a:p>
          <a:p>
            <a:pPr algn="ctr" defTabSz="914400">
              <a:lnSpc>
                <a:spcPct val="100000"/>
              </a:lnSpc>
              <a:buClrTx/>
              <a:buSzTx/>
              <a:buFont typeface="Arial" charset="0"/>
              <a:buNone/>
            </a:pPr>
            <a:r>
              <a:rPr lang="ru-RU" sz="3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взаимодействие, при котором один ген подавляет действие другого.</a:t>
            </a:r>
          </a:p>
          <a:p>
            <a:pPr algn="ctr" defTabSz="914400">
              <a:lnSpc>
                <a:spcPct val="100000"/>
              </a:lnSpc>
              <a:buClrTx/>
              <a:buSzTx/>
              <a:buFont typeface="Arial" charset="0"/>
              <a:buNone/>
            </a:pPr>
            <a:endParaRPr lang="ru-RU" sz="3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 defTabSz="914400">
              <a:lnSpc>
                <a:spcPct val="100000"/>
              </a:lnSpc>
              <a:buClrTx/>
              <a:buSzTx/>
            </a:pPr>
            <a:r>
              <a:rPr lang="ru-RU" sz="3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Доминантный </a:t>
            </a:r>
            <a:r>
              <a:rPr lang="ru-RU" sz="3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эпистаз</a:t>
            </a:r>
            <a:r>
              <a:rPr lang="ru-RU" sz="3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даёт</a:t>
            </a:r>
            <a:r>
              <a:rPr lang="ru-RU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расщепление по фенотипу </a:t>
            </a:r>
            <a:r>
              <a:rPr lang="ru-RU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13:3</a:t>
            </a:r>
            <a:endParaRPr lang="ru-RU" sz="3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35697" y="190106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560822"/>
            <a:ext cx="9144000" cy="83099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Задача № 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2</a:t>
            </a:r>
            <a:endParaRPr lang="ru-RU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При скрещивании </a:t>
            </a:r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чёрных </a:t>
            </a:r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 белых свиней из разных пород в </a:t>
            </a:r>
            <a: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</a:t>
            </a:r>
            <a:r>
              <a:rPr lang="ru-RU" sz="1600" baseline="-25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появляются белые потомки. Какое получится потомство по фенотипу в </a:t>
            </a:r>
            <a: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</a:t>
            </a:r>
            <a:r>
              <a:rPr lang="ru-RU" sz="1600" baseline="-25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 </a:t>
            </a:r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от скрещивания гибридов </a:t>
            </a:r>
            <a: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</a:t>
            </a:r>
            <a:r>
              <a:rPr lang="ru-RU" sz="1600" baseline="-25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 </a:t>
            </a:r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между собой?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995936" y="1415010"/>
            <a:ext cx="4464496" cy="26776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Решение:</a:t>
            </a:r>
          </a:p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♀              х     ♂    </a:t>
            </a:r>
          </a:p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фР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чёрная         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белый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        </a:t>
            </a:r>
          </a:p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aseline="-25000" dirty="0" smtClean="0">
                <a:latin typeface="Times New Roman" pitchFamily="18" charset="0"/>
                <a:cs typeface="Times New Roman" pitchFamily="18" charset="0"/>
              </a:rPr>
              <a:t>1                 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0" y="4075035"/>
            <a:ext cx="9144000" cy="1077218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20638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Пояснение: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Белые поросята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имеют минимум </a:t>
            </a:r>
            <a:r>
              <a:rPr lang="ru-RU" sz="1600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один доминантный ген – подавитель </a:t>
            </a:r>
            <a:r>
              <a:rPr lang="en-US" sz="16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чёрные </a:t>
            </a:r>
            <a:r>
              <a:rPr lang="ru-RU" sz="16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поросята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гомозиготны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по </a:t>
            </a:r>
            <a:r>
              <a:rPr lang="ru-RU" sz="1600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рецессивному гену </a:t>
            </a:r>
            <a:r>
              <a:rPr lang="en-US" sz="16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который не мешает образованию окраски, и несут доминантный ген </a:t>
            </a:r>
            <a:r>
              <a:rPr lang="ru-RU" sz="16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детерминирующий образованию </a:t>
            </a:r>
            <a:r>
              <a:rPr lang="ru-RU" sz="1600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черного пигмента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Красные поросята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6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ее</a:t>
            </a:r>
            <a:r>
              <a:rPr lang="en-US" sz="16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600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лишены доминантного гена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1600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подавителя </a:t>
            </a:r>
            <a:r>
              <a:rPr lang="en-US" sz="1600" b="1" i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1600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 доминантного гена </a:t>
            </a:r>
            <a:r>
              <a:rPr lang="ru-RU" sz="1600" b="1" i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определяющего черную окраску).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611560" y="1469016"/>
            <a:ext cx="3024336" cy="193899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Дано: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ЕЕ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–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чёрная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ее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– белая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ЕЕ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– белая 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Найти: г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-?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0" y="0"/>
            <a:ext cx="9144000" cy="55399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Взаимодействие  неаллельных генов: доминантный эпистаз</a:t>
            </a:r>
            <a:endParaRPr lang="ru-RU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560916" y="1798614"/>
            <a:ext cx="114005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Ее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ru-RU" sz="2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462171" y="1796899"/>
            <a:ext cx="89319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ее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/>
          </a:p>
        </p:txBody>
      </p:sp>
      <p:sp>
        <p:nvSpPr>
          <p:cNvPr id="12" name="Овал 11"/>
          <p:cNvSpPr/>
          <p:nvPr/>
        </p:nvSpPr>
        <p:spPr>
          <a:xfrm>
            <a:off x="4860033" y="2720650"/>
            <a:ext cx="720080" cy="37804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Ei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6849290" y="2685934"/>
            <a:ext cx="720080" cy="37804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eI</a:t>
            </a:r>
            <a:endPara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6" name="Прямая со стрелкой 15"/>
          <p:cNvCxnSpPr/>
          <p:nvPr/>
        </p:nvCxnSpPr>
        <p:spPr>
          <a:xfrm>
            <a:off x="5617570" y="2883443"/>
            <a:ext cx="1152128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5436095" y="3378780"/>
            <a:ext cx="16962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EeIi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(100%)</a:t>
            </a:r>
            <a:endParaRPr lang="ru-RU" sz="24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5798791" y="3663019"/>
            <a:ext cx="9709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белые</a:t>
            </a:r>
            <a:endParaRPr lang="ru-RU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584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5841" grpId="0" animBg="1"/>
      <p:bldP spid="14" grpId="0" animBg="1"/>
      <p:bldP spid="12" grpId="0" animBg="1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35697" y="203169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Взаимодействие  неаллельных генов: доминантный эпистаз</a:t>
            </a:r>
            <a:endParaRPr lang="ru-RU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Rectangle 1"/>
          <p:cNvSpPr>
            <a:spLocks noChangeArrowheads="1"/>
          </p:cNvSpPr>
          <p:nvPr/>
        </p:nvSpPr>
        <p:spPr bwMode="auto">
          <a:xfrm>
            <a:off x="1619672" y="4450564"/>
            <a:ext cx="6768752" cy="52322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: 12 белых: 3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чёрных: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  красный.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77463" y="441752"/>
            <a:ext cx="3744416" cy="107721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Решение:</a:t>
            </a:r>
          </a:p>
          <a:p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♀  </a:t>
            </a:r>
            <a:r>
              <a:rPr lang="en-US" sz="1600" dirty="0" err="1" smtClean="0">
                <a:latin typeface="Times New Roman"/>
                <a:ea typeface="Times New Roman"/>
              </a:rPr>
              <a:t>EeIi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♂  </a:t>
            </a:r>
            <a:r>
              <a:rPr lang="en-US" sz="1600" dirty="0" err="1" smtClean="0">
                <a:latin typeface="Times New Roman"/>
                <a:ea typeface="Times New Roman"/>
              </a:rPr>
              <a:t>EeIi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фР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белые               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белые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EI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Ei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eI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ei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           EI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Ei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eI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ei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683568" y="1599642"/>
          <a:ext cx="7416826" cy="2743200"/>
        </p:xfrm>
        <a:graphic>
          <a:graphicData uri="http://schemas.openxmlformats.org/drawingml/2006/table">
            <a:tbl>
              <a:tblPr/>
              <a:tblGrid>
                <a:gridCol w="139381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5422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5626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5626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55626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♂</a:t>
                      </a:r>
                      <a:endParaRPr lang="ru-RU" sz="1800" dirty="0" smtClean="0"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♀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Times New Roman"/>
                        </a:rPr>
                        <a:t>EI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Times New Roman"/>
                        </a:rPr>
                        <a:t>Ei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Times New Roman"/>
                        </a:rPr>
                        <a:t>eI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Times New Roman"/>
                        </a:rPr>
                        <a:t>ei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Times New Roman"/>
                        </a:rPr>
                        <a:t>EI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</a:rPr>
                        <a:t>EEII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белый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latin typeface="Times New Roman"/>
                          <a:ea typeface="Times New Roman"/>
                        </a:rPr>
                        <a:t>EEIi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белый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latin typeface="Times New Roman"/>
                          <a:ea typeface="Times New Roman"/>
                        </a:rPr>
                        <a:t>EeII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белый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latin typeface="Times New Roman"/>
                          <a:ea typeface="Times New Roman"/>
                        </a:rPr>
                        <a:t>EeIi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белый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dirty="0" err="1">
                          <a:latin typeface="Times New Roman"/>
                          <a:ea typeface="Times New Roman"/>
                        </a:rPr>
                        <a:t>Ei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latin typeface="Times New Roman"/>
                          <a:ea typeface="Times New Roman"/>
                        </a:rPr>
                        <a:t>EEIi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белый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EEii</a:t>
                      </a:r>
                      <a:endParaRPr lang="ru-RU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чёрный</a:t>
                      </a:r>
                      <a:endParaRPr lang="ru-RU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latin typeface="Times New Roman"/>
                          <a:ea typeface="Times New Roman"/>
                        </a:rPr>
                        <a:t>EeIi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белый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Eeii</a:t>
                      </a:r>
                      <a:endParaRPr lang="ru-RU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чёрный</a:t>
                      </a:r>
                      <a:endParaRPr lang="ru-RU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Times New Roman"/>
                        </a:rPr>
                        <a:t>eI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latin typeface="Times New Roman"/>
                          <a:ea typeface="Times New Roman"/>
                        </a:rPr>
                        <a:t>EeII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белый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latin typeface="Times New Roman"/>
                          <a:ea typeface="Times New Roman"/>
                        </a:rPr>
                        <a:t>EeIi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белый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latin typeface="Times New Roman"/>
                          <a:ea typeface="Times New Roman"/>
                        </a:rPr>
                        <a:t>eeII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белый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latin typeface="Times New Roman"/>
                          <a:ea typeface="Times New Roman"/>
                        </a:rPr>
                        <a:t>eeIi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белый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Times New Roman"/>
                        </a:rPr>
                        <a:t>ei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latin typeface="Times New Roman"/>
                          <a:ea typeface="Times New Roman"/>
                        </a:rPr>
                        <a:t>EeIi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белый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Eeii</a:t>
                      </a:r>
                      <a:endParaRPr lang="ru-RU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чёрный</a:t>
                      </a:r>
                      <a:endParaRPr lang="ru-RU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latin typeface="Times New Roman"/>
                          <a:ea typeface="Times New Roman"/>
                        </a:rPr>
                        <a:t>eeIi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белый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eeii</a:t>
                      </a:r>
                      <a:endParaRPr lang="ru-RU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красный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pic>
        <p:nvPicPr>
          <p:cNvPr id="13" name="Picture 2" descr="C:\Users\user\Desktop\image03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428850"/>
            <a:ext cx="2016224" cy="11061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14" name="Содержимое 4"/>
          <p:cNvSpPr>
            <a:spLocks noGrp="1"/>
          </p:cNvSpPr>
          <p:nvPr>
            <p:ph idx="1"/>
          </p:nvPr>
        </p:nvSpPr>
        <p:spPr>
          <a:xfrm>
            <a:off x="467544" y="2193708"/>
            <a:ext cx="8183880" cy="2322258"/>
          </a:xfrm>
          <a:solidFill>
            <a:srgbClr val="FFC00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just">
              <a:buNone/>
            </a:pPr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Ответ: 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EeIi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(все потомство будет единообразно и имеют белую окраску);</a:t>
            </a:r>
          </a:p>
          <a:p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12 белых: 3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чёрных: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  красный.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10" grpId="0" animBg="1"/>
      <p:bldP spid="14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35697" y="203169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0" y="0"/>
            <a:ext cx="9144000" cy="954107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Взаимодействие  неаллельных генов: 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рецессивный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эпистаз</a:t>
            </a:r>
            <a:endParaRPr lang="ru-RU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323528" y="1087238"/>
            <a:ext cx="8496944" cy="193899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sz="24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Под </a:t>
            </a:r>
            <a:r>
              <a:rPr lang="ru-RU" sz="24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рецессивным </a:t>
            </a:r>
            <a:r>
              <a:rPr lang="ru-RU" sz="2400" b="1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эпистазом</a:t>
            </a:r>
            <a:r>
              <a:rPr lang="ru-RU" sz="24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понимают такой тип взаимодействия, когда рецессивная аллель одного гена, будучи в гомозиготном состоянии, не дает возможности проявиться доминантной или рецессивной аллели другого гена: </a:t>
            </a:r>
            <a:r>
              <a:rPr lang="ru-RU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аа</a:t>
            </a:r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&gt;В- или </a:t>
            </a:r>
            <a:r>
              <a:rPr lang="ru-RU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аа</a:t>
            </a:r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&gt;вв.</a:t>
            </a:r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409488" y="3113584"/>
            <a:ext cx="8410984" cy="83099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Расщепление </a:t>
            </a:r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9:3:4</a:t>
            </a:r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можно рассматривать и как пример рецессивного </a:t>
            </a:r>
            <a:r>
              <a:rPr lang="ru-RU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эпистаза</a:t>
            </a:r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</a:p>
        </p:txBody>
      </p:sp>
      <p:pic>
        <p:nvPicPr>
          <p:cNvPr id="10" name="Picture 2" descr="C:\Users\user\Desktop\14_12Epistasis-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396110" y="1098274"/>
            <a:ext cx="6351780" cy="39327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35697" y="197363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0" y="0"/>
            <a:ext cx="9144000" cy="107721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Взаимодействие неаллельных генов рецессивный эпистаз</a:t>
            </a:r>
            <a:endParaRPr lang="ru-RU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4514" y="647646"/>
            <a:ext cx="9144000" cy="73866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Задача №</a:t>
            </a:r>
            <a:r>
              <a:rPr kumimoji="0" lang="en-US" sz="14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3</a:t>
            </a:r>
            <a:r>
              <a:rPr kumimoji="0" lang="ru-RU" sz="14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При скрещивании белых и голубых кроликов в первом поколении все потомство было </a:t>
            </a:r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чёрным</a:t>
            </a:r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а во втором поколении было получено 67 </a:t>
            </a:r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чёрных </a:t>
            </a:r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кроликов, 27 голубых и 34 белых кролика. Написать схемы скрещивания. Определить тип наследования.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139952" y="1649598"/>
            <a:ext cx="4464496" cy="26776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Решение:</a:t>
            </a:r>
          </a:p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♀              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♂</a:t>
            </a:r>
          </a:p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фР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голубые       белые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341" y="4334492"/>
            <a:ext cx="9144000" cy="830997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16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Пояснение:</a:t>
            </a:r>
          </a:p>
          <a:p>
            <a:r>
              <a:rPr lang="ru-RU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 – ген черной окраски; 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                      </a:t>
            </a:r>
            <a:r>
              <a:rPr lang="ru-RU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 – ген голубой окраски;</a:t>
            </a:r>
            <a:br>
              <a:rPr lang="ru-RU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ru-RU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 – ген, не подавляющий окраску; 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     b</a:t>
            </a:r>
            <a:r>
              <a:rPr lang="ru-RU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– ген – ингибитор окраски).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395536" y="1649598"/>
            <a:ext cx="3600400" cy="267765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Дано: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АА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bb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голубые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ааВВ – белые</a:t>
            </a:r>
          </a:p>
          <a:p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АаВ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чёрные</a:t>
            </a:r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67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черн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27гол: 34бел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(9:3:4)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Найти: г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-?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-?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932041" y="1865622"/>
            <a:ext cx="9380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АА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bb</a:t>
            </a:r>
            <a:endParaRPr lang="ru-RU" sz="2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516217" y="1865622"/>
            <a:ext cx="94448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ааВВ </a:t>
            </a:r>
            <a:endParaRPr lang="ru-RU" sz="2400" dirty="0"/>
          </a:p>
        </p:txBody>
      </p:sp>
      <p:sp>
        <p:nvSpPr>
          <p:cNvPr id="14" name="Овал 13"/>
          <p:cNvSpPr/>
          <p:nvPr/>
        </p:nvSpPr>
        <p:spPr>
          <a:xfrm>
            <a:off x="4932040" y="2567700"/>
            <a:ext cx="720080" cy="37804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6588224" y="2513694"/>
            <a:ext cx="720080" cy="37804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аВ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6" name="Прямая со стрелкой 15"/>
          <p:cNvCxnSpPr/>
          <p:nvPr/>
        </p:nvCxnSpPr>
        <p:spPr>
          <a:xfrm>
            <a:off x="5652120" y="2729718"/>
            <a:ext cx="936104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5292080" y="2891736"/>
            <a:ext cx="1899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АаВ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(100%)</a:t>
            </a:r>
            <a:endParaRPr lang="ru-RU" sz="24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5508105" y="3161766"/>
            <a:ext cx="11384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чёрные</a:t>
            </a:r>
            <a:endParaRPr lang="ru-RU" sz="2400" dirty="0"/>
          </a:p>
        </p:txBody>
      </p:sp>
      <p:pic>
        <p:nvPicPr>
          <p:cNvPr id="2050" name="Picture 2" descr="C:\Users\user\Desktop\5-prodam-plemennyih-chistoporodnyih-kroliko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20272" y="1487580"/>
            <a:ext cx="720080" cy="40504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2051" name="Picture 3" descr="C:\Users\user\Desktop\králik čiern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1433575"/>
            <a:ext cx="792088" cy="4385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52" name="Picture 4" descr="C:\Users\user\Desktop\imageproxy.php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6296" y="3053754"/>
            <a:ext cx="1108058" cy="5400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7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2" dur="1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7" dur="1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2" dur="1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 animBg="1"/>
      <p:bldP spid="13" grpId="0" animBg="1"/>
      <p:bldP spid="21" grpId="0" animBg="1"/>
      <p:bldP spid="22" grpId="0" animBg="1"/>
      <p:bldP spid="11" grpId="0"/>
      <p:bldP spid="12" grpId="0"/>
      <p:bldP spid="14" grpId="0" animBg="1"/>
      <p:bldP spid="15" grpId="0" animBg="1"/>
      <p:bldP spid="23" grpId="0"/>
      <p:bldP spid="2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35697" y="248889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0" y="0"/>
            <a:ext cx="9144000" cy="40011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Взаимодействие  неаллельных генов: рецессивный эпистаз</a:t>
            </a:r>
            <a:endParaRPr lang="ru-RU" sz="2000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921656" y="563065"/>
            <a:ext cx="5760640" cy="126188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900" dirty="0" smtClean="0">
                <a:latin typeface="Arial" pitchFamily="34" charset="0"/>
                <a:cs typeface="Arial" pitchFamily="34" charset="0"/>
              </a:rPr>
              <a:t>Решение:</a:t>
            </a:r>
          </a:p>
          <a:p>
            <a:r>
              <a:rPr lang="ru-RU" sz="1900" dirty="0" err="1" smtClean="0">
                <a:latin typeface="Arial" pitchFamily="34" charset="0"/>
                <a:cs typeface="Arial" pitchFamily="34" charset="0"/>
              </a:rPr>
              <a:t>гР</a:t>
            </a:r>
            <a:r>
              <a:rPr lang="ru-RU" sz="1900" dirty="0" smtClean="0">
                <a:latin typeface="Arial" pitchFamily="34" charset="0"/>
                <a:cs typeface="Arial" pitchFamily="34" charset="0"/>
              </a:rPr>
              <a:t> ♀  </a:t>
            </a:r>
            <a:r>
              <a:rPr lang="ru-RU" sz="1900" dirty="0" err="1" smtClean="0">
                <a:latin typeface="Arial" pitchFamily="34" charset="0"/>
                <a:cs typeface="Arial" pitchFamily="34" charset="0"/>
              </a:rPr>
              <a:t>АаВ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b</a:t>
            </a:r>
            <a:r>
              <a:rPr lang="ru-RU" sz="1900" dirty="0" smtClean="0">
                <a:latin typeface="Arial" pitchFamily="34" charset="0"/>
                <a:cs typeface="Arial" pitchFamily="34" charset="0"/>
              </a:rPr>
              <a:t>        </a:t>
            </a:r>
            <a:r>
              <a:rPr lang="ru-RU" sz="1900" dirty="0" err="1" smtClean="0">
                <a:latin typeface="Arial" pitchFamily="34" charset="0"/>
                <a:cs typeface="Arial" pitchFamily="34" charset="0"/>
              </a:rPr>
              <a:t>х</a:t>
            </a:r>
            <a:r>
              <a:rPr lang="ru-RU" sz="1900" dirty="0" smtClean="0">
                <a:latin typeface="Arial" pitchFamily="34" charset="0"/>
                <a:cs typeface="Arial" pitchFamily="34" charset="0"/>
              </a:rPr>
              <a:t>      ♂  </a:t>
            </a:r>
            <a:r>
              <a:rPr lang="ru-RU" sz="1900" dirty="0" err="1" smtClean="0">
                <a:latin typeface="Arial" pitchFamily="34" charset="0"/>
                <a:cs typeface="Arial" pitchFamily="34" charset="0"/>
              </a:rPr>
              <a:t>АаВ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b</a:t>
            </a:r>
            <a:r>
              <a:rPr lang="ru-RU" sz="1900" dirty="0" smtClean="0">
                <a:latin typeface="Arial" pitchFamily="34" charset="0"/>
                <a:cs typeface="Arial" pitchFamily="34" charset="0"/>
              </a:rPr>
              <a:t>  </a:t>
            </a:r>
          </a:p>
          <a:p>
            <a:r>
              <a:rPr lang="ru-RU" sz="1900" dirty="0" err="1" smtClean="0">
                <a:latin typeface="Arial" pitchFamily="34" charset="0"/>
                <a:cs typeface="Arial" pitchFamily="34" charset="0"/>
              </a:rPr>
              <a:t>фР</a:t>
            </a:r>
            <a:r>
              <a:rPr lang="ru-RU" sz="1900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ru-RU" sz="1900" dirty="0" smtClean="0">
                <a:latin typeface="Arial" pitchFamily="34" charset="0"/>
                <a:cs typeface="Arial" pitchFamily="34" charset="0"/>
              </a:rPr>
              <a:t>чёрные                 </a:t>
            </a:r>
            <a:r>
              <a:rPr lang="ru-RU" sz="1900" dirty="0" err="1" smtClean="0">
                <a:latin typeface="Arial" pitchFamily="34" charset="0"/>
                <a:cs typeface="Arial" pitchFamily="34" charset="0"/>
              </a:rPr>
              <a:t>чёрные</a:t>
            </a:r>
            <a:endParaRPr lang="ru-RU" sz="19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900" dirty="0" smtClean="0">
                <a:latin typeface="Arial" pitchFamily="34" charset="0"/>
                <a:cs typeface="Arial" pitchFamily="34" charset="0"/>
              </a:rPr>
              <a:t>G</a:t>
            </a:r>
            <a:r>
              <a:rPr lang="ru-RU" sz="1900" dirty="0" smtClean="0">
                <a:latin typeface="Arial" pitchFamily="34" charset="0"/>
                <a:cs typeface="Arial" pitchFamily="34" charset="0"/>
              </a:rPr>
              <a:t>    АВ, А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b</a:t>
            </a:r>
            <a:r>
              <a:rPr lang="ru-RU" sz="1900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ru-RU" sz="1900" dirty="0" err="1" smtClean="0">
                <a:latin typeface="Arial" pitchFamily="34" charset="0"/>
                <a:cs typeface="Arial" pitchFamily="34" charset="0"/>
              </a:rPr>
              <a:t>аВ</a:t>
            </a:r>
            <a:r>
              <a:rPr lang="ru-RU" sz="1900" dirty="0" smtClean="0">
                <a:latin typeface="Arial" pitchFamily="34" charset="0"/>
                <a:cs typeface="Arial" pitchFamily="34" charset="0"/>
              </a:rPr>
              <a:t>, а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b</a:t>
            </a:r>
            <a:r>
              <a:rPr lang="ru-RU" sz="1900" dirty="0" smtClean="0">
                <a:latin typeface="Arial" pitchFamily="34" charset="0"/>
                <a:cs typeface="Arial" pitchFamily="34" charset="0"/>
              </a:rPr>
              <a:t>          АВ, А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b</a:t>
            </a:r>
            <a:r>
              <a:rPr lang="ru-RU" sz="1900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ru-RU" sz="1900" dirty="0" err="1" smtClean="0">
                <a:latin typeface="Arial" pitchFamily="34" charset="0"/>
                <a:cs typeface="Arial" pitchFamily="34" charset="0"/>
              </a:rPr>
              <a:t>аВ</a:t>
            </a:r>
            <a:r>
              <a:rPr lang="ru-RU" sz="1900" dirty="0" smtClean="0">
                <a:latin typeface="Arial" pitchFamily="34" charset="0"/>
                <a:cs typeface="Arial" pitchFamily="34" charset="0"/>
              </a:rPr>
              <a:t>, а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b</a:t>
            </a:r>
            <a:endParaRPr lang="ru-RU" sz="1900" dirty="0" smtClean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5557505"/>
              </p:ext>
            </p:extLst>
          </p:nvPr>
        </p:nvGraphicFramePr>
        <p:xfrm>
          <a:off x="467544" y="2056842"/>
          <a:ext cx="6408712" cy="2560320"/>
        </p:xfrm>
        <a:graphic>
          <a:graphicData uri="http://schemas.openxmlformats.org/drawingml/2006/table">
            <a:tbl>
              <a:tblPr/>
              <a:tblGrid>
                <a:gridCol w="115212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Arial" pitchFamily="34" charset="0"/>
                          <a:cs typeface="Arial" pitchFamily="34" charset="0"/>
                        </a:rPr>
                        <a:t>         ♂</a:t>
                      </a:r>
                      <a:endParaRPr lang="ru-RU" sz="1800" dirty="0" smtClean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Arial" pitchFamily="34" charset="0"/>
                          <a:cs typeface="Arial" pitchFamily="34" charset="0"/>
                        </a:rPr>
                        <a:t>♀</a:t>
                      </a:r>
                      <a:endParaRPr lang="ru-RU" sz="1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АВ</a:t>
                      </a:r>
                      <a:endParaRPr lang="ru-RU" sz="1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</a:t>
                      </a:r>
                      <a:r>
                        <a:rPr lang="en-US" sz="18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b</a:t>
                      </a:r>
                      <a:endParaRPr lang="ru-RU" sz="1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аВ</a:t>
                      </a:r>
                      <a:endParaRPr lang="ru-RU" sz="18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</a:t>
                      </a:r>
                      <a:r>
                        <a:rPr lang="en-US" sz="18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b</a:t>
                      </a:r>
                      <a:endParaRPr lang="ru-RU" sz="1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АВ</a:t>
                      </a:r>
                      <a:endParaRPr lang="ru-RU" sz="1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ААВВ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чёрные</a:t>
                      </a:r>
                      <a:endParaRPr lang="ru-RU" sz="1500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ААВ</a:t>
                      </a:r>
                      <a:r>
                        <a:rPr lang="en-US" sz="180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b</a:t>
                      </a:r>
                      <a:endParaRPr lang="ru-RU" sz="1800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чёрные</a:t>
                      </a:r>
                      <a:endParaRPr lang="ru-RU" sz="1500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solidFill>
                            <a:schemeClr val="bg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АаВВ</a:t>
                      </a:r>
                      <a:endParaRPr lang="ru-RU" sz="1800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чёрные</a:t>
                      </a:r>
                      <a:endParaRPr lang="ru-RU" sz="1500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err="1" smtClean="0">
                          <a:solidFill>
                            <a:schemeClr val="bg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АаВ</a:t>
                      </a:r>
                      <a:r>
                        <a:rPr lang="en-US" sz="180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b</a:t>
                      </a:r>
                      <a:endParaRPr lang="ru-RU" sz="1800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чёрные</a:t>
                      </a:r>
                      <a:endParaRPr lang="ru-RU" sz="1500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</a:t>
                      </a:r>
                      <a:r>
                        <a:rPr lang="en-US" sz="18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b</a:t>
                      </a:r>
                      <a:endParaRPr lang="ru-RU" sz="1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ААВ</a:t>
                      </a:r>
                      <a:r>
                        <a:rPr lang="en-US" sz="180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b</a:t>
                      </a:r>
                      <a:endParaRPr lang="ru-RU" sz="1800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чёрные</a:t>
                      </a:r>
                      <a:endParaRPr lang="ru-RU" sz="1500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АА</a:t>
                      </a:r>
                      <a:r>
                        <a:rPr lang="en-US" sz="18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bb</a:t>
                      </a:r>
                      <a:endParaRPr lang="ru-RU" sz="1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голубые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err="1" smtClean="0">
                          <a:solidFill>
                            <a:schemeClr val="bg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АаВ</a:t>
                      </a:r>
                      <a:r>
                        <a:rPr lang="en-US" sz="180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b</a:t>
                      </a:r>
                      <a:endParaRPr lang="ru-RU" sz="1800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чёрные</a:t>
                      </a:r>
                      <a:endParaRPr lang="ru-RU" sz="1500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err="1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Аа</a:t>
                      </a:r>
                      <a:r>
                        <a:rPr lang="en-US" sz="18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bb</a:t>
                      </a:r>
                      <a:endParaRPr lang="ru-RU" sz="1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голубые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аВ</a:t>
                      </a:r>
                      <a:endParaRPr lang="ru-RU" sz="18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solidFill>
                            <a:schemeClr val="bg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АаВВ</a:t>
                      </a:r>
                      <a:endParaRPr lang="ru-RU" sz="1800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чёрные</a:t>
                      </a:r>
                      <a:endParaRPr lang="ru-RU" sz="1500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err="1" smtClean="0">
                          <a:solidFill>
                            <a:schemeClr val="bg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АаВ</a:t>
                      </a:r>
                      <a:r>
                        <a:rPr lang="en-US" sz="180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b</a:t>
                      </a:r>
                      <a:endParaRPr lang="ru-RU" sz="1800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чёрные</a:t>
                      </a:r>
                      <a:endParaRPr lang="ru-RU" sz="1500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ааВВ</a:t>
                      </a:r>
                      <a:endParaRPr lang="ru-RU" sz="1800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белые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err="1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ааВ</a:t>
                      </a:r>
                      <a:r>
                        <a:rPr lang="en-US" sz="18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b</a:t>
                      </a:r>
                      <a:endParaRPr lang="ru-RU" sz="1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белые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ав</a:t>
                      </a:r>
                      <a:endParaRPr lang="ru-RU" sz="1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err="1" smtClean="0">
                          <a:solidFill>
                            <a:schemeClr val="bg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АаВ</a:t>
                      </a:r>
                      <a:r>
                        <a:rPr lang="en-US" sz="180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b</a:t>
                      </a:r>
                      <a:endParaRPr lang="ru-RU" sz="1800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чёрные</a:t>
                      </a:r>
                      <a:endParaRPr lang="ru-RU" sz="1500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err="1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Аа</a:t>
                      </a:r>
                      <a:r>
                        <a:rPr lang="en-US" sz="18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bb</a:t>
                      </a:r>
                      <a:endParaRPr lang="ru-RU" sz="1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голубые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err="1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ааВ</a:t>
                      </a:r>
                      <a:r>
                        <a:rPr lang="en-US" sz="18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b</a:t>
                      </a:r>
                      <a:endParaRPr lang="ru-RU" sz="1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белые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err="1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аа</a:t>
                      </a:r>
                      <a:r>
                        <a:rPr lang="en-US" sz="18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bb</a:t>
                      </a:r>
                      <a:endParaRPr lang="ru-RU" sz="1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белые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cxnSp>
        <p:nvCxnSpPr>
          <p:cNvPr id="14" name="Прямая соединительная линия 13"/>
          <p:cNvCxnSpPr/>
          <p:nvPr/>
        </p:nvCxnSpPr>
        <p:spPr>
          <a:xfrm>
            <a:off x="467544" y="2002836"/>
            <a:ext cx="1152128" cy="594066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7" name="Picture 5" descr="C:\Users\user\Desktop\307603_b906ed2f056b938c519d956bd8d2c451_larg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20272" y="3244974"/>
            <a:ext cx="1656184" cy="8798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5298" name="Picture 2" descr="C:\Users\user\Desktop\gif-rabbit-Favim.com-2589042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20272" y="2164855"/>
            <a:ext cx="1512168" cy="861935"/>
          </a:xfrm>
          <a:prstGeom prst="rect">
            <a:avLst/>
          </a:prstGeom>
          <a:noFill/>
        </p:spPr>
      </p:pic>
      <p:pic>
        <p:nvPicPr>
          <p:cNvPr id="55300" name="Picture 4" descr="C:\Users\user\Desktop\ochen-malenkie-kroliki-2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984" y="3677023"/>
            <a:ext cx="2160240" cy="910541"/>
          </a:xfrm>
          <a:prstGeom prst="rect">
            <a:avLst/>
          </a:prstGeom>
          <a:noFill/>
        </p:spPr>
      </p:pic>
      <p:sp>
        <p:nvSpPr>
          <p:cNvPr id="16" name="Содержимое 4"/>
          <p:cNvSpPr>
            <a:spLocks noGrp="1"/>
          </p:cNvSpPr>
          <p:nvPr>
            <p:ph idx="1"/>
          </p:nvPr>
        </p:nvSpPr>
        <p:spPr>
          <a:xfrm>
            <a:off x="29028" y="1932727"/>
            <a:ext cx="9144000" cy="2798662"/>
          </a:xfrm>
          <a:solidFill>
            <a:srgbClr val="FFC0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>
              <a:spcBef>
                <a:spcPts val="0"/>
              </a:spcBef>
              <a:buNone/>
            </a:pPr>
            <a:r>
              <a:rPr lang="ru-RU" sz="28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Ответ: </a:t>
            </a:r>
          </a:p>
          <a:p>
            <a:pPr>
              <a:spcBef>
                <a:spcPts val="0"/>
              </a:spcBef>
            </a:pPr>
            <a:r>
              <a:rPr lang="ru-RU" sz="28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тип наследования: 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рецессивный эпистаз;</a:t>
            </a:r>
          </a:p>
          <a:p>
            <a:pPr>
              <a:spcBef>
                <a:spcPts val="0"/>
              </a:spcBef>
            </a:pP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г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</a:t>
            </a:r>
            <a:r>
              <a:rPr lang="ru-RU" sz="2800" baseline="-25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-  </a:t>
            </a:r>
            <a:r>
              <a:rPr lang="ru-RU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АаВ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(все потомство будет единообразно и имеют 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чёрную 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окраску);</a:t>
            </a:r>
          </a:p>
          <a:p>
            <a:pPr>
              <a:spcBef>
                <a:spcPts val="0"/>
              </a:spcBef>
            </a:pP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г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</a:t>
            </a:r>
            <a:r>
              <a:rPr lang="ru-RU" sz="2800" baseline="-25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  1ААВВ : 2ААВ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: 2АаВВ : 4 </a:t>
            </a:r>
            <a:r>
              <a:rPr lang="ru-RU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АаВ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:  1АА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bb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: 2Аа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bb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: 1ааВВ :  2ааВ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:  1 </a:t>
            </a:r>
            <a:r>
              <a:rPr lang="ru-RU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аа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bb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5529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5530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6" grpId="0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4" name="Рисунок 3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5" name="Рисунок 4"/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14350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sz="5400" dirty="0" smtClean="0">
                <a:latin typeface="Arial" pitchFamily="34" charset="0"/>
                <a:cs typeface="Arial" pitchFamily="34" charset="0"/>
              </a:rPr>
              <a:t>Домашнее задание</a:t>
            </a:r>
            <a:br>
              <a:rPr lang="ru-RU" sz="5400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Тема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№ 5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страница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-14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5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задание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-1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,2,3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(ответить на вопросы письменно в рабочей тетради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).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0" y="-3847"/>
            <a:ext cx="9144000" cy="132343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Задача №</a:t>
            </a:r>
            <a:r>
              <a:rPr kumimoji="0" lang="en-US" sz="14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1.</a:t>
            </a:r>
            <a:r>
              <a:rPr kumimoji="0" lang="ru-RU" sz="14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Окраска шерсти у кроликов определяется двумя парами генов, расположенных в разных хромосомах. При наличии доминантного гена 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доминантный ген 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другой пары обуславливает </a:t>
            </a:r>
            <a:r>
              <a:rPr lang="ru-RU" sz="1600" u="sng" dirty="0" smtClean="0">
                <a:latin typeface="Times New Roman" pitchFamily="18" charset="0"/>
                <a:cs typeface="Times New Roman" pitchFamily="18" charset="0"/>
              </a:rPr>
              <a:t>серую окраску шерсти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рецессивный ген 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1600" u="sng" dirty="0" smtClean="0">
                <a:latin typeface="Times New Roman" pitchFamily="18" charset="0"/>
                <a:cs typeface="Times New Roman" pitchFamily="18" charset="0"/>
              </a:rPr>
              <a:t>черную окраску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В </a:t>
            </a:r>
            <a:r>
              <a:rPr lang="ru-RU" sz="1600" u="sng" dirty="0" smtClean="0">
                <a:latin typeface="Times New Roman" pitchFamily="18" charset="0"/>
                <a:cs typeface="Times New Roman" pitchFamily="18" charset="0"/>
              </a:rPr>
              <a:t>отсутствии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гена 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окраска будет </a:t>
            </a:r>
            <a:r>
              <a:rPr lang="ru-RU" sz="1600" u="sng" dirty="0" smtClean="0">
                <a:latin typeface="Times New Roman" pitchFamily="18" charset="0"/>
                <a:cs typeface="Times New Roman" pitchFamily="18" charset="0"/>
              </a:rPr>
              <a:t>белая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Какой генотип гибридов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1600" baseline="-25000" dirty="0" smtClean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при скрещивании чистых линий серого кролика с белым? Какое  расщепление во F</a:t>
            </a:r>
            <a:r>
              <a:rPr lang="ru-RU" sz="16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по фенотипу получится при скрещивании серых дигетерозиготных кроликов?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82532" y="1368296"/>
            <a:ext cx="2664296" cy="230832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Дано: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ССАА –  серый </a:t>
            </a:r>
          </a:p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ссаа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– белый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С-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чёрный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Найти: г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-?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-?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664364" y="1362307"/>
            <a:ext cx="4464496" cy="206210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Решение: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♀               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♂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фР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серый                белый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г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1600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0" y="3458424"/>
            <a:ext cx="9144000" cy="156966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Пояснение:</a:t>
            </a:r>
            <a:r>
              <a:rPr lang="ru-RU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 – ген, влияющий на образование пигмента (</a:t>
            </a:r>
            <a:r>
              <a:rPr lang="ru-RU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темноокрашенные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кролики: </a:t>
            </a:r>
            <a:r>
              <a:rPr lang="ru-RU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чёрные </a:t>
            </a:r>
            <a:r>
              <a:rPr lang="ru-RU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или серые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  <a:b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 – ген,  не влияющий на образование пигмента (кролики </a:t>
            </a:r>
            <a:r>
              <a:rPr lang="ru-RU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белые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  <a:b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А – ген,  влияющий на неравномерное  распределение пигмента по длине волоса, который скапливается у его основания, а кончик волоса лишен пигмента (кролики </a:t>
            </a:r>
            <a:r>
              <a:rPr lang="ru-RU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серые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  <a:b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а – ген,  не влияющий на распределение пигмента.</a:t>
            </a:r>
          </a:p>
        </p:txBody>
      </p:sp>
      <p:pic>
        <p:nvPicPr>
          <p:cNvPr id="15" name="Picture 3" descr="C:\Users\user\Desktop\24548.oo350o.6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8125" y="1431708"/>
            <a:ext cx="730616" cy="375050"/>
          </a:xfrm>
          <a:prstGeom prst="rect">
            <a:avLst/>
          </a:prstGeom>
          <a:noFill/>
        </p:spPr>
      </p:pic>
      <p:pic>
        <p:nvPicPr>
          <p:cNvPr id="16" name="Picture 2" descr="C:\Users\user\Desktop\kroliki-beliy-velikan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95884" y="1431929"/>
            <a:ext cx="720080" cy="3750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Прямоугольник 16"/>
          <p:cNvSpPr/>
          <p:nvPr/>
        </p:nvSpPr>
        <p:spPr>
          <a:xfrm>
            <a:off x="4429124" y="1847319"/>
            <a:ext cx="117923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ССАА </a:t>
            </a:r>
            <a:endParaRPr lang="ru-RU" sz="24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6152204" y="1824887"/>
            <a:ext cx="88735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ссаа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/>
          </a:p>
        </p:txBody>
      </p:sp>
      <p:sp>
        <p:nvSpPr>
          <p:cNvPr id="19" name="Овал 18"/>
          <p:cNvSpPr/>
          <p:nvPr/>
        </p:nvSpPr>
        <p:spPr>
          <a:xfrm>
            <a:off x="4463573" y="2522458"/>
            <a:ext cx="720080" cy="3240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6273183" y="2508518"/>
            <a:ext cx="714380" cy="32147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1" name="Прямая со стрелкой 20"/>
          <p:cNvCxnSpPr/>
          <p:nvPr/>
        </p:nvCxnSpPr>
        <p:spPr>
          <a:xfrm>
            <a:off x="5260995" y="2684476"/>
            <a:ext cx="936104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5193052" y="3085936"/>
            <a:ext cx="83061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серые</a:t>
            </a:r>
            <a:endParaRPr lang="ru-RU" sz="24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4820075" y="2764586"/>
            <a:ext cx="180825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СсАа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(100%)</a:t>
            </a:r>
            <a:endParaRPr lang="ru-RU" sz="2400" dirty="0"/>
          </a:p>
        </p:txBody>
      </p:sp>
      <p:pic>
        <p:nvPicPr>
          <p:cNvPr id="24" name="Picture 4" descr="C:\Users\user\Desktop\49731_ori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11908" y="2962282"/>
            <a:ext cx="1008112" cy="49346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7" dur="1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2" dur="1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7" dur="1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2" dur="1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3" grpId="0" animBg="1"/>
      <p:bldP spid="14" grpId="0" animBg="1"/>
      <p:bldP spid="17" grpId="0"/>
      <p:bldP spid="18" grpId="0"/>
      <p:bldP spid="19" grpId="0" animBg="1"/>
      <p:bldP spid="20" grpId="0" animBg="1"/>
      <p:bldP spid="22" grpId="0"/>
      <p:bldP spid="2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Содержимое 2"/>
          <p:cNvSpPr>
            <a:spLocks noGrp="1"/>
          </p:cNvSpPr>
          <p:nvPr>
            <p:ph idx="1"/>
          </p:nvPr>
        </p:nvSpPr>
        <p:spPr>
          <a:xfrm>
            <a:off x="0" y="1"/>
            <a:ext cx="9144000" cy="1339444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indent="0" algn="ctr">
              <a:buNone/>
            </a:pPr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Цель: </a:t>
            </a:r>
            <a:r>
              <a:rPr lang="ru-RU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расширить знания о закономерностях наследования признаков, изучив типы взаимодействия неаллельных генов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7" name="Picture 3" descr="C:\Users\user\Desktop\origin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1491630"/>
            <a:ext cx="4324423" cy="21486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859782"/>
            <a:ext cx="4179705" cy="212422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9144000" cy="769441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Новые понятия и термины: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3288" y="1003212"/>
            <a:ext cx="4610760" cy="34163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>
              <a:buFont typeface="Wingdings" pitchFamily="2" charset="2"/>
              <a:buChar char="q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взаимодействие генов</a:t>
            </a:r>
          </a:p>
          <a:p>
            <a:pPr lvl="0">
              <a:buFont typeface="Wingdings" pitchFamily="2" charset="2"/>
              <a:buChar char="q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неаллельные гены</a:t>
            </a:r>
          </a:p>
          <a:p>
            <a:pPr lvl="0">
              <a:buFont typeface="Wingdings" pitchFamily="2" charset="2"/>
              <a:buChar char="q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комплементарность</a:t>
            </a:r>
          </a:p>
          <a:p>
            <a:pPr lvl="0">
              <a:buFont typeface="Wingdings" pitchFamily="2" charset="2"/>
              <a:buChar char="q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эпистаз</a:t>
            </a:r>
          </a:p>
          <a:p>
            <a:pPr lvl="0">
              <a:buFont typeface="Wingdings" pitchFamily="2" charset="2"/>
              <a:buChar char="q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ген - 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супрессор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ингибитор,  </a:t>
            </a:r>
          </a:p>
          <a:p>
            <a:pPr lvl="0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эпистатичный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ген</a:t>
            </a:r>
          </a:p>
          <a:p>
            <a:pPr lvl="0">
              <a:buFont typeface="Wingdings" pitchFamily="2" charset="2"/>
              <a:buChar char="q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доминантный эпистаз</a:t>
            </a:r>
          </a:p>
          <a:p>
            <a:pPr lvl="0">
              <a:buFont typeface="Wingdings" pitchFamily="2" charset="2"/>
              <a:buChar char="q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рецессивный эпистаз</a:t>
            </a:r>
          </a:p>
          <a:p>
            <a:pPr lvl="0">
              <a:buFont typeface="Wingdings" pitchFamily="2" charset="2"/>
              <a:buChar char="q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гипостатичный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ген</a:t>
            </a:r>
          </a:p>
        </p:txBody>
      </p:sp>
      <p:pic>
        <p:nvPicPr>
          <p:cNvPr id="6" name="Picture 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90297" y="3505996"/>
            <a:ext cx="1889125" cy="153590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843558"/>
            <a:ext cx="2160240" cy="11021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00192" y="2139702"/>
            <a:ext cx="2168624" cy="12198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5" descr="C:\Users\user\Desktop\article-1311533-01119876000004B0-207_634x73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3969" y="3273828"/>
            <a:ext cx="1872207" cy="16346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4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4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Grp="1" noChangeArrowheads="1"/>
          </p:cNvSpPr>
          <p:nvPr>
            <p:ph idx="1"/>
          </p:nvPr>
        </p:nvSpPr>
        <p:spPr bwMode="auto">
          <a:xfrm>
            <a:off x="285720" y="39211"/>
            <a:ext cx="8678768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0" indent="0" algn="ctr" defTabSz="914400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lang="ru-RU" sz="4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Взаимодействие генов </a:t>
            </a:r>
            <a:r>
              <a:rPr lang="ru-RU" sz="4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– это</a:t>
            </a:r>
            <a:r>
              <a:rPr lang="en-US" sz="4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влияние </a:t>
            </a:r>
            <a:r>
              <a:rPr lang="ru-RU" sz="4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нескольких </a:t>
            </a:r>
            <a:r>
              <a:rPr lang="ru-RU" sz="4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генов </a:t>
            </a:r>
            <a:endParaRPr lang="ru-RU" sz="48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 defTabSz="914400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lang="ru-RU" sz="4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на развитие </a:t>
            </a:r>
            <a:r>
              <a:rPr lang="ru-RU" sz="4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одного</a:t>
            </a:r>
            <a:r>
              <a:rPr lang="en-US" sz="4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признака</a:t>
            </a:r>
            <a:endParaRPr lang="ru-RU" sz="48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Группа 17"/>
          <p:cNvGrpSpPr>
            <a:grpSpLocks/>
          </p:cNvGrpSpPr>
          <p:nvPr/>
        </p:nvGrpSpPr>
        <p:grpSpPr bwMode="auto">
          <a:xfrm>
            <a:off x="1763714" y="3057525"/>
            <a:ext cx="5616575" cy="1761947"/>
            <a:chOff x="1763688" y="4077072"/>
            <a:chExt cx="5183906" cy="2502617"/>
          </a:xfrm>
        </p:grpSpPr>
        <p:sp>
          <p:nvSpPr>
            <p:cNvPr id="6" name="Text Box 2"/>
            <p:cNvSpPr txBox="1">
              <a:spLocks noChangeArrowheads="1"/>
            </p:cNvSpPr>
            <p:nvPr/>
          </p:nvSpPr>
          <p:spPr bwMode="auto">
            <a:xfrm>
              <a:off x="1763688" y="4868521"/>
              <a:ext cx="1368504" cy="9180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defTabSz="914400"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ru-RU" sz="3600" b="1">
                  <a:solidFill>
                    <a:srgbClr val="FF0066"/>
                  </a:solidFill>
                  <a:latin typeface="Arial" charset="0"/>
                </a:rPr>
                <a:t>Ген 2</a:t>
              </a:r>
            </a:p>
          </p:txBody>
        </p:sp>
        <p:sp>
          <p:nvSpPr>
            <p:cNvPr id="7" name="Text Box 3"/>
            <p:cNvSpPr txBox="1">
              <a:spLocks noChangeArrowheads="1"/>
            </p:cNvSpPr>
            <p:nvPr/>
          </p:nvSpPr>
          <p:spPr bwMode="auto">
            <a:xfrm>
              <a:off x="4859673" y="4797494"/>
              <a:ext cx="2087921" cy="9180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defTabSz="914400"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ru-RU" sz="3600" b="1" dirty="0">
                  <a:solidFill>
                    <a:schemeClr val="accent2"/>
                  </a:solidFill>
                  <a:latin typeface="Arial" charset="0"/>
                </a:rPr>
                <a:t>Признак</a:t>
              </a:r>
            </a:p>
          </p:txBody>
        </p:sp>
        <p:sp>
          <p:nvSpPr>
            <p:cNvPr id="8" name="AutoShape 4"/>
            <p:cNvSpPr>
              <a:spLocks noChangeArrowheads="1"/>
            </p:cNvSpPr>
            <p:nvPr/>
          </p:nvSpPr>
          <p:spPr bwMode="auto">
            <a:xfrm>
              <a:off x="3131840" y="5085184"/>
              <a:ext cx="1584325" cy="215900"/>
            </a:xfrm>
            <a:prstGeom prst="rightArrow">
              <a:avLst>
                <a:gd name="adj1" fmla="val 50000"/>
                <a:gd name="adj2" fmla="val 183456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defTabSz="914400">
                <a:lnSpc>
                  <a:spcPct val="100000"/>
                </a:lnSpc>
                <a:buClrTx/>
                <a:buSzTx/>
                <a:buFontTx/>
                <a:buNone/>
              </a:pPr>
              <a:endParaRPr lang="ru-RU" sz="3600">
                <a:solidFill>
                  <a:schemeClr val="tx1"/>
                </a:solidFill>
                <a:latin typeface="Arial" charset="0"/>
              </a:endParaRPr>
            </a:p>
          </p:txBody>
        </p:sp>
        <p:sp>
          <p:nvSpPr>
            <p:cNvPr id="9" name="AutoShape 6"/>
            <p:cNvSpPr>
              <a:spLocks noChangeArrowheads="1"/>
            </p:cNvSpPr>
            <p:nvPr/>
          </p:nvSpPr>
          <p:spPr bwMode="auto">
            <a:xfrm rot="1233363">
              <a:off x="3131840" y="4509120"/>
              <a:ext cx="1584325" cy="215900"/>
            </a:xfrm>
            <a:prstGeom prst="rightArrow">
              <a:avLst>
                <a:gd name="adj1" fmla="val 50000"/>
                <a:gd name="adj2" fmla="val 183456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defTabSz="914400">
                <a:lnSpc>
                  <a:spcPct val="100000"/>
                </a:lnSpc>
                <a:buClrTx/>
                <a:buSzTx/>
                <a:buFontTx/>
                <a:buNone/>
              </a:pPr>
              <a:endParaRPr lang="ru-RU" sz="3600">
                <a:solidFill>
                  <a:schemeClr val="tx1"/>
                </a:solidFill>
                <a:latin typeface="Arial" charset="0"/>
              </a:endParaRPr>
            </a:p>
          </p:txBody>
        </p:sp>
        <p:sp>
          <p:nvSpPr>
            <p:cNvPr id="10" name="AutoShape 7"/>
            <p:cNvSpPr>
              <a:spLocks noChangeArrowheads="1"/>
            </p:cNvSpPr>
            <p:nvPr/>
          </p:nvSpPr>
          <p:spPr bwMode="auto">
            <a:xfrm rot="-1185428">
              <a:off x="3131840" y="5685457"/>
              <a:ext cx="1584325" cy="215900"/>
            </a:xfrm>
            <a:prstGeom prst="rightArrow">
              <a:avLst>
                <a:gd name="adj1" fmla="val 50000"/>
                <a:gd name="adj2" fmla="val 183456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defTabSz="914400">
                <a:lnSpc>
                  <a:spcPct val="100000"/>
                </a:lnSpc>
                <a:buClrTx/>
                <a:buSzTx/>
                <a:buFontTx/>
                <a:buNone/>
              </a:pPr>
              <a:endParaRPr lang="ru-RU" sz="3600">
                <a:solidFill>
                  <a:schemeClr val="tx1"/>
                </a:solidFill>
                <a:latin typeface="Arial" charset="0"/>
              </a:endParaRPr>
            </a:p>
          </p:txBody>
        </p:sp>
        <p:sp>
          <p:nvSpPr>
            <p:cNvPr id="11" name="Text Box 10"/>
            <p:cNvSpPr txBox="1">
              <a:spLocks noChangeArrowheads="1"/>
            </p:cNvSpPr>
            <p:nvPr/>
          </p:nvSpPr>
          <p:spPr bwMode="auto">
            <a:xfrm>
              <a:off x="1763688" y="4077072"/>
              <a:ext cx="1368504" cy="9180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defTabSz="914400"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ru-RU" sz="3600" b="1" dirty="0">
                  <a:solidFill>
                    <a:srgbClr val="FF0066"/>
                  </a:solidFill>
                  <a:latin typeface="Arial" charset="0"/>
                </a:rPr>
                <a:t>Ген 1</a:t>
              </a:r>
            </a:p>
          </p:txBody>
        </p:sp>
        <p:sp>
          <p:nvSpPr>
            <p:cNvPr id="12" name="Text Box 11"/>
            <p:cNvSpPr txBox="1">
              <a:spLocks noChangeArrowheads="1"/>
            </p:cNvSpPr>
            <p:nvPr/>
          </p:nvSpPr>
          <p:spPr bwMode="auto">
            <a:xfrm>
              <a:off x="1763688" y="5661660"/>
              <a:ext cx="1368504" cy="9180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defTabSz="914400"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ru-RU" sz="3600" b="1">
                  <a:solidFill>
                    <a:srgbClr val="FF0066"/>
                  </a:solidFill>
                  <a:latin typeface="Arial" charset="0"/>
                </a:rPr>
                <a:t>Ген 3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 txBox="1">
            <a:spLocks noGrp="1"/>
          </p:cNvSpPr>
          <p:nvPr>
            <p:ph idx="1"/>
          </p:nvPr>
        </p:nvSpPr>
        <p:spPr>
          <a:xfrm>
            <a:off x="0" y="0"/>
            <a:ext cx="9144000" cy="64633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ru-RU" sz="3600" dirty="0" smtClean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Взаимодействие  неаллельных генов</a:t>
            </a:r>
            <a:endParaRPr lang="ru-RU" sz="3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69609" y="923130"/>
            <a:ext cx="8930849" cy="83099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Неаллельные гены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– это гены, расположенные в негомологичных участках хромосом 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                 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и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кодирующие неодинаковые белки. 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Неаллельные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гены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также могут взаимодействовать между собой.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9609" y="1796019"/>
            <a:ext cx="3303981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Комплементарность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009350" y="1810533"/>
            <a:ext cx="1429174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Эпистаз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521930" y="1737963"/>
            <a:ext cx="1925848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Полимерия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3" descr="C:\Users\user\Desktop\734238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7319" y="2366196"/>
            <a:ext cx="2630095" cy="250981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2" descr="C:\Users\user\Desktop\3yvQ_NEcwVQ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44838" y="2367316"/>
            <a:ext cx="2709802" cy="25229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4" descr="C:\Users\user\Desktop\0039-017-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45234" y="2367430"/>
            <a:ext cx="2511524" cy="252423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922781" y="19446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0" y="1"/>
            <a:ext cx="9144000" cy="5232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Взаимодействие  неаллельных генов: эпистаз</a:t>
            </a:r>
            <a:endParaRPr lang="ru-RU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587" name="Rectangle 3"/>
          <p:cNvSpPr>
            <a:spLocks noChangeArrowheads="1"/>
          </p:cNvSpPr>
          <p:nvPr/>
        </p:nvSpPr>
        <p:spPr bwMode="auto">
          <a:xfrm>
            <a:off x="410612" y="746619"/>
            <a:ext cx="8352928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b="1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Эписта́з</a:t>
            </a:r>
            <a:r>
              <a:rPr lang="ru-RU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— взаимодействие неаллельных генов, при котором один из генов полностью подавляет действие другого гена.</a:t>
            </a: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410612" y="1477725"/>
            <a:ext cx="8352928" cy="92333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Ген – </a:t>
            </a:r>
            <a:r>
              <a:rPr lang="ru-RU" b="1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супрессор</a:t>
            </a:r>
            <a:r>
              <a:rPr lang="ru-RU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ингибитор,  </a:t>
            </a:r>
            <a:r>
              <a:rPr lang="ru-RU" b="1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эпистатичный</a:t>
            </a:r>
            <a:r>
              <a:rPr lang="ru-RU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ген </a:t>
            </a:r>
            <a:r>
              <a:rPr lang="ru-RU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это ген, подавляющий </a:t>
            </a:r>
            <a:r>
              <a:rPr lang="ru-RU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фенотипические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проявления другого.</a:t>
            </a:r>
          </a:p>
          <a:p>
            <a:pPr algn="just"/>
            <a:r>
              <a:rPr lang="ru-RU" b="1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Гипостатичный</a:t>
            </a:r>
            <a:r>
              <a:rPr lang="ru-RU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ген </a:t>
            </a:r>
            <a:r>
              <a:rPr lang="ru-RU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подавляемый</a:t>
            </a:r>
            <a:r>
              <a:rPr lang="ru-RU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ген. </a:t>
            </a:r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410612" y="2501248"/>
            <a:ext cx="8352928" cy="175432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Эпистаз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может быть как </a:t>
            </a:r>
            <a:r>
              <a:rPr lang="ru-RU" i="1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доминантным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 так и </a:t>
            </a:r>
            <a:r>
              <a:rPr lang="ru-RU" i="1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рецессивным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Под </a:t>
            </a:r>
            <a:r>
              <a:rPr lang="ru-RU" b="1" i="1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доминантным </a:t>
            </a:r>
            <a:r>
              <a:rPr lang="ru-RU" b="1" i="1" dirty="0" err="1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эпистазом</a:t>
            </a:r>
            <a:r>
              <a:rPr lang="ru-RU" b="1" i="1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понимают подавление одним доминантным геном действие другого гена.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При доминантном </a:t>
            </a:r>
            <a:r>
              <a:rPr lang="ru-RU" dirty="0" err="1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эпистазе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в качестве ингибитора выступает доминантный ген (чаще его ставят на второе место в паре и обозначают буквой 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I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 рецессивный </a:t>
            </a: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i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), а при рецессивном </a:t>
            </a:r>
            <a:r>
              <a:rPr lang="ru-RU" dirty="0" err="1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эпистазе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– рецессивный. </a:t>
            </a: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410612" y="4309329"/>
            <a:ext cx="8352928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При </a:t>
            </a:r>
            <a:r>
              <a:rPr lang="ru-RU" b="1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эпистазе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расщепление гибридов </a:t>
            </a: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</a:t>
            </a:r>
            <a:r>
              <a:rPr lang="ru-RU" b="1" baseline="-25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по фенотипу может происходить в соотношениях </a:t>
            </a: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12:3:1;  13:3;  9:3:4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12" name="Picture 2" descr="C:\Users\user\Desktop\img2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96098" y="566763"/>
            <a:ext cx="8352928" cy="4432439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758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7" grpId="0" animBg="1"/>
      <p:bldP spid="6" grpId="0" animBg="1"/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3"/>
          <p:cNvSpPr txBox="1">
            <a:spLocks/>
          </p:cNvSpPr>
          <p:nvPr/>
        </p:nvSpPr>
        <p:spPr bwMode="auto">
          <a:xfrm>
            <a:off x="0" y="1"/>
            <a:ext cx="9144000" cy="750077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defTabSz="914400">
              <a:lnSpc>
                <a:spcPct val="100000"/>
              </a:lnSpc>
              <a:buClrTx/>
              <a:buSzTx/>
              <a:buFontTx/>
              <a:buNone/>
            </a:pPr>
            <a:r>
              <a:rPr lang="ru-RU" sz="43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Комплементарность</a:t>
            </a:r>
            <a:endParaRPr lang="ru-RU" sz="43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6"/>
          <p:cNvSpPr txBox="1">
            <a:spLocks noChangeArrowheads="1"/>
          </p:cNvSpPr>
          <p:nvPr/>
        </p:nvSpPr>
        <p:spPr bwMode="auto">
          <a:xfrm>
            <a:off x="251520" y="1012415"/>
            <a:ext cx="8568952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363538" algn="ctr" defTabSz="914400">
              <a:lnSpc>
                <a:spcPct val="100000"/>
              </a:lnSpc>
              <a:buClrTx/>
              <a:buSzTx/>
              <a:buFontTx/>
              <a:buNone/>
            </a:pPr>
            <a:r>
              <a:rPr 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Это такое взаимодействие, при котором аллели разных генов дополняют действие друг друга и дают новое фенотипическое проявление</a:t>
            </a:r>
          </a:p>
          <a:p>
            <a:pPr defTabSz="914400">
              <a:lnSpc>
                <a:spcPct val="100000"/>
              </a:lnSpc>
              <a:buClrTx/>
              <a:buSzTx/>
              <a:buFontTx/>
              <a:buNone/>
            </a:pP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 defTabSz="914400">
              <a:lnSpc>
                <a:spcPct val="100000"/>
              </a:lnSpc>
              <a:buClrTx/>
              <a:buSzTx/>
              <a:buFontTx/>
              <a:buNone/>
            </a:pPr>
            <a:r>
              <a:rPr lang="ru-RU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Расщепление по фенотипу 9:7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995351" y="213328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0" y="0"/>
            <a:ext cx="9144000" cy="954107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Взаимодействие  неаллельных генов: комплементарность</a:t>
            </a:r>
            <a:endParaRPr lang="ru-RU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894059"/>
            <a:ext cx="9144000" cy="107721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6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Задача № </a:t>
            </a:r>
            <a:r>
              <a:rPr kumimoji="0" lang="en-US" sz="16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</a:t>
            </a:r>
            <a:r>
              <a:rPr kumimoji="0" lang="ru-RU" sz="16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У божьих коровок с красными спинками были дети с оранжевыми спинками, которые скрестились между собой.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Как наследуется окраска спинки у божьих коровок? Какое расщепление происходит во F</a:t>
            </a:r>
            <a:r>
              <a:rPr lang="ru-RU" sz="16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по фенотипу?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964680" y="1971270"/>
            <a:ext cx="4464496" cy="193899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Решение: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♀               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♂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фР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красные         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красные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г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5638" y="3929800"/>
            <a:ext cx="9144000" cy="132343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just"/>
            <a:r>
              <a:rPr lang="ru-RU" sz="20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Пояснение:</a:t>
            </a:r>
            <a:r>
              <a:rPr lang="ru-RU" sz="20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lvl="0" algn="just"/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</a:t>
            </a:r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ак как все потомки </a:t>
            </a:r>
            <a:r>
              <a:rPr lang="en-US" sz="2000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F</a:t>
            </a:r>
            <a:r>
              <a:rPr lang="ru-RU" sz="2000" baseline="-30000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1</a:t>
            </a:r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оранжевые, значит, для скрещивания необходимо взять красных божьих коровок гомозиготных, но по разным доминантным аллелям.</a:t>
            </a:r>
            <a:endParaRPr lang="ru-RU" sz="20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587638" y="2241300"/>
            <a:ext cx="10749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AAbb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243654" y="2246163"/>
            <a:ext cx="10214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ааВВ </a:t>
            </a:r>
            <a:endParaRPr lang="ru-RU" sz="2400" dirty="0"/>
          </a:p>
        </p:txBody>
      </p:sp>
      <p:sp>
        <p:nvSpPr>
          <p:cNvPr id="14" name="Овал 13"/>
          <p:cNvSpPr/>
          <p:nvPr/>
        </p:nvSpPr>
        <p:spPr>
          <a:xfrm>
            <a:off x="4714641" y="2997384"/>
            <a:ext cx="720080" cy="37804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Ab</a:t>
            </a:r>
            <a:endPara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6624552" y="2956451"/>
            <a:ext cx="720080" cy="37804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0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6" name="Прямая со стрелкой 15"/>
          <p:cNvCxnSpPr/>
          <p:nvPr/>
        </p:nvCxnSpPr>
        <p:spPr>
          <a:xfrm>
            <a:off x="5445066" y="3187371"/>
            <a:ext cx="1152128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5445066" y="3280663"/>
            <a:ext cx="161614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AaBb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(100%)</a:t>
            </a:r>
            <a:endParaRPr lang="ru-RU" sz="20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5501962" y="3503402"/>
            <a:ext cx="138993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оранжевые</a:t>
            </a:r>
            <a:endParaRPr lang="ru-RU" sz="200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771214" y="1971270"/>
            <a:ext cx="2664296" cy="193899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Дано: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АА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bb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–  красные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ааВВ - красные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А- В- – оранжевые </a:t>
            </a:r>
          </a:p>
          <a:p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аа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bb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ж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ё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лтые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Найти: г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-?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-?</a:t>
            </a:r>
          </a:p>
        </p:txBody>
      </p:sp>
      <p:pic>
        <p:nvPicPr>
          <p:cNvPr id="20" name="Picture 3" descr="C:\Users\user\Desktop\bozhya-korovka-animatsionnaya-kartinka-0037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3662" y="1971270"/>
            <a:ext cx="488418" cy="366314"/>
          </a:xfrm>
          <a:prstGeom prst="rect">
            <a:avLst/>
          </a:prstGeom>
          <a:noFill/>
        </p:spPr>
      </p:pic>
      <p:pic>
        <p:nvPicPr>
          <p:cNvPr id="22" name="Picture 2" descr="C:\Users\user\Desktop\bozhya-korovka-animatsionnaya-kartinka-0037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75870" y="1971270"/>
            <a:ext cx="504056" cy="378042"/>
          </a:xfrm>
          <a:prstGeom prst="rect">
            <a:avLst/>
          </a:prstGeom>
          <a:noFill/>
        </p:spPr>
      </p:pic>
      <p:pic>
        <p:nvPicPr>
          <p:cNvPr id="26" name="Picture 3" descr="C:\Users\user\Desktop\10439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69710" y="3248279"/>
            <a:ext cx="1152128" cy="66967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7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2" dur="1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7" dur="1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2" dur="1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 animBg="1"/>
      <p:bldP spid="13" grpId="0" animBg="1"/>
      <p:bldP spid="21" grpId="0" animBg="1"/>
      <p:bldP spid="11" grpId="0"/>
      <p:bldP spid="12" grpId="0"/>
      <p:bldP spid="14" grpId="0" animBg="1"/>
      <p:bldP spid="15" grpId="0" animBg="1"/>
      <p:bldP spid="23" grpId="0"/>
      <p:bldP spid="24" grpId="0"/>
      <p:bldP spid="2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35697" y="203169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5" name="Rectangle 1"/>
          <p:cNvSpPr>
            <a:spLocks noChangeArrowheads="1"/>
          </p:cNvSpPr>
          <p:nvPr/>
        </p:nvSpPr>
        <p:spPr bwMode="auto">
          <a:xfrm>
            <a:off x="1619672" y="4450564"/>
            <a:ext cx="6768752" cy="52322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: 9 оранжевых: 6 красных: 1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жёлтый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691680" y="39633"/>
            <a:ext cx="5929354" cy="1200329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Решение: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♀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АаВ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♂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АаВ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ф.Р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оранж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оранж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АВ, 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АВ, 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467544" y="1653648"/>
          <a:ext cx="6768752" cy="2778860"/>
        </p:xfrm>
        <a:graphic>
          <a:graphicData uri="http://schemas.openxmlformats.org/drawingml/2006/table">
            <a:tbl>
              <a:tblPr/>
              <a:tblGrid>
                <a:gridCol w="115212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♂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♀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b="1" dirty="0" smtClean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</a:rPr>
                        <a:t>АВ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b="1" dirty="0" smtClean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</a:rPr>
                        <a:t>А</a:t>
                      </a:r>
                      <a:r>
                        <a:rPr lang="en-US" sz="1800" b="1" dirty="0" smtClean="0">
                          <a:latin typeface="Times New Roman"/>
                          <a:ea typeface="Times New Roman"/>
                        </a:rPr>
                        <a:t>b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b="1" dirty="0" smtClean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err="1" smtClean="0">
                          <a:latin typeface="Times New Roman"/>
                          <a:ea typeface="Times New Roman"/>
                        </a:rPr>
                        <a:t>аВ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b="1" dirty="0" smtClean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</a:rPr>
                        <a:t>а</a:t>
                      </a:r>
                      <a:r>
                        <a:rPr lang="en-US" sz="1800" b="1" dirty="0" smtClean="0">
                          <a:latin typeface="Times New Roman"/>
                          <a:ea typeface="Times New Roman"/>
                        </a:rPr>
                        <a:t>b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575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АВ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ААВВ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latin typeface="Times New Roman"/>
                          <a:ea typeface="Times New Roman"/>
                        </a:rPr>
                        <a:t>оранжевый</a:t>
                      </a:r>
                      <a:endParaRPr lang="ru-RU" sz="15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ААВ</a:t>
                      </a:r>
                      <a:r>
                        <a:rPr lang="en-US" sz="1800" dirty="0" smtClean="0">
                          <a:latin typeface="Times New Roman"/>
                          <a:ea typeface="Times New Roman"/>
                        </a:rPr>
                        <a:t>b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latin typeface="Times New Roman"/>
                          <a:ea typeface="Times New Roman"/>
                        </a:rPr>
                        <a:t>оранжевый</a:t>
                      </a:r>
                      <a:endParaRPr lang="ru-RU" sz="15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АаВВ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latin typeface="Times New Roman"/>
                          <a:ea typeface="Times New Roman"/>
                        </a:rPr>
                        <a:t>оранжевый</a:t>
                      </a:r>
                      <a:endParaRPr lang="ru-RU" sz="15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err="1" smtClean="0">
                          <a:latin typeface="Times New Roman"/>
                          <a:ea typeface="Times New Roman"/>
                        </a:rPr>
                        <a:t>АаВ</a:t>
                      </a:r>
                      <a:r>
                        <a:rPr lang="en-US" sz="1800" dirty="0" smtClean="0">
                          <a:latin typeface="Times New Roman"/>
                          <a:ea typeface="Times New Roman"/>
                        </a:rPr>
                        <a:t>b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latin typeface="Times New Roman"/>
                          <a:ea typeface="Times New Roman"/>
                        </a:rPr>
                        <a:t>оранжевый</a:t>
                      </a:r>
                      <a:endParaRPr lang="ru-RU" sz="15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575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latin typeface="Times New Roman"/>
                          <a:ea typeface="Times New Roman"/>
                        </a:rPr>
                        <a:t>Ав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ААВ</a:t>
                      </a:r>
                      <a:r>
                        <a:rPr lang="en-US" sz="1800" dirty="0" smtClean="0">
                          <a:latin typeface="Times New Roman"/>
                          <a:ea typeface="Times New Roman"/>
                        </a:rPr>
                        <a:t>b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latin typeface="Times New Roman"/>
                          <a:ea typeface="Times New Roman"/>
                        </a:rPr>
                        <a:t>оранжевый</a:t>
                      </a: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 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АА</a:t>
                      </a:r>
                      <a:r>
                        <a:rPr lang="en-US" sz="1800" dirty="0" smtClean="0">
                          <a:latin typeface="Times New Roman"/>
                          <a:ea typeface="Times New Roman"/>
                        </a:rPr>
                        <a:t>bb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Times New Roman"/>
                        </a:rPr>
                        <a:t>красный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err="1" smtClean="0">
                          <a:latin typeface="Times New Roman"/>
                          <a:ea typeface="Times New Roman"/>
                        </a:rPr>
                        <a:t>АаВ</a:t>
                      </a:r>
                      <a:r>
                        <a:rPr lang="en-US" sz="1800" dirty="0" smtClean="0">
                          <a:latin typeface="Times New Roman"/>
                          <a:ea typeface="Times New Roman"/>
                        </a:rPr>
                        <a:t>b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latin typeface="Times New Roman"/>
                          <a:ea typeface="Times New Roman"/>
                        </a:rPr>
                        <a:t>оранжевый </a:t>
                      </a:r>
                      <a:endParaRPr lang="ru-RU" sz="15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err="1" smtClean="0">
                          <a:latin typeface="Times New Roman"/>
                          <a:ea typeface="Times New Roman"/>
                        </a:rPr>
                        <a:t>Аа</a:t>
                      </a:r>
                      <a:r>
                        <a:rPr lang="en-US" sz="1800" dirty="0" smtClean="0">
                          <a:latin typeface="Times New Roman"/>
                          <a:ea typeface="Times New Roman"/>
                        </a:rPr>
                        <a:t>bb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Times New Roman"/>
                        </a:rPr>
                        <a:t>красный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575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latin typeface="Times New Roman"/>
                          <a:ea typeface="Times New Roman"/>
                        </a:rPr>
                        <a:t>аВ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/>
                          <a:ea typeface="Times New Roman"/>
                        </a:rPr>
                        <a:t>АаВВ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latin typeface="Times New Roman"/>
                          <a:ea typeface="Times New Roman"/>
                        </a:rPr>
                        <a:t>оранжевый</a:t>
                      </a: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 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err="1" smtClean="0">
                          <a:latin typeface="Times New Roman"/>
                          <a:ea typeface="Times New Roman"/>
                        </a:rPr>
                        <a:t>АаВ</a:t>
                      </a:r>
                      <a:r>
                        <a:rPr lang="en-US" sz="1800" dirty="0" smtClean="0">
                          <a:latin typeface="Times New Roman"/>
                          <a:ea typeface="Times New Roman"/>
                        </a:rPr>
                        <a:t>b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latin typeface="Times New Roman"/>
                          <a:ea typeface="Times New Roman"/>
                        </a:rPr>
                        <a:t>оранжевый</a:t>
                      </a: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 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/>
                          <a:ea typeface="Times New Roman"/>
                        </a:rPr>
                        <a:t>ааВВ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Times New Roman"/>
                        </a:rPr>
                        <a:t>красный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err="1" smtClean="0">
                          <a:latin typeface="Times New Roman"/>
                          <a:ea typeface="Times New Roman"/>
                        </a:rPr>
                        <a:t>ааВ</a:t>
                      </a:r>
                      <a:r>
                        <a:rPr lang="en-US" sz="1800" dirty="0" smtClean="0">
                          <a:latin typeface="Times New Roman"/>
                          <a:ea typeface="Times New Roman"/>
                        </a:rPr>
                        <a:t>b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Times New Roman"/>
                        </a:rPr>
                        <a:t>красный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575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latin typeface="Times New Roman"/>
                          <a:ea typeface="Times New Roman"/>
                        </a:rPr>
                        <a:t>ав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err="1" smtClean="0">
                          <a:latin typeface="Times New Roman"/>
                          <a:ea typeface="Times New Roman"/>
                        </a:rPr>
                        <a:t>АаВ</a:t>
                      </a:r>
                      <a:r>
                        <a:rPr lang="en-US" sz="1800" dirty="0" smtClean="0">
                          <a:latin typeface="Times New Roman"/>
                          <a:ea typeface="Times New Roman"/>
                        </a:rPr>
                        <a:t>b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latin typeface="Times New Roman"/>
                          <a:ea typeface="Times New Roman"/>
                        </a:rPr>
                        <a:t>оранжевый</a:t>
                      </a: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 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err="1" smtClean="0">
                          <a:latin typeface="Times New Roman"/>
                          <a:ea typeface="Times New Roman"/>
                        </a:rPr>
                        <a:t>Аа</a:t>
                      </a:r>
                      <a:r>
                        <a:rPr lang="en-US" sz="1800" dirty="0" smtClean="0">
                          <a:latin typeface="Times New Roman"/>
                          <a:ea typeface="Times New Roman"/>
                        </a:rPr>
                        <a:t>bb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Times New Roman"/>
                        </a:rPr>
                        <a:t>красный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err="1" smtClean="0">
                          <a:latin typeface="Times New Roman"/>
                          <a:ea typeface="Times New Roman"/>
                        </a:rPr>
                        <a:t>ааВ</a:t>
                      </a:r>
                      <a:r>
                        <a:rPr lang="en-US" sz="1800" dirty="0" smtClean="0">
                          <a:latin typeface="Times New Roman"/>
                          <a:ea typeface="Times New Roman"/>
                        </a:rPr>
                        <a:t>b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Times New Roman"/>
                        </a:rPr>
                        <a:t>красный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err="1" smtClean="0">
                          <a:latin typeface="Times New Roman"/>
                          <a:ea typeface="Times New Roman"/>
                        </a:rPr>
                        <a:t>аа</a:t>
                      </a:r>
                      <a:r>
                        <a:rPr lang="en-US" sz="1800" dirty="0" smtClean="0">
                          <a:latin typeface="Times New Roman"/>
                          <a:ea typeface="Times New Roman"/>
                        </a:rPr>
                        <a:t>bb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latin typeface="Times New Roman"/>
                          <a:ea typeface="Times New Roman"/>
                        </a:rPr>
                        <a:t>желтый</a:t>
                      </a:r>
                      <a:endParaRPr lang="ru-RU" sz="15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cxnSp>
        <p:nvCxnSpPr>
          <p:cNvPr id="12" name="Прямая соединительная линия 11"/>
          <p:cNvCxnSpPr/>
          <p:nvPr/>
        </p:nvCxnSpPr>
        <p:spPr>
          <a:xfrm>
            <a:off x="467544" y="1653648"/>
            <a:ext cx="1152128" cy="54006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C:\Users\user\Desktop\130040812321623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2320" y="2949792"/>
            <a:ext cx="933450" cy="7000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1" name="Picture 3" descr="C:\Users\user\Desktop\67755274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80313" y="3759882"/>
            <a:ext cx="1222299" cy="7109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 descr="C:\Users\user\Desktop\02-39502626_28490042332f0da00f07a4ca63a71a708507064a99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24836" y="-19712"/>
            <a:ext cx="943447" cy="52361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Picture 4" descr="C:\Users\user\Desktop\02-39502626_28490042332f0da00f07a4ca63a71a708507064a99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89323" y="-2948"/>
            <a:ext cx="870710" cy="4832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Picture 4" descr="C:\Users\user\Desktop\02-39502626_28490042332f0da00f07a4ca63a71a708507064a99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80312" y="2193708"/>
            <a:ext cx="973082" cy="540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Содержимое 4"/>
          <p:cNvSpPr>
            <a:spLocks noGrp="1"/>
          </p:cNvSpPr>
          <p:nvPr>
            <p:ph idx="1"/>
          </p:nvPr>
        </p:nvSpPr>
        <p:spPr>
          <a:solidFill>
            <a:srgbClr val="FFFF0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just">
              <a:spcBef>
                <a:spcPts val="0"/>
              </a:spcBef>
              <a:buNone/>
            </a:pPr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Ответ: </a:t>
            </a:r>
          </a:p>
          <a:p>
            <a:pPr>
              <a:spcBef>
                <a:spcPts val="0"/>
              </a:spcBef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комплементарность; </a:t>
            </a:r>
          </a:p>
          <a:p>
            <a:pPr>
              <a:spcBef>
                <a:spcPts val="0"/>
              </a:spcBef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АаВв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(все потомство будет единообразно и имеют оранжевую окраску);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 9 оранжевых: 6 красных: 1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жёлтый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0" dur="1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5" dur="1" fill="hold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0" dur="1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5" dur="1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0" dur="1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5" dur="1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14" grpId="0" build="p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b3125f38b2ec7797ce7e5cd264645bc56575d37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716</TotalTime>
  <Words>1241</Words>
  <Application>Microsoft Office PowerPoint</Application>
  <PresentationFormat>Экран (16:9)</PresentationFormat>
  <Paragraphs>296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1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Сцепленное наследование генов и кроссинговер</dc:title>
  <dc:creator>1</dc:creator>
  <cp:lastModifiedBy>Закирова Ф.М</cp:lastModifiedBy>
  <cp:revision>107</cp:revision>
  <dcterms:created xsi:type="dcterms:W3CDTF">2009-12-08T17:34:13Z</dcterms:created>
  <dcterms:modified xsi:type="dcterms:W3CDTF">2021-02-20T07:12:57Z</dcterms:modified>
</cp:coreProperties>
</file>