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738" r:id="rId3"/>
    <p:sldId id="732" r:id="rId4"/>
    <p:sldId id="752" r:id="rId5"/>
    <p:sldId id="753" r:id="rId6"/>
    <p:sldId id="737" r:id="rId7"/>
    <p:sldId id="733" r:id="rId8"/>
    <p:sldId id="740" r:id="rId9"/>
    <p:sldId id="741" r:id="rId10"/>
    <p:sldId id="742" r:id="rId11"/>
    <p:sldId id="747" r:id="rId12"/>
    <p:sldId id="755" r:id="rId13"/>
    <p:sldId id="751" r:id="rId14"/>
    <p:sldId id="743" r:id="rId15"/>
    <p:sldId id="744" r:id="rId16"/>
    <p:sldId id="749" r:id="rId17"/>
    <p:sldId id="754" r:id="rId18"/>
    <p:sldId id="748" r:id="rId19"/>
    <p:sldId id="706" r:id="rId20"/>
    <p:sldId id="707" r:id="rId21"/>
    <p:sldId id="746" r:id="rId22"/>
    <p:sldId id="750" r:id="rId23"/>
  </p:sldIdLst>
  <p:sldSz cx="12192000" cy="6858000"/>
  <p:notesSz cx="5765800" cy="3244850"/>
  <p:custDataLst>
    <p:tags r:id="rId25"/>
  </p:custDataLst>
  <p:defaultTextStyle>
    <a:defPPr>
      <a:defRPr lang="ru-RU"/>
    </a:defPPr>
    <a:lvl1pPr marL="0" algn="l" defTabSz="1933133" rtl="0" eaLnBrk="1" latinLnBrk="0" hangingPunct="1">
      <a:defRPr sz="3805" kern="1200">
        <a:solidFill>
          <a:schemeClr val="tx1"/>
        </a:solidFill>
        <a:latin typeface="+mn-lt"/>
        <a:ea typeface="+mn-ea"/>
        <a:cs typeface="+mn-cs"/>
      </a:defRPr>
    </a:lvl1pPr>
    <a:lvl2pPr marL="966567" algn="l" defTabSz="1933133" rtl="0" eaLnBrk="1" latinLnBrk="0" hangingPunct="1">
      <a:defRPr sz="3805" kern="1200">
        <a:solidFill>
          <a:schemeClr val="tx1"/>
        </a:solidFill>
        <a:latin typeface="+mn-lt"/>
        <a:ea typeface="+mn-ea"/>
        <a:cs typeface="+mn-cs"/>
      </a:defRPr>
    </a:lvl2pPr>
    <a:lvl3pPr marL="1933133" algn="l" defTabSz="1933133" rtl="0" eaLnBrk="1" latinLnBrk="0" hangingPunct="1">
      <a:defRPr sz="3805" kern="1200">
        <a:solidFill>
          <a:schemeClr val="tx1"/>
        </a:solidFill>
        <a:latin typeface="+mn-lt"/>
        <a:ea typeface="+mn-ea"/>
        <a:cs typeface="+mn-cs"/>
      </a:defRPr>
    </a:lvl3pPr>
    <a:lvl4pPr marL="2899700" algn="l" defTabSz="1933133" rtl="0" eaLnBrk="1" latinLnBrk="0" hangingPunct="1">
      <a:defRPr sz="3805" kern="1200">
        <a:solidFill>
          <a:schemeClr val="tx1"/>
        </a:solidFill>
        <a:latin typeface="+mn-lt"/>
        <a:ea typeface="+mn-ea"/>
        <a:cs typeface="+mn-cs"/>
      </a:defRPr>
    </a:lvl4pPr>
    <a:lvl5pPr marL="3866266" algn="l" defTabSz="1933133" rtl="0" eaLnBrk="1" latinLnBrk="0" hangingPunct="1">
      <a:defRPr sz="3805" kern="1200">
        <a:solidFill>
          <a:schemeClr val="tx1"/>
        </a:solidFill>
        <a:latin typeface="+mn-lt"/>
        <a:ea typeface="+mn-ea"/>
        <a:cs typeface="+mn-cs"/>
      </a:defRPr>
    </a:lvl5pPr>
    <a:lvl6pPr marL="4832833" algn="l" defTabSz="1933133" rtl="0" eaLnBrk="1" latinLnBrk="0" hangingPunct="1">
      <a:defRPr sz="3805" kern="1200">
        <a:solidFill>
          <a:schemeClr val="tx1"/>
        </a:solidFill>
        <a:latin typeface="+mn-lt"/>
        <a:ea typeface="+mn-ea"/>
        <a:cs typeface="+mn-cs"/>
      </a:defRPr>
    </a:lvl6pPr>
    <a:lvl7pPr marL="5799399" algn="l" defTabSz="1933133" rtl="0" eaLnBrk="1" latinLnBrk="0" hangingPunct="1">
      <a:defRPr sz="3805" kern="1200">
        <a:solidFill>
          <a:schemeClr val="tx1"/>
        </a:solidFill>
        <a:latin typeface="+mn-lt"/>
        <a:ea typeface="+mn-ea"/>
        <a:cs typeface="+mn-cs"/>
      </a:defRPr>
    </a:lvl7pPr>
    <a:lvl8pPr marL="6765966" algn="l" defTabSz="1933133" rtl="0" eaLnBrk="1" latinLnBrk="0" hangingPunct="1">
      <a:defRPr sz="3805" kern="1200">
        <a:solidFill>
          <a:schemeClr val="tx1"/>
        </a:solidFill>
        <a:latin typeface="+mn-lt"/>
        <a:ea typeface="+mn-ea"/>
        <a:cs typeface="+mn-cs"/>
      </a:defRPr>
    </a:lvl8pPr>
    <a:lvl9pPr marL="7732532" algn="l" defTabSz="1933133" rtl="0" eaLnBrk="1" latinLnBrk="0" hangingPunct="1">
      <a:defRPr sz="38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87" userDrawn="1">
          <p15:clr>
            <a:srgbClr val="A4A3A4"/>
          </p15:clr>
        </p15:guide>
        <p15:guide id="2" pos="45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707" autoAdjust="0"/>
  </p:normalViewPr>
  <p:slideViewPr>
    <p:cSldViewPr>
      <p:cViewPr varScale="1">
        <p:scale>
          <a:sx n="54" d="100"/>
          <a:sy n="54" d="100"/>
        </p:scale>
        <p:origin x="504" y="48"/>
      </p:cViewPr>
      <p:guideLst>
        <p:guide orient="horz" pos="6087"/>
        <p:guide pos="4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5FDAA-CC0E-4766-87C2-8D05D76891B4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F7992-96B3-49CC-93E5-3962171EE05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38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3133" rtl="0" eaLnBrk="1" latinLnBrk="0" hangingPunct="1">
      <a:defRPr sz="2537" kern="1200">
        <a:solidFill>
          <a:schemeClr val="tx1"/>
        </a:solidFill>
        <a:latin typeface="+mn-lt"/>
        <a:ea typeface="+mn-ea"/>
        <a:cs typeface="+mn-cs"/>
      </a:defRPr>
    </a:lvl1pPr>
    <a:lvl2pPr marL="966567" algn="l" defTabSz="1933133" rtl="0" eaLnBrk="1" latinLnBrk="0" hangingPunct="1">
      <a:defRPr sz="2537" kern="1200">
        <a:solidFill>
          <a:schemeClr val="tx1"/>
        </a:solidFill>
        <a:latin typeface="+mn-lt"/>
        <a:ea typeface="+mn-ea"/>
        <a:cs typeface="+mn-cs"/>
      </a:defRPr>
    </a:lvl2pPr>
    <a:lvl3pPr marL="1933133" algn="l" defTabSz="1933133" rtl="0" eaLnBrk="1" latinLnBrk="0" hangingPunct="1">
      <a:defRPr sz="2537" kern="1200">
        <a:solidFill>
          <a:schemeClr val="tx1"/>
        </a:solidFill>
        <a:latin typeface="+mn-lt"/>
        <a:ea typeface="+mn-ea"/>
        <a:cs typeface="+mn-cs"/>
      </a:defRPr>
    </a:lvl3pPr>
    <a:lvl4pPr marL="2899700" algn="l" defTabSz="1933133" rtl="0" eaLnBrk="1" latinLnBrk="0" hangingPunct="1">
      <a:defRPr sz="2537" kern="1200">
        <a:solidFill>
          <a:schemeClr val="tx1"/>
        </a:solidFill>
        <a:latin typeface="+mn-lt"/>
        <a:ea typeface="+mn-ea"/>
        <a:cs typeface="+mn-cs"/>
      </a:defRPr>
    </a:lvl4pPr>
    <a:lvl5pPr marL="3866266" algn="l" defTabSz="1933133" rtl="0" eaLnBrk="1" latinLnBrk="0" hangingPunct="1">
      <a:defRPr sz="2537" kern="1200">
        <a:solidFill>
          <a:schemeClr val="tx1"/>
        </a:solidFill>
        <a:latin typeface="+mn-lt"/>
        <a:ea typeface="+mn-ea"/>
        <a:cs typeface="+mn-cs"/>
      </a:defRPr>
    </a:lvl5pPr>
    <a:lvl6pPr marL="4832833" algn="l" defTabSz="1933133" rtl="0" eaLnBrk="1" latinLnBrk="0" hangingPunct="1">
      <a:defRPr sz="2537" kern="1200">
        <a:solidFill>
          <a:schemeClr val="tx1"/>
        </a:solidFill>
        <a:latin typeface="+mn-lt"/>
        <a:ea typeface="+mn-ea"/>
        <a:cs typeface="+mn-cs"/>
      </a:defRPr>
    </a:lvl6pPr>
    <a:lvl7pPr marL="5799399" algn="l" defTabSz="1933133" rtl="0" eaLnBrk="1" latinLnBrk="0" hangingPunct="1">
      <a:defRPr sz="2537" kern="1200">
        <a:solidFill>
          <a:schemeClr val="tx1"/>
        </a:solidFill>
        <a:latin typeface="+mn-lt"/>
        <a:ea typeface="+mn-ea"/>
        <a:cs typeface="+mn-cs"/>
      </a:defRPr>
    </a:lvl7pPr>
    <a:lvl8pPr marL="6765966" algn="l" defTabSz="1933133" rtl="0" eaLnBrk="1" latinLnBrk="0" hangingPunct="1">
      <a:defRPr sz="2537" kern="1200">
        <a:solidFill>
          <a:schemeClr val="tx1"/>
        </a:solidFill>
        <a:latin typeface="+mn-lt"/>
        <a:ea typeface="+mn-ea"/>
        <a:cs typeface="+mn-cs"/>
      </a:defRPr>
    </a:lvl8pPr>
    <a:lvl9pPr marL="7732532" algn="l" defTabSz="1933133" rtl="0" eaLnBrk="1" latinLnBrk="0" hangingPunct="1">
      <a:defRPr sz="25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79"/>
            <a:ext cx="103632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10/27/2020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10/27/2020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10/27/2020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3" y="150404"/>
            <a:ext cx="11948966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5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10/27/2020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10/27/2020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3"/>
            <a:ext cx="11948966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5" dirty="0"/>
          </a:p>
        </p:txBody>
      </p:sp>
      <p:sp>
        <p:nvSpPr>
          <p:cNvPr id="17" name="bg object 17"/>
          <p:cNvSpPr/>
          <p:nvPr/>
        </p:nvSpPr>
        <p:spPr>
          <a:xfrm>
            <a:off x="141353" y="150404"/>
            <a:ext cx="11948966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5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3"/>
            <a:ext cx="10920148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2162" y="2075545"/>
            <a:ext cx="103476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39"/>
            <a:ext cx="3901440" cy="585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585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10/27/2020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585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1400" y="227855"/>
            <a:ext cx="4080510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5400" spc="-5" dirty="0"/>
              <a:t>БИОЛОГИЯ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131571" y="1676400"/>
            <a:ext cx="10679430" cy="3459922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/>
            <a:r>
              <a:rPr lang="ru-RU" sz="5400" b="1" u="sng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ЛАБОРАТОРНАЯ </a:t>
            </a:r>
            <a:r>
              <a:rPr lang="ru-RU" sz="5400" b="1" u="sng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РАБОТА  2</a:t>
            </a:r>
            <a:endParaRPr lang="ru-RU" sz="5400" b="1" u="sng" dirty="0" smtClea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12700" marR="5080"/>
            <a:endParaRPr lang="ru-RU" sz="4800" b="1" dirty="0" smtClea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12700" marR="5080" algn="ctr"/>
            <a:r>
              <a:rPr lang="ru-RU" sz="4000" b="1" spc="-1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НАБЛЮДЕНИЕ ЗА ПЛАЗМОЛИЗОМ </a:t>
            </a:r>
            <a:endParaRPr lang="en-US" sz="4000" b="1" spc="-1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12700" marR="5080" algn="ctr"/>
            <a:r>
              <a:rPr lang="ru-RU" sz="4000" b="1" spc="-1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И </a:t>
            </a:r>
            <a:r>
              <a:rPr lang="ru-RU" sz="4000" b="1" spc="-1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ДЕПЛАЗМОЛОЗОМ В РАСТИТЕЛЬНОЙ </a:t>
            </a:r>
            <a:r>
              <a:rPr lang="ru-RU" sz="4000" b="1" spc="-1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КЛЕТКЕ</a:t>
            </a:r>
            <a:endParaRPr lang="ru-RU" sz="4000" spc="-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515600" y="270641"/>
            <a:ext cx="634365" cy="634365"/>
            <a:chOff x="4686759" y="212867"/>
            <a:chExt cx="634365" cy="634365"/>
          </a:xfrm>
        </p:grpSpPr>
        <p:sp>
          <p:nvSpPr>
            <p:cNvPr id="9" name="object 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530840" y="339159"/>
            <a:ext cx="609600" cy="3622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13072" y="608768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3" name="Рисунок 12" descr="https://posidpo.ru/wp-content/uploads/2017/01/%D0%91%D0%B8%D0%BE%D0%BB%D0%BE%D0%B3%D0%B8%D1%8F-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" y="188127"/>
            <a:ext cx="838200" cy="7683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bject 5"/>
          <p:cNvSpPr/>
          <p:nvPr/>
        </p:nvSpPr>
        <p:spPr>
          <a:xfrm>
            <a:off x="413385" y="1676400"/>
            <a:ext cx="598170" cy="365760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8042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1158240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132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1"/>
            <a:ext cx="11658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501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1"/>
            <a:ext cx="11582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514600"/>
            <a:ext cx="3505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209800"/>
            <a:ext cx="184731" cy="677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1658600" cy="543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189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5240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16586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44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165860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221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1"/>
            <a:ext cx="11582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72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115824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71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1658600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855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115824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519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52400"/>
            <a:ext cx="1127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 РАБОТЫ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524000"/>
            <a:ext cx="11506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Сформировать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умение проводить опыт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получению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плазмолиза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деплазмолиза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закрепить умения работать с микроскопом, проводить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наблюдение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 объяснять полученные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27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158239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292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371600"/>
            <a:ext cx="1143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71563" algn="just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Объясните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наблюдаемое явление. Ответьте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вопросы: куда двигалась вода (в клетки или из них) при помещении ткани в раствор соли? Чем можно объяснить такое направление движения воды? Куда двигалась вода при помещении ткани в воду? Чем это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объясняется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 Как вы думаете, что бы могло произойти в клетках, если бы их оставили в растворе соли на длительное время? Можно ли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использовать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раствор соли для уничтожения сорняков?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228601"/>
            <a:ext cx="1173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ДОМАШНЕЕ ЗАДАНИЕ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54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6927850" cy="519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275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21548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ПОВТОРИМ СТРОЕНИЕ МИКРОСКОПА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447800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165860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585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124803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11506200" cy="52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823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124803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1658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990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124803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11430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552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514600"/>
            <a:ext cx="3505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600200"/>
            <a:ext cx="1127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Приготовьте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препарат кожицы лука, рассмотрите клетки под микроскопом. Обратите внимание на расположение цитоплазмы относительно клеточной оболочки.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Удалите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микропрепарата воду, приложив фильтровальную бумагу к краю покровного стекла. Нанесите на предметное стекло каплю раствора поваренной соли. Наблюдайте за изменением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цитоплазмы.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Фильтровальной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бумагой удалите раствор поваренной соли. Капните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предметное стекло 2-3 капли воды. Наблюдайте за состоянием цитоплазмы.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209800"/>
            <a:ext cx="184731" cy="677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43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295400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1165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НАЗЕМНО-ВОЗДУШНАЯ СРЕДА ОБИТАНИЯ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5486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95400"/>
            <a:ext cx="57531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096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800" y="2504516"/>
            <a:ext cx="10820400" cy="1848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2213"/>
            <a:ext cx="11658600" cy="54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11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d226aa62c126ea9992e736e97ea77f6d77f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5943</TotalTime>
  <Words>194</Words>
  <Application>Microsoft Office PowerPoint</Application>
  <PresentationFormat>Широкоэкранный</PresentationFormat>
  <Paragraphs>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БИОЛОГИЯ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БИОЛОГИЯ</dc:title>
  <dc:creator>Закирова Ф.М</dc:creator>
  <cp:lastModifiedBy>Закирова Ф.М</cp:lastModifiedBy>
  <cp:revision>304</cp:revision>
  <dcterms:created xsi:type="dcterms:W3CDTF">2020-04-13T08:05:16Z</dcterms:created>
  <dcterms:modified xsi:type="dcterms:W3CDTF">2020-10-27T04:10:42Z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