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1381" r:id="rId2"/>
    <p:sldId id="1663" r:id="rId3"/>
    <p:sldId id="1664" r:id="rId4"/>
    <p:sldId id="1650" r:id="rId5"/>
    <p:sldId id="1659" r:id="rId6"/>
    <p:sldId id="1649" r:id="rId7"/>
    <p:sldId id="1665" r:id="rId8"/>
    <p:sldId id="1647" r:id="rId9"/>
    <p:sldId id="1666" r:id="rId10"/>
    <p:sldId id="1639" r:id="rId11"/>
  </p:sldIdLst>
  <p:sldSz cx="9144000" cy="5143500" type="screen16x9"/>
  <p:notesSz cx="5765800" cy="3244850"/>
  <p:custDataLst>
    <p:tags r:id="rId13"/>
  </p:custDataLst>
  <p:defaultTextStyle>
    <a:defPPr>
      <a:defRPr lang="ru-RU"/>
    </a:defPPr>
    <a:lvl1pPr marL="0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4883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49768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4652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899537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24422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49305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74190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799074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6391">
          <p15:clr>
            <a:srgbClr val="A4A3A4"/>
          </p15:clr>
        </p15:guide>
        <p15:guide id="4" pos="4451">
          <p15:clr>
            <a:srgbClr val="A4A3A4"/>
          </p15:clr>
        </p15:guide>
        <p15:guide id="5" orient="horz" pos="2057">
          <p15:clr>
            <a:srgbClr val="A4A3A4"/>
          </p15:clr>
        </p15:guide>
        <p15:guide id="6" orient="horz" pos="4566">
          <p15:clr>
            <a:srgbClr val="A4A3A4"/>
          </p15:clr>
        </p15:guide>
        <p15:guide id="7" pos="1662">
          <p15:clr>
            <a:srgbClr val="A4A3A4"/>
          </p15:clr>
        </p15:guide>
        <p15:guide id="8" pos="342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91" autoAdjust="0"/>
    <p:restoredTop sz="92902" autoAdjust="0"/>
  </p:normalViewPr>
  <p:slideViewPr>
    <p:cSldViewPr>
      <p:cViewPr varScale="1">
        <p:scale>
          <a:sx n="65" d="100"/>
          <a:sy n="65" d="100"/>
        </p:scale>
        <p:origin x="806" y="53"/>
      </p:cViewPr>
      <p:guideLst>
        <p:guide orient="horz" pos="2880"/>
        <p:guide pos="2160"/>
        <p:guide orient="horz" pos="6391"/>
        <p:guide pos="4451"/>
        <p:guide orient="horz" pos="2057"/>
        <p:guide orient="horz" pos="4566"/>
        <p:guide pos="1662"/>
        <p:guide pos="342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3350CF-C603-4114-B932-646F91D14650}" type="datetimeFigureOut">
              <a:rPr lang="ru-RU" smtClean="0"/>
              <a:pPr/>
              <a:t>26.01.2021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909EBE-9F82-4E48-A1EA-E1BF2E0BBA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046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342319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684637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1026958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369276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711595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053914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396234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2738553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909EBE-9F82-4E48-A1EA-E1BF2E0BBA3C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44875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6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8756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1" y="1594483"/>
            <a:ext cx="777240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1" y="2880359"/>
            <a:ext cx="640080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1/26/2021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16988" y="1557182"/>
            <a:ext cx="6310028" cy="537440"/>
          </a:xfrm>
        </p:spPr>
        <p:txBody>
          <a:bodyPr lIns="0" tIns="0" rIns="0" bIns="0"/>
          <a:lstStyle>
            <a:lvl1pPr>
              <a:defRPr sz="35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1/26/2021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2" y="849896"/>
            <a:ext cx="8961724" cy="419935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06015" y="112796"/>
            <a:ext cx="8961724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93481" y="1142501"/>
            <a:ext cx="2893250" cy="3420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1" y="1183005"/>
            <a:ext cx="397764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1/26/2021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2508137" y="1674387"/>
            <a:ext cx="4158102" cy="1639679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1/26/2021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1/26/2021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032455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2" y="849896"/>
            <a:ext cx="8961724" cy="419935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7"/>
            <a:ext cx="2555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16988" y="1557182"/>
            <a:ext cx="6310028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6"/>
            <a:ext cx="292608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1" y="4783456"/>
            <a:ext cx="210312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1/26/2021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6"/>
            <a:ext cx="210312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4883">
        <a:defRPr>
          <a:latin typeface="+mn-lt"/>
          <a:ea typeface="+mn-ea"/>
          <a:cs typeface="+mn-cs"/>
        </a:defRPr>
      </a:lvl2pPr>
      <a:lvl3pPr marL="1449768">
        <a:defRPr>
          <a:latin typeface="+mn-lt"/>
          <a:ea typeface="+mn-ea"/>
          <a:cs typeface="+mn-cs"/>
        </a:defRPr>
      </a:lvl3pPr>
      <a:lvl4pPr marL="2174652">
        <a:defRPr>
          <a:latin typeface="+mn-lt"/>
          <a:ea typeface="+mn-ea"/>
          <a:cs typeface="+mn-cs"/>
        </a:defRPr>
      </a:lvl4pPr>
      <a:lvl5pPr marL="2899537">
        <a:defRPr>
          <a:latin typeface="+mn-lt"/>
          <a:ea typeface="+mn-ea"/>
          <a:cs typeface="+mn-cs"/>
        </a:defRPr>
      </a:lvl5pPr>
      <a:lvl6pPr marL="3624422">
        <a:defRPr>
          <a:latin typeface="+mn-lt"/>
          <a:ea typeface="+mn-ea"/>
          <a:cs typeface="+mn-cs"/>
        </a:defRPr>
      </a:lvl6pPr>
      <a:lvl7pPr marL="4349305">
        <a:defRPr>
          <a:latin typeface="+mn-lt"/>
          <a:ea typeface="+mn-ea"/>
          <a:cs typeface="+mn-cs"/>
        </a:defRPr>
      </a:lvl7pPr>
      <a:lvl8pPr marL="5074190">
        <a:defRPr>
          <a:latin typeface="+mn-lt"/>
          <a:ea typeface="+mn-ea"/>
          <a:cs typeface="+mn-cs"/>
        </a:defRPr>
      </a:lvl8pPr>
      <a:lvl9pPr marL="5799074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4883">
        <a:defRPr>
          <a:latin typeface="+mn-lt"/>
          <a:ea typeface="+mn-ea"/>
          <a:cs typeface="+mn-cs"/>
        </a:defRPr>
      </a:lvl2pPr>
      <a:lvl3pPr marL="1449768">
        <a:defRPr>
          <a:latin typeface="+mn-lt"/>
          <a:ea typeface="+mn-ea"/>
          <a:cs typeface="+mn-cs"/>
        </a:defRPr>
      </a:lvl3pPr>
      <a:lvl4pPr marL="2174652">
        <a:defRPr>
          <a:latin typeface="+mn-lt"/>
          <a:ea typeface="+mn-ea"/>
          <a:cs typeface="+mn-cs"/>
        </a:defRPr>
      </a:lvl4pPr>
      <a:lvl5pPr marL="2899537">
        <a:defRPr>
          <a:latin typeface="+mn-lt"/>
          <a:ea typeface="+mn-ea"/>
          <a:cs typeface="+mn-cs"/>
        </a:defRPr>
      </a:lvl5pPr>
      <a:lvl6pPr marL="3624422">
        <a:defRPr>
          <a:latin typeface="+mn-lt"/>
          <a:ea typeface="+mn-ea"/>
          <a:cs typeface="+mn-cs"/>
        </a:defRPr>
      </a:lvl6pPr>
      <a:lvl7pPr marL="4349305">
        <a:defRPr>
          <a:latin typeface="+mn-lt"/>
          <a:ea typeface="+mn-ea"/>
          <a:cs typeface="+mn-cs"/>
        </a:defRPr>
      </a:lvl7pPr>
      <a:lvl8pPr marL="5074190">
        <a:defRPr>
          <a:latin typeface="+mn-lt"/>
          <a:ea typeface="+mn-ea"/>
          <a:cs typeface="+mn-cs"/>
        </a:defRPr>
      </a:lvl8pPr>
      <a:lvl9pPr marL="5799074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7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7" Type="http://schemas.openxmlformats.org/officeDocument/2006/relationships/image" Target="../media/image2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3" Type="http://schemas.openxmlformats.org/officeDocument/2006/relationships/image" Target="../media/image28.png"/><Relationship Id="rId7" Type="http://schemas.openxmlformats.org/officeDocument/2006/relationships/image" Target="../media/image32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10" Type="http://schemas.openxmlformats.org/officeDocument/2006/relationships/image" Target="../media/image35.png"/><Relationship Id="rId4" Type="http://schemas.openxmlformats.org/officeDocument/2006/relationships/image" Target="../media/image29.png"/><Relationship Id="rId9" Type="http://schemas.openxmlformats.org/officeDocument/2006/relationships/image" Target="../media/image34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png"/><Relationship Id="rId3" Type="http://schemas.openxmlformats.org/officeDocument/2006/relationships/image" Target="../media/image37.png"/><Relationship Id="rId7" Type="http://schemas.openxmlformats.org/officeDocument/2006/relationships/image" Target="../media/image41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7.png"/><Relationship Id="rId10" Type="http://schemas.openxmlformats.org/officeDocument/2006/relationships/image" Target="../media/image44.png"/><Relationship Id="rId4" Type="http://schemas.openxmlformats.org/officeDocument/2006/relationships/image" Target="../media/image38.png"/><Relationship Id="rId9" Type="http://schemas.openxmlformats.org/officeDocument/2006/relationships/image" Target="../media/image4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png"/><Relationship Id="rId3" Type="http://schemas.openxmlformats.org/officeDocument/2006/relationships/image" Target="../media/image46.png"/><Relationship Id="rId7" Type="http://schemas.openxmlformats.org/officeDocument/2006/relationships/image" Target="../media/image50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9.png"/><Relationship Id="rId5" Type="http://schemas.openxmlformats.org/officeDocument/2006/relationships/image" Target="../media/image48.png"/><Relationship Id="rId10" Type="http://schemas.openxmlformats.org/officeDocument/2006/relationships/image" Target="../media/image53.png"/><Relationship Id="rId9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0" y="2703"/>
            <a:ext cx="9130468" cy="161854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971600" y="2535500"/>
            <a:ext cx="5328592" cy="924850"/>
          </a:xfrm>
          <a:prstGeom prst="rect">
            <a:avLst/>
          </a:prstGeom>
        </p:spPr>
        <p:txBody>
          <a:bodyPr vert="horz" wrap="square" lIns="0" tIns="22143" rIns="0" bIns="0" rtlCol="0">
            <a:spAutoFit/>
          </a:bodyPr>
          <a:lstStyle/>
          <a:p>
            <a:pPr marL="29189">
              <a:lnSpc>
                <a:spcPts val="3099"/>
              </a:lnSpc>
              <a:spcBef>
                <a:spcPts val="175"/>
              </a:spcBef>
            </a:pPr>
            <a:r>
              <a:rPr lang="ru-RU" sz="3200" b="1" dirty="0">
                <a:solidFill>
                  <a:srgbClr val="2365C7"/>
                </a:solidFill>
                <a:latin typeface="Arial"/>
                <a:cs typeface="Arial"/>
              </a:rPr>
              <a:t>ТЕМА:</a:t>
            </a:r>
            <a:endParaRPr sz="3200" b="1" dirty="0">
              <a:solidFill>
                <a:srgbClr val="2365C7"/>
              </a:solidFill>
              <a:latin typeface="Arial"/>
              <a:cs typeface="Arial"/>
            </a:endParaRPr>
          </a:p>
          <a:p>
            <a:pPr marL="20131">
              <a:lnSpc>
                <a:spcPts val="4431"/>
              </a:lnSpc>
            </a:pPr>
            <a:r>
              <a:rPr lang="ru-RU" sz="2800" b="1" dirty="0">
                <a:solidFill>
                  <a:srgbClr val="002060"/>
                </a:solidFill>
                <a:latin typeface="Arial"/>
                <a:cs typeface="Arial"/>
              </a:rPr>
              <a:t>РЕШЕНИЕ ПРИМЕРОВ</a:t>
            </a:r>
            <a:endParaRPr lang="en-US" sz="28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295306" y="2206887"/>
            <a:ext cx="545553" cy="1641385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6876257" y="361576"/>
            <a:ext cx="1697434" cy="834319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6876257" y="361576"/>
            <a:ext cx="1697434" cy="834319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6905746" y="463569"/>
            <a:ext cx="1697434" cy="574343"/>
          </a:xfrm>
          <a:prstGeom prst="rect">
            <a:avLst/>
          </a:prstGeom>
        </p:spPr>
        <p:txBody>
          <a:bodyPr vert="horz" wrap="square" lIns="0" tIns="25164" rIns="0" bIns="0" rtlCol="0">
            <a:spAutoFit/>
          </a:bodyPr>
          <a:lstStyle/>
          <a:p>
            <a:pPr>
              <a:spcBef>
                <a:spcPts val="198"/>
              </a:spcBef>
            </a:pPr>
            <a:r>
              <a:rPr lang="en-US" sz="3567" b="1" spc="16" dirty="0">
                <a:solidFill>
                  <a:srgbClr val="FEFEFE"/>
                </a:solidFill>
                <a:latin typeface="Arial"/>
                <a:cs typeface="Arial"/>
              </a:rPr>
              <a:t>9</a:t>
            </a:r>
            <a:r>
              <a:rPr lang="ru-RU" sz="3567" b="1" spc="16" dirty="0">
                <a:solidFill>
                  <a:srgbClr val="FEFEFE"/>
                </a:solidFill>
                <a:latin typeface="Arial"/>
                <a:cs typeface="Arial"/>
              </a:rPr>
              <a:t> класс</a:t>
            </a:r>
            <a:endParaRPr sz="3567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xmlns="" id="{97CDA16A-066A-4BED-8F29-21556D7AB731}"/>
              </a:ext>
            </a:extLst>
          </p:cNvPr>
          <p:cNvSpPr txBox="1">
            <a:spLocks/>
          </p:cNvSpPr>
          <p:nvPr/>
        </p:nvSpPr>
        <p:spPr>
          <a:xfrm>
            <a:off x="1348127" y="341809"/>
            <a:ext cx="4808049" cy="854086"/>
          </a:xfrm>
          <a:prstGeom prst="rect">
            <a:avLst/>
          </a:prstGeom>
        </p:spPr>
        <p:txBody>
          <a:bodyPr vert="horz" wrap="square" lIns="0" tIns="23183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0161" algn="ctr" defTabSz="1451610">
              <a:spcBef>
                <a:spcPts val="181"/>
              </a:spcBef>
              <a:defRPr/>
            </a:pPr>
            <a:r>
              <a:rPr lang="ru-RU" sz="5398" kern="0" spc="8" dirty="0">
                <a:solidFill>
                  <a:sysClr val="window" lastClr="FFFFFF"/>
                </a:solidFill>
              </a:rPr>
              <a:t>АЛГЕБРА</a:t>
            </a:r>
            <a:endParaRPr lang="en-US" sz="5398" kern="0" spc="8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xmlns="" id="{D2168EAD-EAD9-4C91-B3BA-D0FB4D707556}"/>
              </a:ext>
            </a:extLst>
          </p:cNvPr>
          <p:cNvSpPr/>
          <p:nvPr/>
        </p:nvSpPr>
        <p:spPr>
          <a:xfrm>
            <a:off x="568083" y="1062322"/>
            <a:ext cx="25201" cy="49394"/>
          </a:xfrm>
          <a:custGeom>
            <a:avLst/>
            <a:gdLst/>
            <a:ahLst/>
            <a:cxnLst/>
            <a:rect l="l" t="t" r="r" b="b"/>
            <a:pathLst>
              <a:path w="15875" h="31115">
                <a:moveTo>
                  <a:pt x="15652" y="0"/>
                </a:moveTo>
                <a:lnTo>
                  <a:pt x="0" y="0"/>
                </a:lnTo>
                <a:lnTo>
                  <a:pt x="0" y="30786"/>
                </a:lnTo>
                <a:lnTo>
                  <a:pt x="15652" y="30786"/>
                </a:lnTo>
                <a:lnTo>
                  <a:pt x="15652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" name="object 12">
            <a:extLst>
              <a:ext uri="{FF2B5EF4-FFF2-40B4-BE49-F238E27FC236}">
                <a16:creationId xmlns:a16="http://schemas.microsoft.com/office/drawing/2014/main" xmlns="" id="{5AAAE1A5-5083-45BC-BB77-451BC6095476}"/>
              </a:ext>
            </a:extLst>
          </p:cNvPr>
          <p:cNvSpPr/>
          <p:nvPr/>
        </p:nvSpPr>
        <p:spPr>
          <a:xfrm>
            <a:off x="519209" y="1049896"/>
            <a:ext cx="614902" cy="0"/>
          </a:xfrm>
          <a:custGeom>
            <a:avLst/>
            <a:gdLst/>
            <a:ahLst/>
            <a:cxnLst/>
            <a:rect l="l" t="t" r="r" b="b"/>
            <a:pathLst>
              <a:path w="387350">
                <a:moveTo>
                  <a:pt x="0" y="0"/>
                </a:moveTo>
                <a:lnTo>
                  <a:pt x="387158" y="0"/>
                </a:lnTo>
              </a:path>
            </a:pathLst>
          </a:custGeom>
          <a:ln w="15654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9" name="object 13">
            <a:extLst>
              <a:ext uri="{FF2B5EF4-FFF2-40B4-BE49-F238E27FC236}">
                <a16:creationId xmlns:a16="http://schemas.microsoft.com/office/drawing/2014/main" xmlns="" id="{42562BD1-38C5-4FEF-BE28-9E2028CE083A}"/>
              </a:ext>
            </a:extLst>
          </p:cNvPr>
          <p:cNvSpPr/>
          <p:nvPr/>
        </p:nvSpPr>
        <p:spPr>
          <a:xfrm>
            <a:off x="580507" y="496597"/>
            <a:ext cx="0" cy="541315"/>
          </a:xfrm>
          <a:custGeom>
            <a:avLst/>
            <a:gdLst/>
            <a:ahLst/>
            <a:cxnLst/>
            <a:rect l="l" t="t" r="r" b="b"/>
            <a:pathLst>
              <a:path h="340995">
                <a:moveTo>
                  <a:pt x="0" y="0"/>
                </a:moveTo>
                <a:lnTo>
                  <a:pt x="0" y="340718"/>
                </a:lnTo>
              </a:path>
            </a:pathLst>
          </a:custGeom>
          <a:ln w="15652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0" name="object 14">
            <a:extLst>
              <a:ext uri="{FF2B5EF4-FFF2-40B4-BE49-F238E27FC236}">
                <a16:creationId xmlns:a16="http://schemas.microsoft.com/office/drawing/2014/main" xmlns="" id="{199D57BF-AFEE-4760-B709-A1E005ECDEF4}"/>
              </a:ext>
            </a:extLst>
          </p:cNvPr>
          <p:cNvSpPr/>
          <p:nvPr/>
        </p:nvSpPr>
        <p:spPr>
          <a:xfrm>
            <a:off x="640771" y="539961"/>
            <a:ext cx="448576" cy="467728"/>
          </a:xfrm>
          <a:custGeom>
            <a:avLst/>
            <a:gdLst/>
            <a:ahLst/>
            <a:cxnLst/>
            <a:rect l="l" t="t" r="r" b="b"/>
            <a:pathLst>
              <a:path w="282575" h="294640">
                <a:moveTo>
                  <a:pt x="15652" y="0"/>
                </a:moveTo>
                <a:lnTo>
                  <a:pt x="0" y="0"/>
                </a:lnTo>
                <a:lnTo>
                  <a:pt x="2607" y="57118"/>
                </a:lnTo>
                <a:lnTo>
                  <a:pt x="10266" y="111280"/>
                </a:lnTo>
                <a:lnTo>
                  <a:pt x="22734" y="161224"/>
                </a:lnTo>
                <a:lnTo>
                  <a:pt x="39766" y="205689"/>
                </a:lnTo>
                <a:lnTo>
                  <a:pt x="61329" y="243530"/>
                </a:lnTo>
                <a:lnTo>
                  <a:pt x="112612" y="288250"/>
                </a:lnTo>
                <a:lnTo>
                  <a:pt x="141088" y="294044"/>
                </a:lnTo>
                <a:lnTo>
                  <a:pt x="169563" y="288250"/>
                </a:lnTo>
                <a:lnTo>
                  <a:pt x="185084" y="278391"/>
                </a:lnTo>
                <a:lnTo>
                  <a:pt x="141088" y="278391"/>
                </a:lnTo>
                <a:lnTo>
                  <a:pt x="117162" y="273190"/>
                </a:lnTo>
                <a:lnTo>
                  <a:pt x="73063" y="233046"/>
                </a:lnTo>
                <a:lnTo>
                  <a:pt x="53957" y="199078"/>
                </a:lnTo>
                <a:lnTo>
                  <a:pt x="37551" y="156187"/>
                </a:lnTo>
                <a:lnTo>
                  <a:pt x="25542" y="107896"/>
                </a:lnTo>
                <a:lnTo>
                  <a:pt x="18164" y="55426"/>
                </a:lnTo>
                <a:lnTo>
                  <a:pt x="15652" y="0"/>
                </a:lnTo>
                <a:close/>
              </a:path>
              <a:path w="282575" h="294640">
                <a:moveTo>
                  <a:pt x="282174" y="0"/>
                </a:moveTo>
                <a:lnTo>
                  <a:pt x="266522" y="0"/>
                </a:lnTo>
                <a:lnTo>
                  <a:pt x="264011" y="55426"/>
                </a:lnTo>
                <a:lnTo>
                  <a:pt x="256634" y="107896"/>
                </a:lnTo>
                <a:lnTo>
                  <a:pt x="244628" y="156187"/>
                </a:lnTo>
                <a:lnTo>
                  <a:pt x="228225" y="199078"/>
                </a:lnTo>
                <a:lnTo>
                  <a:pt x="209114" y="233046"/>
                </a:lnTo>
                <a:lnTo>
                  <a:pt x="165012" y="273190"/>
                </a:lnTo>
                <a:lnTo>
                  <a:pt x="141088" y="278391"/>
                </a:lnTo>
                <a:lnTo>
                  <a:pt x="185084" y="278391"/>
                </a:lnTo>
                <a:lnTo>
                  <a:pt x="220845" y="243530"/>
                </a:lnTo>
                <a:lnTo>
                  <a:pt x="242409" y="205689"/>
                </a:lnTo>
                <a:lnTo>
                  <a:pt x="259442" y="161224"/>
                </a:lnTo>
                <a:lnTo>
                  <a:pt x="271909" y="111280"/>
                </a:lnTo>
                <a:lnTo>
                  <a:pt x="279568" y="57118"/>
                </a:lnTo>
                <a:lnTo>
                  <a:pt x="28217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1" name="object 15">
            <a:extLst>
              <a:ext uri="{FF2B5EF4-FFF2-40B4-BE49-F238E27FC236}">
                <a16:creationId xmlns:a16="http://schemas.microsoft.com/office/drawing/2014/main" xmlns="" id="{DFF3D60F-1869-4734-8178-4BFE8F5C0368}"/>
              </a:ext>
            </a:extLst>
          </p:cNvPr>
          <p:cNvSpPr/>
          <p:nvPr/>
        </p:nvSpPr>
        <p:spPr>
          <a:xfrm>
            <a:off x="1068705" y="1084186"/>
            <a:ext cx="67538" cy="67538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66"/>
                </a:lnTo>
                <a:lnTo>
                  <a:pt x="10119" y="21186"/>
                </a:lnTo>
                <a:lnTo>
                  <a:pt x="0" y="31305"/>
                </a:lnTo>
                <a:lnTo>
                  <a:pt x="11066" y="42372"/>
                </a:lnTo>
                <a:lnTo>
                  <a:pt x="21186" y="32251"/>
                </a:lnTo>
                <a:lnTo>
                  <a:pt x="41426" y="32251"/>
                </a:lnTo>
                <a:lnTo>
                  <a:pt x="42372" y="31305"/>
                </a:lnTo>
                <a:lnTo>
                  <a:pt x="32252" y="21186"/>
                </a:lnTo>
                <a:lnTo>
                  <a:pt x="42372" y="11066"/>
                </a:lnTo>
                <a:lnTo>
                  <a:pt x="41424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41426" y="32251"/>
                </a:moveTo>
                <a:lnTo>
                  <a:pt x="21186" y="32251"/>
                </a:lnTo>
                <a:lnTo>
                  <a:pt x="31305" y="42372"/>
                </a:lnTo>
                <a:lnTo>
                  <a:pt x="41426" y="32251"/>
                </a:lnTo>
                <a:close/>
              </a:path>
              <a:path w="42545" h="42545">
                <a:moveTo>
                  <a:pt x="31305" y="0"/>
                </a:moveTo>
                <a:lnTo>
                  <a:pt x="21186" y="10119"/>
                </a:lnTo>
                <a:lnTo>
                  <a:pt x="41424" y="10119"/>
                </a:lnTo>
                <a:lnTo>
                  <a:pt x="31305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2" name="object 16">
            <a:extLst>
              <a:ext uri="{FF2B5EF4-FFF2-40B4-BE49-F238E27FC236}">
                <a16:creationId xmlns:a16="http://schemas.microsoft.com/office/drawing/2014/main" xmlns="" id="{C22A3C16-3643-4C83-83DD-E1EA8CC4BADD}"/>
              </a:ext>
            </a:extLst>
          </p:cNvPr>
          <p:cNvSpPr/>
          <p:nvPr/>
        </p:nvSpPr>
        <p:spPr>
          <a:xfrm>
            <a:off x="487236" y="515970"/>
            <a:ext cx="67538" cy="67538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73"/>
                </a:lnTo>
                <a:lnTo>
                  <a:pt x="10120" y="21188"/>
                </a:lnTo>
                <a:lnTo>
                  <a:pt x="0" y="31305"/>
                </a:lnTo>
                <a:lnTo>
                  <a:pt x="11066" y="42378"/>
                </a:lnTo>
                <a:lnTo>
                  <a:pt x="42372" y="11073"/>
                </a:lnTo>
                <a:lnTo>
                  <a:pt x="41419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31306" y="0"/>
                </a:moveTo>
                <a:lnTo>
                  <a:pt x="21186" y="10119"/>
                </a:lnTo>
                <a:lnTo>
                  <a:pt x="41419" y="10119"/>
                </a:lnTo>
                <a:lnTo>
                  <a:pt x="31306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1779662"/>
            <a:ext cx="3715613" cy="281153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67285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C:\Users\Iroda\Downloads\VQpq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0227" y="2427734"/>
            <a:ext cx="3931537" cy="2232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object 2">
            <a:extLst>
              <a:ext uri="{FF2B5EF4-FFF2-40B4-BE49-F238E27FC236}">
                <a16:creationId xmlns:a16="http://schemas.microsoft.com/office/drawing/2014/main" xmlns="" id="{7FC1F883-1236-4202-BC5C-D62FD599365E}"/>
              </a:ext>
            </a:extLst>
          </p:cNvPr>
          <p:cNvSpPr/>
          <p:nvPr/>
        </p:nvSpPr>
        <p:spPr>
          <a:xfrm>
            <a:off x="0" y="3733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одержимое 17">
            <a:extLst>
              <a:ext uri="{FF2B5EF4-FFF2-40B4-BE49-F238E27FC236}">
                <a16:creationId xmlns:a16="http://schemas.microsoft.com/office/drawing/2014/main" xmlns="" id="{4B89BF52-4653-4201-BE3B-EC0C2DD63791}"/>
              </a:ext>
            </a:extLst>
          </p:cNvPr>
          <p:cNvSpPr txBox="1">
            <a:spLocks/>
          </p:cNvSpPr>
          <p:nvPr/>
        </p:nvSpPr>
        <p:spPr>
          <a:xfrm>
            <a:off x="219513" y="141923"/>
            <a:ext cx="8835601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2800" b="1" kern="0" dirty="0"/>
              <a:t>ЗАДАНИЯ ДЛЯ САМОСТОЯТЕЛЬНОГО РЕШЕНИЯ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19513" y="1105562"/>
            <a:ext cx="856895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Решить</a:t>
            </a:r>
            <a:r>
              <a:rPr lang="ru-RU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№ </a:t>
            </a:r>
            <a:r>
              <a:rPr lang="en-US" sz="2800" b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267 - 269</a:t>
            </a:r>
            <a:r>
              <a:rPr lang="ru-RU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(четные),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271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Стр.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119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161727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5" name="object 4"/>
          <p:cNvSpPr txBox="1">
            <a:spLocks/>
          </p:cNvSpPr>
          <p:nvPr/>
        </p:nvSpPr>
        <p:spPr>
          <a:xfrm>
            <a:off x="0" y="127308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ru-RU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ПРОВЕРКА САМОСТОЯТЕЛЬНОЙ РАБОТЫ</a:t>
            </a:r>
            <a:endParaRPr lang="ru-RU" sz="28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33334" y="752386"/>
            <a:ext cx="527477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1" dirty="0">
                <a:solidFill>
                  <a:srgbClr val="00B050"/>
                </a:solidFill>
              </a:rPr>
              <a:t>265.   </a:t>
            </a:r>
            <a:endParaRPr lang="ru-RU" sz="2800" b="1" i="1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81002" y="2270939"/>
            <a:ext cx="197368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i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Решение.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Прямоугольник 2"/>
              <p:cNvSpPr/>
              <p:nvPr/>
            </p:nvSpPr>
            <p:spPr>
              <a:xfrm>
                <a:off x="181002" y="1203598"/>
                <a:ext cx="8944621" cy="120295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Докажите тождество:</a:t>
                </a:r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2)</m:t>
                          </m:r>
                          <m:r>
                            <a:rPr lang="en-US" sz="2400" b="0" i="1" dirty="0" smtClean="0">
                              <a:latin typeface="Cambria Math"/>
                            </a:rPr>
                            <m:t> </m:t>
                          </m:r>
                          <m:r>
                            <a:rPr lang="en-US" sz="2400" i="1">
                              <a:latin typeface="Cambria Math"/>
                            </a:rPr>
                            <m:t> 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2−</m:t>
                          </m:r>
                          <m:r>
                            <a:rPr lang="en-US" sz="2400" i="1">
                              <a:latin typeface="Cambria Math"/>
                            </a:rPr>
                            <m:t>𝑠𝑖𝑛</m:t>
                          </m:r>
                        </m:e>
                        <m:sup>
                          <m:r>
                            <a:rPr lang="en-US" sz="24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400" i="1">
                          <a:latin typeface="Cambria Math"/>
                        </a:rPr>
                        <m:t>𝛼</m:t>
                      </m:r>
                      <m:r>
                        <a:rPr lang="en-US" sz="2400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𝑐𝑜𝑠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=1    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                4) </m:t>
                      </m:r>
                      <m:f>
                        <m:fPr>
                          <m:ctrlPr>
                            <a:rPr lang="ru-RU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ru-RU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/>
                                </a:rPr>
                                <m:t>𝑐𝑜𝑠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i="1">
                              <a:latin typeface="Cambria Math"/>
                            </a:rPr>
                            <m:t>𝛼</m:t>
                          </m:r>
                        </m:num>
                        <m:den>
                          <m:sSup>
                            <m:sSupPr>
                              <m:ctrlPr>
                                <a:rPr lang="ru-RU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/>
                                </a:rPr>
                                <m:t>1−</m:t>
                              </m:r>
                              <m:r>
                                <a:rPr lang="en-US" sz="2400" i="1">
                                  <a:latin typeface="Cambria Math"/>
                                </a:rPr>
                                <m:t>𝑐𝑜𝑠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i="1">
                              <a:latin typeface="Cambria Math"/>
                            </a:rPr>
                            <m:t>𝛼</m:t>
                          </m:r>
                        </m:den>
                      </m:f>
                      <m:r>
                        <a:rPr lang="en-US" sz="2400" i="1">
                          <a:latin typeface="Cambria Math"/>
                        </a:rPr>
                        <m:t>=</m:t>
                      </m:r>
                      <m:r>
                        <a:rPr lang="en-US" sz="2400" i="1">
                          <a:latin typeface="Cambria Math"/>
                        </a:rPr>
                        <m:t>𝑐</m:t>
                      </m:r>
                      <m:sSup>
                        <m:sSupPr>
                          <m:ctrlPr>
                            <a:rPr lang="ru-RU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/>
                            </a:rPr>
                            <m:t>𝑡𝑔</m:t>
                          </m:r>
                        </m:e>
                        <m:sup>
                          <m:r>
                            <a:rPr lang="en-US" sz="24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400" i="1">
                          <a:latin typeface="Cambria Math"/>
                        </a:rPr>
                        <m:t>𝛼</m:t>
                      </m:r>
                    </m:oMath>
                  </m:oMathPara>
                </a14:m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002" y="1203598"/>
                <a:ext cx="8944621" cy="1202958"/>
              </a:xfrm>
              <a:prstGeom prst="rect">
                <a:avLst/>
              </a:prstGeom>
              <a:blipFill rotWithShape="0">
                <a:blip r:embed="rId2"/>
                <a:stretch>
                  <a:fillRect l="-1091" t="-353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4956106" y="2467901"/>
                <a:ext cx="2457211" cy="77181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i="1">
                          <a:latin typeface="Cambria Math"/>
                        </a:rPr>
                        <m:t>4</m:t>
                      </m:r>
                      <m:r>
                        <a:rPr lang="en-US" sz="2200" b="0" i="1" smtClean="0">
                          <a:latin typeface="Cambria Math"/>
                        </a:rPr>
                        <m:t>) </m:t>
                      </m:r>
                      <m:f>
                        <m:f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ru-RU" sz="2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200" i="1">
                                  <a:latin typeface="Cambria Math"/>
                                </a:rPr>
                                <m:t>𝑐𝑜𝑠</m:t>
                              </m:r>
                            </m:e>
                            <m:sup>
                              <m:r>
                                <a:rPr lang="en-US" sz="22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200" i="1">
                              <a:latin typeface="Cambria Math"/>
                            </a:rPr>
                            <m:t>𝛼</m:t>
                          </m:r>
                        </m:num>
                        <m:den>
                          <m:sSup>
                            <m:sSupPr>
                              <m:ctrlPr>
                                <a:rPr lang="en-US" sz="22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200" b="0" i="1" smtClean="0">
                                  <a:latin typeface="Cambria Math"/>
                                </a:rPr>
                                <m:t>𝑠𝑖𝑛</m:t>
                              </m:r>
                            </m:e>
                            <m:sup>
                              <m:r>
                                <a:rPr lang="en-US" sz="2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200" i="1" smtClean="0">
                              <a:latin typeface="Cambria Math"/>
                              <a:ea typeface="Cambria Math"/>
                            </a:rPr>
                            <m:t>𝛼</m:t>
                          </m:r>
                        </m:den>
                      </m:f>
                      <m:r>
                        <a:rPr lang="en-US" sz="2200" i="1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b="0" i="1" smtClean="0">
                              <a:latin typeface="Cambria Math"/>
                            </a:rPr>
                            <m:t>𝑐</m:t>
                          </m:r>
                          <m:r>
                            <a:rPr lang="en-US" sz="2200" i="1">
                              <a:latin typeface="Cambria Math"/>
                            </a:rPr>
                            <m:t>𝑡𝑔</m:t>
                          </m:r>
                        </m:e>
                        <m:sup>
                          <m:r>
                            <a:rPr lang="en-US" sz="22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200" i="1">
                          <a:latin typeface="Cambria Math"/>
                        </a:rPr>
                        <m:t>𝛼</m:t>
                      </m:r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6106" y="2467901"/>
                <a:ext cx="2457211" cy="77181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5237891" y="3433056"/>
                <a:ext cx="2168222" cy="4385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2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b="1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𝒄</m:t>
                          </m:r>
                          <m:r>
                            <a:rPr lang="en-US" sz="2200" b="1" i="1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𝒕𝒈</m:t>
                          </m:r>
                        </m:e>
                        <m:sup>
                          <m:r>
                            <a:rPr lang="en-US" sz="2200" b="1" i="1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sz="2200" b="1" i="1">
                          <a:solidFill>
                            <a:srgbClr val="0070C0"/>
                          </a:solidFill>
                          <a:latin typeface="Cambria Math"/>
                        </a:rPr>
                        <m:t>𝜶</m:t>
                      </m:r>
                      <m:r>
                        <a:rPr lang="en-US" sz="2200" b="1" i="1">
                          <a:solidFill>
                            <a:srgbClr val="0070C0"/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ru-RU" sz="2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b="1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𝒄</m:t>
                          </m:r>
                          <m:r>
                            <a:rPr lang="en-US" sz="2200" b="1" i="1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𝒕𝒈</m:t>
                          </m:r>
                        </m:e>
                        <m:sup>
                          <m:r>
                            <a:rPr lang="en-US" sz="2200" b="1" i="1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sz="2200" b="1" i="1">
                          <a:solidFill>
                            <a:srgbClr val="0070C0"/>
                          </a:solidFill>
                          <a:latin typeface="Cambria Math"/>
                        </a:rPr>
                        <m:t>𝜶</m:t>
                      </m:r>
                    </m:oMath>
                  </m:oMathPara>
                </a14:m>
                <a:endParaRPr lang="ru-RU" sz="22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37891" y="3433056"/>
                <a:ext cx="2168222" cy="438582"/>
              </a:xfrm>
              <a:prstGeom prst="rect">
                <a:avLst/>
              </a:prstGeom>
              <a:blipFill rotWithShape="1">
                <a:blip r:embed="rId5"/>
                <a:stretch>
                  <a:fillRect b="-1388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Прямоугольник 19"/>
              <p:cNvSpPr/>
              <p:nvPr/>
            </p:nvSpPr>
            <p:spPr>
              <a:xfrm>
                <a:off x="1777305" y="3882567"/>
                <a:ext cx="952119" cy="4308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1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𝟏</m:t>
                      </m:r>
                      <m:r>
                        <a:rPr lang="en-US" sz="2200" b="1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200" b="1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ru-RU" sz="22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0" name="Прямоугольник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7305" y="3882567"/>
                <a:ext cx="952119" cy="43088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" name="Прямоугольник 1"/>
              <p:cNvSpPr/>
              <p:nvPr/>
            </p:nvSpPr>
            <p:spPr>
              <a:xfrm>
                <a:off x="181002" y="2778050"/>
                <a:ext cx="3890974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/>
                            </a:rPr>
                            <m:t>2) 2−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US" sz="2400" i="1">
                              <a:latin typeface="Cambria Math"/>
                            </a:rPr>
                            <m:t>𝑠𝑖𝑛</m:t>
                          </m:r>
                        </m:e>
                        <m:sup>
                          <m:r>
                            <a:rPr lang="en-US" sz="24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400" i="1">
                          <a:latin typeface="Cambria Math"/>
                        </a:rPr>
                        <m:t>𝛼</m:t>
                      </m:r>
                      <m:r>
                        <a:rPr lang="en-US" sz="2400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/>
                            </a:rPr>
                            <m:t>𝑐𝑜𝑠</m:t>
                          </m:r>
                        </m:e>
                        <m:sup>
                          <m:r>
                            <a:rPr lang="en-US" sz="24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400" i="1"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)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=1</m:t>
                      </m:r>
                    </m:oMath>
                  </m:oMathPara>
                </a14:m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002" y="2778050"/>
                <a:ext cx="3890974" cy="461665"/>
              </a:xfrm>
              <a:prstGeom prst="rect">
                <a:avLst/>
              </a:prstGeom>
              <a:blipFill rotWithShape="0">
                <a:blip r:embed="rId7"/>
                <a:stretch>
                  <a:fillRect l="-470" b="-21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Прямоугольник 8"/>
              <p:cNvSpPr/>
              <p:nvPr/>
            </p:nvSpPr>
            <p:spPr>
              <a:xfrm>
                <a:off x="1403648" y="3316314"/>
                <a:ext cx="1844322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0" smtClean="0">
                          <a:latin typeface="Cambria Math"/>
                          <a:ea typeface="Cambria Math"/>
                        </a:rPr>
                        <m:t>2−1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=1</m:t>
                      </m:r>
                    </m:oMath>
                  </m:oMathPara>
                </a14:m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3648" y="3316314"/>
                <a:ext cx="1844322" cy="461665"/>
              </a:xfrm>
              <a:prstGeom prst="rect">
                <a:avLst/>
              </a:prstGeom>
              <a:blipFill rotWithShape="0">
                <a:blip r:embed="rId8"/>
                <a:stretch>
                  <a:fillRect l="-66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24103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5" name="object 4"/>
          <p:cNvSpPr txBox="1">
            <a:spLocks/>
          </p:cNvSpPr>
          <p:nvPr/>
        </p:nvSpPr>
        <p:spPr>
          <a:xfrm>
            <a:off x="0" y="127308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ru-RU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ПРОВЕРКА САМОСТОЯТЕЛЬНОЙ РАБОТЫ</a:t>
            </a:r>
            <a:endParaRPr lang="ru-RU" sz="28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09353" y="746992"/>
            <a:ext cx="99257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>
                <a:solidFill>
                  <a:srgbClr val="00B050"/>
                </a:solidFill>
              </a:rPr>
              <a:t>266.  </a:t>
            </a:r>
            <a:endParaRPr lang="ru-RU" sz="2800" b="1" i="1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09352" y="1896471"/>
            <a:ext cx="189513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i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107505" y="1228083"/>
                <a:ext cx="8928991" cy="66838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2400" dirty="0">
                    <a:latin typeface="Arial" pitchFamily="34" charset="0"/>
                    <a:cs typeface="Arial" pitchFamily="34" charset="0"/>
                  </a:rPr>
                  <a:t>Упростите выражение</a:t>
                </a:r>
                <a:r>
                  <a:rPr lang="en-US" sz="2400" dirty="0">
                    <a:latin typeface="Arial" pitchFamily="34" charset="0"/>
                    <a:cs typeface="Arial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2</m:t>
                    </m:r>
                    <m:r>
                      <a:rPr lang="en-US" sz="2400" i="1">
                        <a:latin typeface="Cambria Math"/>
                      </a:rPr>
                      <m:t>) </m:t>
                    </m:r>
                    <m:r>
                      <a:rPr lang="en-US" sz="2400" i="1">
                        <a:latin typeface="Cambria Math"/>
                      </a:rPr>
                      <m:t>𝑐𝑜𝑠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b="0" i="1" smtClean="0">
                        <a:latin typeface="Cambria Math"/>
                      </a:rPr>
                      <m:t>−</m:t>
                    </m:r>
                    <m:r>
                      <a:rPr lang="en-US" sz="2400" i="1">
                        <a:latin typeface="Cambria Math"/>
                      </a:rPr>
                      <m:t>𝑠𝑖𝑛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i="1" smtClean="0">
                        <a:latin typeface="Cambria Math"/>
                        <a:ea typeface="Cambria Math"/>
                      </a:rPr>
                      <m:t>∙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𝑐</m:t>
                    </m:r>
                    <m:r>
                      <a:rPr lang="en-US" sz="2400" i="1">
                        <a:latin typeface="Cambria Math"/>
                      </a:rPr>
                      <m:t>𝑡𝑔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b="0" i="1" smtClean="0">
                        <a:latin typeface="Cambria Math"/>
                      </a:rPr>
                      <m:t>    4</m:t>
                    </m:r>
                    <m:r>
                      <a:rPr lang="en-US" sz="2400" i="1">
                        <a:latin typeface="Cambria Math"/>
                      </a:rPr>
                      <m:t>) </m:t>
                    </m:r>
                    <m:f>
                      <m:f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/>
                              </a:rPr>
                              <m:t>𝑐𝑜𝑠</m:t>
                            </m:r>
                          </m:e>
                          <m:sup>
                            <m:r>
                              <a:rPr lang="en-US" sz="24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sz="2400" i="1">
                            <a:latin typeface="Cambria Math"/>
                          </a:rPr>
                          <m:t>𝛼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1−</m:t>
                        </m:r>
                        <m:r>
                          <a:rPr lang="en-US" sz="2400" b="0" i="1" smtClean="0">
                            <a:latin typeface="Cambria Math"/>
                          </a:rPr>
                          <m:t>𝑠𝑖𝑛</m:t>
                        </m:r>
                        <m:r>
                          <a:rPr lang="en-US" sz="2400" i="1">
                            <a:latin typeface="Cambria Math"/>
                          </a:rPr>
                          <m:t>𝛼</m:t>
                        </m:r>
                      </m:den>
                    </m:f>
                  </m:oMath>
                </a14:m>
                <a:endParaRPr lang="ru-RU" sz="2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5" y="1228083"/>
                <a:ext cx="8928991" cy="668388"/>
              </a:xfrm>
              <a:prstGeom prst="rect">
                <a:avLst/>
              </a:prstGeom>
              <a:blipFill>
                <a:blip r:embed="rId3"/>
                <a:stretch>
                  <a:fillRect l="-1136" b="-7407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200163" y="2459428"/>
                <a:ext cx="8043164" cy="56592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300" i="1">
                        <a:latin typeface="Cambria Math"/>
                      </a:rPr>
                      <m:t>2</m:t>
                    </m:r>
                    <m:r>
                      <a:rPr lang="en-US" sz="2300" i="1" smtClean="0">
                        <a:latin typeface="Cambria Math"/>
                      </a:rPr>
                      <m:t>) </m:t>
                    </m:r>
                    <m:r>
                      <a:rPr lang="en-US" sz="2300" i="1" smtClean="0">
                        <a:latin typeface="Cambria Math"/>
                      </a:rPr>
                      <m:t>𝑐𝑜𝑠</m:t>
                    </m:r>
                    <m:r>
                      <a:rPr lang="en-US" sz="2300" i="1" smtClean="0">
                        <a:latin typeface="Cambria Math"/>
                      </a:rPr>
                      <m:t>𝛼</m:t>
                    </m:r>
                    <m:r>
                      <a:rPr lang="en-US" sz="2300" b="0" i="1" smtClean="0">
                        <a:latin typeface="Cambria Math"/>
                      </a:rPr>
                      <m:t>−</m:t>
                    </m:r>
                    <m:r>
                      <a:rPr lang="en-US" sz="2300" i="1" smtClean="0">
                        <a:latin typeface="Cambria Math"/>
                      </a:rPr>
                      <m:t>𝑠𝑖𝑛</m:t>
                    </m:r>
                    <m:r>
                      <a:rPr lang="en-US" sz="2300" i="1" smtClean="0">
                        <a:latin typeface="Cambria Math"/>
                      </a:rPr>
                      <m:t>𝛼</m:t>
                    </m:r>
                    <m:r>
                      <a:rPr lang="en-US" sz="2300" i="1" smtClean="0">
                        <a:latin typeface="Cambria Math"/>
                        <a:ea typeface="Cambria Math"/>
                      </a:rPr>
                      <m:t>∙</m:t>
                    </m:r>
                    <m:r>
                      <a:rPr lang="en-US" sz="2300" b="0" i="1" smtClean="0">
                        <a:latin typeface="Cambria Math"/>
                        <a:ea typeface="Cambria Math"/>
                      </a:rPr>
                      <m:t>𝑐</m:t>
                    </m:r>
                    <m:r>
                      <a:rPr lang="en-US" sz="2300" i="1">
                        <a:latin typeface="Cambria Math"/>
                      </a:rPr>
                      <m:t>𝑡𝑔</m:t>
                    </m:r>
                    <m:r>
                      <a:rPr lang="en-US" sz="2300" i="1">
                        <a:latin typeface="Cambria Math"/>
                      </a:rPr>
                      <m:t>𝛼</m:t>
                    </m:r>
                    <m:r>
                      <a:rPr lang="en-US" sz="2300" b="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en-US" sz="2300" dirty="0"/>
                  <a:t> </a:t>
                </a:r>
                <a14:m>
                  <m:oMath xmlns:m="http://schemas.openxmlformats.org/officeDocument/2006/math">
                    <m:r>
                      <a:rPr lang="en-US" sz="2300" i="1">
                        <a:latin typeface="Cambria Math"/>
                      </a:rPr>
                      <m:t>𝑐𝑜𝑠</m:t>
                    </m:r>
                    <m:r>
                      <a:rPr lang="en-US" sz="2300" i="1">
                        <a:latin typeface="Cambria Math"/>
                      </a:rPr>
                      <m:t>𝛼</m:t>
                    </m:r>
                    <m:r>
                      <a:rPr lang="en-US" sz="2300" b="0" i="1" smtClean="0">
                        <a:latin typeface="Cambria Math"/>
                      </a:rPr>
                      <m:t>−</m:t>
                    </m:r>
                    <m:r>
                      <a:rPr lang="en-US" sz="2300" i="1">
                        <a:latin typeface="Cambria Math"/>
                      </a:rPr>
                      <m:t>𝑠𝑖𝑛</m:t>
                    </m:r>
                    <m:r>
                      <a:rPr lang="en-US" sz="2300" i="1">
                        <a:latin typeface="Cambria Math"/>
                      </a:rPr>
                      <m:t>𝛼</m:t>
                    </m:r>
                    <m:r>
                      <a:rPr lang="en-US" sz="2300" i="1" smtClean="0"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en-US" sz="23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300" i="1">
                            <a:latin typeface="Cambria Math"/>
                          </a:rPr>
                          <m:t>𝑐𝑜𝑠</m:t>
                        </m:r>
                        <m:r>
                          <a:rPr lang="en-US" sz="2300" i="1">
                            <a:latin typeface="Cambria Math"/>
                          </a:rPr>
                          <m:t>𝛼</m:t>
                        </m:r>
                      </m:num>
                      <m:den>
                        <m:r>
                          <a:rPr lang="en-US" sz="2300" i="1">
                            <a:latin typeface="Cambria Math"/>
                          </a:rPr>
                          <m:t>𝑠𝑖𝑛</m:t>
                        </m:r>
                        <m:r>
                          <a:rPr lang="en-US" sz="2300" i="1">
                            <a:latin typeface="Cambria Math"/>
                          </a:rPr>
                          <m:t>𝛼</m:t>
                        </m:r>
                      </m:den>
                    </m:f>
                    <m:r>
                      <a:rPr lang="en-US" sz="2300" b="0" i="1" smtClean="0">
                        <a:latin typeface="Cambria Math"/>
                      </a:rPr>
                      <m:t>=</m:t>
                    </m:r>
                    <m:r>
                      <a:rPr lang="en-US" sz="2300" b="0" i="1" smtClean="0">
                        <a:latin typeface="Cambria Math"/>
                      </a:rPr>
                      <m:t>𝑐𝑜𝑠</m:t>
                    </m:r>
                    <m:r>
                      <a:rPr lang="en-US" sz="2300" i="1">
                        <a:latin typeface="Cambria Math"/>
                      </a:rPr>
                      <m:t>𝛼</m:t>
                    </m:r>
                    <m:r>
                      <a:rPr lang="en-US" sz="2300" b="0" i="1" smtClean="0">
                        <a:latin typeface="Cambria Math"/>
                      </a:rPr>
                      <m:t>−</m:t>
                    </m:r>
                    <m:r>
                      <a:rPr lang="en-US" sz="2300" b="0" i="1" smtClean="0">
                        <a:latin typeface="Cambria Math"/>
                      </a:rPr>
                      <m:t>𝑐𝑜𝑠</m:t>
                    </m:r>
                    <m:r>
                      <a:rPr lang="en-US" sz="2300" i="1">
                        <a:latin typeface="Cambria Math"/>
                      </a:rPr>
                      <m:t>𝛼</m:t>
                    </m:r>
                    <m:r>
                      <a:rPr lang="en-US" sz="2300" b="0" i="1" smtClean="0">
                        <a:latin typeface="Cambria Math"/>
                      </a:rPr>
                      <m:t>=</m:t>
                    </m:r>
                    <m:r>
                      <a:rPr lang="en-US" sz="2300" b="1" i="1" smtClean="0">
                        <a:solidFill>
                          <a:srgbClr val="0070C0"/>
                        </a:solidFill>
                        <a:latin typeface="Cambria Math"/>
                      </a:rPr>
                      <m:t>𝟎</m:t>
                    </m:r>
                  </m:oMath>
                </a14:m>
                <a:endParaRPr lang="ru-RU" sz="2300" b="1" dirty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0163" y="2459428"/>
                <a:ext cx="8043164" cy="56592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200163" y="3148260"/>
                <a:ext cx="7172541" cy="7679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600" i="1" smtClean="0">
                        <a:latin typeface="Cambria Math"/>
                      </a:rPr>
                      <m:t>4) </m:t>
                    </m:r>
                    <m:f>
                      <m:fPr>
                        <m:ctrlPr>
                          <a:rPr lang="ru-RU" sz="2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26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600" b="0" i="1" smtClean="0">
                                <a:latin typeface="Cambria Math"/>
                              </a:rPr>
                              <m:t>𝑐𝑜𝑠</m:t>
                            </m:r>
                          </m:e>
                          <m:sup>
                            <m:r>
                              <a:rPr lang="en-US" sz="26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sz="2600" i="1">
                            <a:latin typeface="Cambria Math"/>
                          </a:rPr>
                          <m:t>𝛼</m:t>
                        </m:r>
                      </m:num>
                      <m:den>
                        <m:r>
                          <a:rPr lang="en-US" sz="2600" i="1">
                            <a:latin typeface="Cambria Math"/>
                          </a:rPr>
                          <m:t>1−</m:t>
                        </m:r>
                        <m:r>
                          <a:rPr lang="en-US" sz="2600" b="0" i="1" smtClean="0">
                            <a:latin typeface="Cambria Math"/>
                          </a:rPr>
                          <m:t>𝑠𝑖𝑛</m:t>
                        </m:r>
                        <m:r>
                          <a:rPr lang="en-US" sz="2600" i="1">
                            <a:latin typeface="Cambria Math"/>
                          </a:rPr>
                          <m:t>𝛼</m:t>
                        </m:r>
                      </m:den>
                    </m:f>
                    <m:r>
                      <a:rPr lang="en-US" sz="26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600" b="0" i="1" smtClean="0">
                            <a:latin typeface="Cambria Math"/>
                          </a:rPr>
                          <m:t>1−</m:t>
                        </m:r>
                        <m:sSup>
                          <m:sSupPr>
                            <m:ctrlPr>
                              <a:rPr lang="en-US" sz="26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600" i="1">
                                <a:latin typeface="Cambria Math"/>
                              </a:rPr>
                              <m:t>𝑠𝑖𝑛</m:t>
                            </m:r>
                          </m:e>
                          <m:sup>
                            <m:r>
                              <a:rPr lang="en-US" sz="26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sz="2600" b="0" i="1" smtClean="0">
                            <a:latin typeface="Cambria Math"/>
                            <a:ea typeface="Cambria Math"/>
                          </a:rPr>
                          <m:t>𝛼</m:t>
                        </m:r>
                      </m:num>
                      <m:den>
                        <m:r>
                          <a:rPr lang="en-US" sz="2600" i="1">
                            <a:latin typeface="Cambria Math"/>
                          </a:rPr>
                          <m:t>1−</m:t>
                        </m:r>
                        <m:r>
                          <a:rPr lang="en-US" sz="2600" i="1">
                            <a:latin typeface="Cambria Math"/>
                          </a:rPr>
                          <m:t>𝑠𝑖𝑛</m:t>
                        </m:r>
                        <m:r>
                          <a:rPr lang="en-US" sz="2600" i="1">
                            <a:latin typeface="Cambria Math"/>
                          </a:rPr>
                          <m:t>𝛼</m:t>
                        </m:r>
                      </m:den>
                    </m:f>
                    <m:r>
                      <a:rPr lang="en-US" sz="26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600" b="0" i="1" smtClean="0">
                            <a:latin typeface="Cambria Math"/>
                          </a:rPr>
                          <m:t>(</m:t>
                        </m:r>
                        <m:r>
                          <a:rPr lang="en-US" sz="2600" i="1">
                            <a:latin typeface="Cambria Math"/>
                          </a:rPr>
                          <m:t>1</m:t>
                        </m:r>
                        <m:r>
                          <a:rPr lang="en-US" sz="2600" b="0" i="1" smtClean="0">
                            <a:latin typeface="Cambria Math"/>
                          </a:rPr>
                          <m:t>+</m:t>
                        </m:r>
                        <m:r>
                          <a:rPr lang="en-US" sz="2600" i="1">
                            <a:latin typeface="Cambria Math"/>
                          </a:rPr>
                          <m:t>𝑠𝑖𝑛</m:t>
                        </m:r>
                        <m:r>
                          <a:rPr lang="en-US" sz="2600" i="1">
                            <a:latin typeface="Cambria Math"/>
                          </a:rPr>
                          <m:t>𝛼</m:t>
                        </m:r>
                        <m:r>
                          <a:rPr lang="en-US" sz="2600" b="0" i="1" smtClean="0">
                            <a:latin typeface="Cambria Math"/>
                          </a:rPr>
                          <m:t>)(</m:t>
                        </m:r>
                        <m:r>
                          <a:rPr lang="en-US" sz="2600" i="1">
                            <a:latin typeface="Cambria Math"/>
                          </a:rPr>
                          <m:t>1−</m:t>
                        </m:r>
                        <m:r>
                          <a:rPr lang="en-US" sz="2600" i="1">
                            <a:latin typeface="Cambria Math"/>
                          </a:rPr>
                          <m:t>𝑠𝑖𝑛</m:t>
                        </m:r>
                        <m:r>
                          <a:rPr lang="en-US" sz="2600" i="1">
                            <a:latin typeface="Cambria Math"/>
                          </a:rPr>
                          <m:t>𝛼</m:t>
                        </m:r>
                        <m:r>
                          <a:rPr lang="en-US" sz="2600" b="0" i="1" smtClean="0">
                            <a:latin typeface="Cambria Math"/>
                          </a:rPr>
                          <m:t>)</m:t>
                        </m:r>
                      </m:num>
                      <m:den>
                        <m:r>
                          <a:rPr lang="en-US" sz="2600" b="0" i="1" smtClean="0">
                            <a:latin typeface="Cambria Math"/>
                          </a:rPr>
                          <m:t>(</m:t>
                        </m:r>
                        <m:r>
                          <a:rPr lang="en-US" sz="2600" i="1">
                            <a:latin typeface="Cambria Math"/>
                          </a:rPr>
                          <m:t>1−</m:t>
                        </m:r>
                        <m:r>
                          <a:rPr lang="en-US" sz="2600" i="1">
                            <a:latin typeface="Cambria Math"/>
                          </a:rPr>
                          <m:t>𝑠𝑖𝑛</m:t>
                        </m:r>
                        <m:r>
                          <a:rPr lang="en-US" sz="2600" i="1">
                            <a:latin typeface="Cambria Math"/>
                          </a:rPr>
                          <m:t>𝛼</m:t>
                        </m:r>
                        <m:r>
                          <a:rPr lang="en-US" sz="2600" b="0" i="1" smtClean="0">
                            <a:latin typeface="Cambria Math"/>
                          </a:rPr>
                          <m:t>)</m:t>
                        </m:r>
                      </m:den>
                    </m:f>
                    <m:r>
                      <a:rPr lang="en-US" sz="2600" b="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en-US" sz="2600" dirty="0"/>
                  <a:t> </a:t>
                </a:r>
                <a14:m>
                  <m:oMath xmlns:m="http://schemas.openxmlformats.org/officeDocument/2006/math">
                    <m:r>
                      <a:rPr lang="en-US" sz="2600" b="1" i="1" smtClean="0">
                        <a:solidFill>
                          <a:srgbClr val="0070C0"/>
                        </a:solidFill>
                        <a:latin typeface="Cambria Math"/>
                      </a:rPr>
                      <m:t>𝟏</m:t>
                    </m:r>
                    <m:r>
                      <a:rPr lang="en-US" sz="2600" b="1" i="1" smtClean="0">
                        <a:solidFill>
                          <a:srgbClr val="0070C0"/>
                        </a:solidFill>
                        <a:latin typeface="Cambria Math"/>
                      </a:rPr>
                      <m:t>+</m:t>
                    </m:r>
                    <m:r>
                      <a:rPr lang="en-US" sz="2600" b="1" i="1" smtClean="0">
                        <a:solidFill>
                          <a:srgbClr val="0070C0"/>
                        </a:solidFill>
                        <a:latin typeface="Cambria Math"/>
                      </a:rPr>
                      <m:t>𝒔𝒊𝒏</m:t>
                    </m:r>
                    <m:r>
                      <a:rPr lang="en-US" sz="2600" b="1" i="1">
                        <a:solidFill>
                          <a:srgbClr val="0070C0"/>
                        </a:solidFill>
                        <a:latin typeface="Cambria Math"/>
                      </a:rPr>
                      <m:t>𝜶</m:t>
                    </m:r>
                  </m:oMath>
                </a14:m>
                <a:endParaRPr lang="ru-RU" sz="26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0163" y="3148260"/>
                <a:ext cx="7172541" cy="767903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37653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5" name="object 4"/>
          <p:cNvSpPr txBox="1">
            <a:spLocks/>
          </p:cNvSpPr>
          <p:nvPr/>
        </p:nvSpPr>
        <p:spPr>
          <a:xfrm>
            <a:off x="0" y="69254"/>
            <a:ext cx="9144000" cy="58042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ru-RU" sz="3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РЕШЕНИЕ ПРИМЕРОВ</a:t>
            </a:r>
            <a:endParaRPr lang="ru-RU" sz="36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62297" y="748892"/>
            <a:ext cx="99257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>
                <a:solidFill>
                  <a:srgbClr val="00B050"/>
                </a:solidFill>
              </a:rPr>
              <a:t>267.  </a:t>
            </a:r>
            <a:endParaRPr lang="ru-RU" sz="2800" b="1" i="1" dirty="0">
              <a:solidFill>
                <a:srgbClr val="00206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29524" y="2401788"/>
            <a:ext cx="189513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i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Решение: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54878" y="1257817"/>
            <a:ext cx="888495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Упростите выражение и найдите его числовое значение: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129524" y="1651839"/>
                <a:ext cx="8762956" cy="71955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25000"/>
                  </a:lnSpc>
                </a:pPr>
                <a14:m>
                  <m:oMath xmlns:m="http://schemas.openxmlformats.org/officeDocument/2006/math">
                    <m:r>
                      <a:rPr lang="en-US" sz="2200" i="1" smtClean="0">
                        <a:latin typeface="Cambria Math" panose="02040503050406030204" pitchFamily="18" charset="0"/>
                      </a:rPr>
                      <m:t>1)</m:t>
                    </m:r>
                    <m:f>
                      <m:fPr>
                        <m:ctrlPr>
                          <a:rPr lang="ru-RU" sz="2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22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200" i="1">
                                <a:latin typeface="Cambria Math" panose="02040503050406030204" pitchFamily="18" charset="0"/>
                              </a:rPr>
                              <m:t>𝑠𝑖𝑛</m:t>
                            </m:r>
                          </m:e>
                          <m:sup>
                            <m:r>
                              <a:rPr lang="en-US" sz="22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𝛼</m:t>
                        </m:r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−1</m:t>
                        </m:r>
                      </m:num>
                      <m:den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1−</m:t>
                        </m:r>
                        <m:sSup>
                          <m:sSupPr>
                            <m:ctrlPr>
                              <a:rPr lang="ru-RU" sz="22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200" i="1">
                                <a:latin typeface="Cambria Math" panose="02040503050406030204" pitchFamily="18" charset="0"/>
                              </a:rPr>
                              <m:t>𝑐𝑜𝑠</m:t>
                            </m:r>
                          </m:e>
                          <m:sup>
                            <m:r>
                              <a:rPr lang="en-US" sz="22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𝛼</m:t>
                        </m:r>
                      </m:den>
                    </m:f>
                  </m:oMath>
                </a14:m>
                <a:r>
                  <a:rPr lang="en-US" sz="2200" dirty="0"/>
                  <a:t> ,   </a:t>
                </a:r>
                <a14:m>
                  <m:oMath xmlns:m="http://schemas.openxmlformats.org/officeDocument/2006/math">
                    <m:r>
                      <a:rPr lang="en-US" sz="2200" b="0" i="0" smtClean="0">
                        <a:latin typeface="Cambria Math"/>
                      </a:rPr>
                      <m:t> </m:t>
                    </m:r>
                    <m:r>
                      <a:rPr lang="en-US" sz="2200" i="1">
                        <a:latin typeface="Cambria Math" panose="02040503050406030204" pitchFamily="18" charset="0"/>
                      </a:rPr>
                      <m:t>3) </m:t>
                    </m:r>
                    <m:sSup>
                      <m:sSupPr>
                        <m:ctrlPr>
                          <a:rPr lang="ru-RU" sz="2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𝑐𝑜𝑠</m:t>
                        </m:r>
                      </m:e>
                      <m:sup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200" i="1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sz="2200" i="1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ru-RU" sz="2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𝑐𝑡𝑔</m:t>
                        </m:r>
                      </m:e>
                      <m:sup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200" i="1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sz="2200" i="1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ru-RU" sz="2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𝑠𝑖𝑛</m:t>
                        </m:r>
                      </m:e>
                      <m:sup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200" i="1">
                        <a:latin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sz="2200" dirty="0"/>
                  <a:t> ,  </a:t>
                </a:r>
                <a:r>
                  <a:rPr lang="ru-RU" sz="2200" dirty="0"/>
                  <a:t>где</a:t>
                </a:r>
                <a:r>
                  <a:rPr lang="en-US" sz="2200" dirty="0"/>
                  <a:t> </a:t>
                </a:r>
                <a14:m>
                  <m:oMath xmlns:m="http://schemas.openxmlformats.org/officeDocument/2006/math">
                    <m:r>
                      <a:rPr lang="en-US" sz="2200" i="1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sz="22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2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en-US" sz="2200" dirty="0"/>
                  <a:t>.  </a:t>
                </a:r>
                <a:endParaRPr lang="ru-RU" sz="2200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524" y="1651839"/>
                <a:ext cx="8762956" cy="719556"/>
              </a:xfrm>
              <a:prstGeom prst="rect">
                <a:avLst/>
              </a:prstGeom>
              <a:blipFill>
                <a:blip r:embed="rId2"/>
                <a:stretch>
                  <a:fillRect l="-145" b="-8772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0" y="2871261"/>
                <a:ext cx="8373751" cy="84978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i="1">
                          <a:latin typeface="Cambria Math" panose="02040503050406030204" pitchFamily="18" charset="0"/>
                        </a:rPr>
                        <m:t>1)</m:t>
                      </m:r>
                      <m:f>
                        <m:f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ru-RU" sz="2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𝑠𝑖𝑛</m:t>
                              </m:r>
                            </m:e>
                            <m:sup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𝛼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−1</m:t>
                          </m:r>
                        </m:num>
                        <m:den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1−</m:t>
                          </m:r>
                          <m:sSup>
                            <m:sSupPr>
                              <m:ctrlPr>
                                <a:rPr lang="ru-RU" sz="2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𝑐𝑜𝑠</m:t>
                              </m:r>
                            </m:e>
                            <m:sup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𝛼</m:t>
                          </m:r>
                        </m:den>
                      </m:f>
                      <m:r>
                        <a:rPr lang="en-US" sz="22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ru-RU" sz="2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−(1−</m:t>
                              </m:r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𝑠𝑖𝑛</m:t>
                              </m:r>
                            </m:e>
                            <m:sup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𝛼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sSup>
                            <m:sSupPr>
                              <m:ctrlPr>
                                <a:rPr lang="ru-RU" sz="2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𝑠𝑖𝑛</m:t>
                              </m:r>
                            </m:e>
                            <m:sup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𝛼</m:t>
                          </m:r>
                        </m:den>
                      </m:f>
                      <m:r>
                        <a:rPr lang="en-US" sz="2200" i="1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ru-RU" sz="2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𝑐𝑜𝑠</m:t>
                              </m:r>
                            </m:e>
                            <m:sup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𝛼</m:t>
                          </m:r>
                        </m:num>
                        <m:den>
                          <m:sSup>
                            <m:sSupPr>
                              <m:ctrlPr>
                                <a:rPr lang="ru-RU" sz="2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𝑠𝑖𝑛</m:t>
                              </m:r>
                            </m:e>
                            <m:sup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𝛼</m:t>
                          </m:r>
                        </m:den>
                      </m:f>
                      <m:r>
                        <a:rPr lang="en-US" sz="2200" i="1">
                          <a:latin typeface="Cambria Math" panose="02040503050406030204" pitchFamily="18" charset="0"/>
                        </a:rPr>
                        <m:t>=−</m:t>
                      </m:r>
                      <m:sSup>
                        <m:sSup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𝑐𝑡𝑔</m:t>
                          </m:r>
                        </m:e>
                        <m: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2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=−</m:t>
                      </m:r>
                      <m:sSup>
                        <m:sSup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2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ad>
                                <m:radPr>
                                  <m:degHide m:val="on"/>
                                  <m:ctrlPr>
                                    <a:rPr lang="ru-RU" sz="22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200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</m:e>
                          </m:d>
                        </m:e>
                        <m: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2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2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2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ru-RU" sz="22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2871261"/>
                <a:ext cx="8373751" cy="84978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-41169" y="3867894"/>
                <a:ext cx="9163671" cy="76546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i="1">
                          <a:latin typeface="Cambria Math" panose="02040503050406030204" pitchFamily="18" charset="0"/>
                        </a:rPr>
                        <m:t>3) </m:t>
                      </m:r>
                      <m:sSup>
                        <m:sSup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𝑐𝑜𝑠</m:t>
                          </m:r>
                        </m:e>
                        <m: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2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𝑐𝑡𝑔</m:t>
                          </m:r>
                        </m:e>
                        <m: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2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𝑠𝑖𝑛</m:t>
                          </m:r>
                        </m:e>
                        <m: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2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𝑐𝑜𝑠</m:t>
                          </m:r>
                        </m:e>
                        <m: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2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𝑠𝑖𝑛</m:t>
                          </m:r>
                        </m:e>
                        <m: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2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𝑐𝑡𝑔</m:t>
                          </m:r>
                        </m:e>
                        <m: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2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=1+</m:t>
                      </m:r>
                      <m:sSup>
                        <m:sSup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𝑐𝑡𝑔</m:t>
                          </m:r>
                        </m:e>
                        <m: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2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2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sSup>
                            <m:sSupPr>
                              <m:ctrlPr>
                                <a:rPr lang="ru-RU" sz="22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2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𝒔𝒊𝒏</m:t>
                              </m:r>
                            </m:e>
                            <m:sup>
                              <m:r>
                                <a:rPr lang="en-US" sz="22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𝜶</m:t>
                          </m:r>
                        </m:den>
                      </m:f>
                    </m:oMath>
                  </m:oMathPara>
                </a14:m>
                <a:endParaRPr lang="ru-RU" sz="2200" b="1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41169" y="3867894"/>
                <a:ext cx="9163671" cy="76546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8222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35" name="object 4"/>
          <p:cNvSpPr txBox="1">
            <a:spLocks/>
          </p:cNvSpPr>
          <p:nvPr/>
        </p:nvSpPr>
        <p:spPr>
          <a:xfrm>
            <a:off x="0" y="127308"/>
            <a:ext cx="9144000" cy="58042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ru-RU" sz="3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РЕШЕНИЕ ПРИМЕРОВ</a:t>
            </a:r>
            <a:endParaRPr lang="ru-RU" sz="3600" dirty="0"/>
          </a:p>
        </p:txBody>
      </p:sp>
      <p:sp>
        <p:nvSpPr>
          <p:cNvPr id="36" name="Прямоугольник 35"/>
          <p:cNvSpPr/>
          <p:nvPr/>
        </p:nvSpPr>
        <p:spPr>
          <a:xfrm>
            <a:off x="119652" y="717721"/>
            <a:ext cx="99257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>
                <a:solidFill>
                  <a:srgbClr val="00B050"/>
                </a:solidFill>
              </a:rPr>
              <a:t>269.  </a:t>
            </a:r>
            <a:endParaRPr lang="ru-RU" sz="2800" b="1" i="1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Прямоугольник 36"/>
              <p:cNvSpPr/>
              <p:nvPr/>
            </p:nvSpPr>
            <p:spPr>
              <a:xfrm>
                <a:off x="129524" y="2427734"/>
                <a:ext cx="1792477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b="1" i="0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Решение:</m:t>
                      </m:r>
                    </m:oMath>
                  </m:oMathPara>
                </a14:m>
                <a:endParaRPr lang="ru-RU" sz="2800" b="1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37" name="Прямоугольник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524" y="2427734"/>
                <a:ext cx="1792477" cy="5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125075" y="1131590"/>
                <a:ext cx="8911422" cy="8309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Докажите, что при всех допустимых значениях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выражение принимает одно и то же значение, то есть не зависит от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075" y="1131590"/>
                <a:ext cx="8911422" cy="830997"/>
              </a:xfrm>
              <a:prstGeom prst="rect">
                <a:avLst/>
              </a:prstGeom>
              <a:blipFill>
                <a:blip r:embed="rId3"/>
                <a:stretch>
                  <a:fillRect l="-1140" t="-6061" r="-427" b="-15152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132654" y="1940862"/>
                <a:ext cx="8568952" cy="5990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200" i="1" smtClean="0">
                        <a:latin typeface="Cambria Math" panose="02040503050406030204" pitchFamily="18" charset="0"/>
                      </a:rPr>
                      <m:t>1) (1+</m:t>
                    </m:r>
                    <m:sSup>
                      <m:sSupPr>
                        <m:ctrlPr>
                          <a:rPr lang="ru-RU" sz="2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𝑡𝑔</m:t>
                        </m:r>
                      </m:e>
                      <m:sup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200" i="1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sz="2200" i="1">
                        <a:latin typeface="Cambria Math" panose="02040503050406030204" pitchFamily="18" charset="0"/>
                      </a:rPr>
                      <m:t>) </m:t>
                    </m:r>
                    <m:sSup>
                      <m:sSupPr>
                        <m:ctrlPr>
                          <a:rPr lang="ru-RU" sz="2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𝑐𝑜𝑠</m:t>
                        </m:r>
                      </m:e>
                      <m:sup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200" i="1">
                        <a:latin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sz="2200" dirty="0"/>
                  <a:t>   </a:t>
                </a:r>
                <a14:m>
                  <m:oMath xmlns:m="http://schemas.openxmlformats.org/officeDocument/2006/math">
                    <m:r>
                      <a:rPr lang="en-US" sz="2200" b="0" i="0" smtClean="0">
                        <a:latin typeface="Cambria Math"/>
                      </a:rPr>
                      <m:t>             </m:t>
                    </m:r>
                    <m:r>
                      <a:rPr lang="en-US" sz="2200" i="1">
                        <a:latin typeface="Cambria Math" panose="02040503050406030204" pitchFamily="18" charset="0"/>
                      </a:rPr>
                      <m:t>3) </m:t>
                    </m:r>
                    <m:d>
                      <m:dPr>
                        <m:ctrlPr>
                          <a:rPr lang="ru-RU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1+</m:t>
                        </m:r>
                        <m:sSup>
                          <m:sSupPr>
                            <m:ctrlPr>
                              <a:rPr lang="ru-RU" sz="22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200" i="1">
                                <a:latin typeface="Cambria Math" panose="02040503050406030204" pitchFamily="18" charset="0"/>
                              </a:rPr>
                              <m:t>𝑡𝑔</m:t>
                            </m:r>
                          </m:e>
                          <m:sup>
                            <m:r>
                              <a:rPr lang="en-US" sz="22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𝛼</m:t>
                        </m:r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ru-RU" sz="22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sSup>
                              <m:sSupPr>
                                <m:ctrlPr>
                                  <a:rPr lang="ru-RU" sz="22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200" i="1">
                                    <a:latin typeface="Cambria Math" panose="02040503050406030204" pitchFamily="18" charset="0"/>
                                  </a:rPr>
                                  <m:t>𝑠𝑖𝑛</m:t>
                                </m:r>
                              </m:e>
                              <m:sup>
                                <m:r>
                                  <a:rPr lang="en-US" sz="22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sz="2200" i="1">
                                <a:latin typeface="Cambria Math" panose="02040503050406030204" pitchFamily="18" charset="0"/>
                              </a:rPr>
                              <m:t>𝛼</m:t>
                            </m:r>
                          </m:den>
                        </m:f>
                      </m:e>
                    </m:d>
                    <m:sSup>
                      <m:sSupPr>
                        <m:ctrlPr>
                          <a:rPr lang="en-US" sz="22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200" b="0" i="1" smtClean="0">
                            <a:latin typeface="Cambria Math"/>
                          </a:rPr>
                          <m:t>𝑠𝑖𝑛</m:t>
                        </m:r>
                      </m:e>
                      <m:sup>
                        <m:r>
                          <a:rPr lang="en-US" sz="22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200" i="1">
                        <a:latin typeface="Cambria Math" panose="02040503050406030204" pitchFamily="18" charset="0"/>
                      </a:rPr>
                      <m:t>𝛼</m:t>
                    </m:r>
                    <m:sSup>
                      <m:sSupPr>
                        <m:ctrlPr>
                          <a:rPr lang="en-US" sz="22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200" b="0" i="1" smtClean="0">
                            <a:latin typeface="Cambria Math"/>
                          </a:rPr>
                          <m:t>𝑐𝑜𝑠</m:t>
                        </m:r>
                      </m:e>
                      <m:sup>
                        <m:r>
                          <a:rPr lang="en-US" sz="22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200" i="1" smtClean="0">
                        <a:latin typeface="Cambria Math"/>
                        <a:ea typeface="Cambria Math"/>
                      </a:rPr>
                      <m:t>𝛼</m:t>
                    </m:r>
                    <m:r>
                      <a:rPr lang="en-US" sz="2200" i="1">
                        <a:latin typeface="Cambria Math" panose="02040503050406030204" pitchFamily="18" charset="0"/>
                      </a:rPr>
                      <m:t>;</m:t>
                    </m:r>
                  </m:oMath>
                </a14:m>
                <a:r>
                  <a:rPr lang="en-US" sz="2200" dirty="0"/>
                  <a:t>  </a:t>
                </a:r>
                <a:endParaRPr lang="ru-RU" sz="2200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654" y="1940862"/>
                <a:ext cx="8568952" cy="59901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119652" y="2859782"/>
                <a:ext cx="8543921" cy="62594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/>
                      </a:rPr>
                      <m:t>1) </m:t>
                    </m:r>
                    <m:d>
                      <m:d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1+</m:t>
                        </m:r>
                        <m:sSup>
                          <m:sSupPr>
                            <m:ctrlPr>
                              <a:rPr lang="ru-RU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𝑡𝑔</m:t>
                            </m:r>
                          </m:e>
                          <m:sup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</m:d>
                    <m:sSup>
                      <m:sSup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𝑐𝑜𝑠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400" i="1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ru-RU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𝑐𝑜𝑠</m:t>
                            </m:r>
                          </m:e>
                          <m:sup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𝛼</m:t>
                        </m:r>
                      </m:den>
                    </m:f>
                    <m:sSup>
                      <m:sSup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∙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𝑐𝑜𝑠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400" i="1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US" sz="2400" dirty="0"/>
                  <a:t>   </a:t>
                </a:r>
                <a:endParaRPr lang="ru-RU" sz="2400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652" y="2859782"/>
                <a:ext cx="8543921" cy="625941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53753" y="3503032"/>
                <a:ext cx="9036497" cy="141506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200" i="1" smtClean="0">
                          <a:latin typeface="Cambria Math" panose="02040503050406030204" pitchFamily="18" charset="0"/>
                        </a:rPr>
                        <m:t>3) </m:t>
                      </m:r>
                      <m:d>
                        <m:d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1+</m:t>
                          </m:r>
                          <m:sSup>
                            <m:sSupPr>
                              <m:ctrlPr>
                                <a:rPr lang="ru-RU" sz="2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𝑡𝑔</m:t>
                              </m:r>
                            </m:e>
                            <m:sup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𝛼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ru-RU" sz="22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ru-RU" sz="22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200" i="1">
                                      <a:latin typeface="Cambria Math" panose="02040503050406030204" pitchFamily="18" charset="0"/>
                                    </a:rPr>
                                    <m:t>𝑠𝑖𝑛</m:t>
                                  </m:r>
                                </m:e>
                                <m:sup>
                                  <m:r>
                                    <a:rPr lang="en-US" sz="22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</m:den>
                          </m:f>
                        </m:e>
                      </m:d>
                      <m:sSup>
                        <m:sSupPr>
                          <m:ctrlPr>
                            <a:rPr lang="en-US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/>
                            </a:rPr>
                            <m:t>𝑠𝑖𝑛</m:t>
                          </m:r>
                        </m:e>
                        <m:sup>
                          <m:r>
                            <a:rPr lang="en-US" sz="22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200" i="1">
                          <a:latin typeface="Cambria Math"/>
                        </a:rPr>
                        <m:t>𝛼</m:t>
                      </m:r>
                      <m:sSup>
                        <m:sSupPr>
                          <m:ctrlPr>
                            <a:rPr lang="en-US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/>
                            </a:rPr>
                            <m:t>𝑐𝑜𝑠</m:t>
                          </m:r>
                        </m:e>
                        <m:sup>
                          <m:r>
                            <a:rPr lang="en-US" sz="22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200" i="1"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ru-RU" sz="22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ru-RU" sz="22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200" i="1">
                                      <a:latin typeface="Cambria Math" panose="02040503050406030204" pitchFamily="18" charset="0"/>
                                    </a:rPr>
                                    <m:t>𝑐𝑜𝑠</m:t>
                                  </m:r>
                                </m:e>
                                <m:sup>
                                  <m:r>
                                    <a:rPr lang="en-US" sz="22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</m:den>
                          </m:f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ru-RU" sz="22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ru-RU" sz="22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200" i="1">
                                      <a:latin typeface="Cambria Math" panose="02040503050406030204" pitchFamily="18" charset="0"/>
                                    </a:rPr>
                                    <m:t>𝑠𝑖𝑛</m:t>
                                  </m:r>
                                </m:e>
                                <m:sup>
                                  <m:r>
                                    <a:rPr lang="en-US" sz="22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</m:den>
                          </m:f>
                        </m:e>
                      </m:d>
                      <m:sSup>
                        <m:sSupPr>
                          <m:ctrlPr>
                            <a:rPr lang="en-US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/>
                            </a:rPr>
                            <m:t>𝑠𝑖𝑛</m:t>
                          </m:r>
                        </m:e>
                        <m:sup>
                          <m:r>
                            <a:rPr lang="en-US" sz="22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200" i="1">
                          <a:latin typeface="Cambria Math"/>
                        </a:rPr>
                        <m:t>𝛼</m:t>
                      </m:r>
                      <m:sSup>
                        <m:sSupPr>
                          <m:ctrlPr>
                            <a:rPr lang="en-US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/>
                            </a:rPr>
                            <m:t>𝑐𝑜𝑠</m:t>
                          </m:r>
                        </m:e>
                        <m:sup>
                          <m:r>
                            <a:rPr lang="en-US" sz="22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200" i="1"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sz="2200" b="0" i="1" smtClean="0"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ru-RU" sz="2200" b="0" i="1" dirty="0">
                  <a:latin typeface="Cambria Math"/>
                  <a:ea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2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ru-RU" sz="2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𝑠𝑖𝑛</m:t>
                              </m:r>
                            </m:e>
                            <m:sup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𝛼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ru-RU" sz="2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𝑐𝑜𝑠</m:t>
                              </m:r>
                            </m:e>
                            <m:sup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𝛼</m:t>
                          </m:r>
                        </m:num>
                        <m:den>
                          <m:sSup>
                            <m:sSupPr>
                              <m:ctrlPr>
                                <a:rPr lang="ru-RU" sz="2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𝑐𝑜𝑠</m:t>
                              </m:r>
                            </m:e>
                            <m:sup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𝛼</m:t>
                          </m:r>
                          <m:sSup>
                            <m:sSupPr>
                              <m:ctrlPr>
                                <a:rPr lang="ru-RU" sz="2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𝑠𝑖𝑛</m:t>
                              </m:r>
                            </m:e>
                            <m:sup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𝛼</m:t>
                          </m:r>
                        </m:den>
                      </m:f>
                      <m:sSup>
                        <m:sSupPr>
                          <m:ctrlPr>
                            <a:rPr lang="en-US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/>
                            </a:rPr>
                            <m:t>𝑠𝑖𝑛</m:t>
                          </m:r>
                        </m:e>
                        <m:sup>
                          <m:r>
                            <a:rPr lang="en-US" sz="22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200" i="1">
                          <a:latin typeface="Cambria Math"/>
                        </a:rPr>
                        <m:t>𝛼</m:t>
                      </m:r>
                      <m:sSup>
                        <m:sSupPr>
                          <m:ctrlPr>
                            <a:rPr lang="en-US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/>
                            </a:rPr>
                            <m:t>𝑐𝑜𝑠</m:t>
                          </m:r>
                        </m:e>
                        <m:sup>
                          <m:r>
                            <a:rPr lang="en-US" sz="22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200" i="1"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753" y="3503032"/>
                <a:ext cx="9036497" cy="1415067"/>
              </a:xfrm>
              <a:prstGeom prst="rect">
                <a:avLst/>
              </a:prstGeom>
              <a:blipFill>
                <a:blip r:embed="rId6"/>
                <a:stretch>
                  <a:fillRect l="-140" b="-1786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13488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12" name="object 4"/>
          <p:cNvSpPr txBox="1">
            <a:spLocks/>
          </p:cNvSpPr>
          <p:nvPr/>
        </p:nvSpPr>
        <p:spPr>
          <a:xfrm>
            <a:off x="0" y="127308"/>
            <a:ext cx="9144000" cy="58042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ru-RU" sz="3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РЕШЕНИЕ ПРИМЕРОВ</a:t>
            </a:r>
            <a:endParaRPr lang="ru-RU" sz="36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119652" y="717721"/>
            <a:ext cx="99257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>
                <a:solidFill>
                  <a:srgbClr val="00B050"/>
                </a:solidFill>
              </a:rPr>
              <a:t>270.  </a:t>
            </a:r>
            <a:endParaRPr lang="ru-RU" sz="2800" b="1" i="1" dirty="0">
              <a:solidFill>
                <a:srgbClr val="002060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1090" y="2991932"/>
            <a:ext cx="189513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i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Решение: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125075" y="1131590"/>
            <a:ext cx="891142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Докажите тождества:</a:t>
            </a:r>
            <a:endParaRPr lang="ru-RU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53753" y="1583470"/>
                <a:ext cx="9036493" cy="140846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25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1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100" i="1">
                              <a:latin typeface="Cambria Math" panose="02040503050406030204" pitchFamily="18" charset="0"/>
                            </a:rPr>
                            <m:t>1)  </m:t>
                          </m:r>
                          <m:d>
                            <m:dPr>
                              <m:ctrlPr>
                                <a:rPr lang="ru-RU" sz="21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100" i="1"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r>
                                <a:rPr lang="en-US" sz="2100" i="1">
                                  <a:latin typeface="Cambria Math" panose="02040503050406030204" pitchFamily="18" charset="0"/>
                                </a:rPr>
                                <m:t>𝑐𝑜𝑠</m:t>
                              </m:r>
                              <m:r>
                                <a:rPr lang="en-US" sz="21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100" i="1"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</m:e>
                          </m:d>
                          <m:d>
                            <m:dPr>
                              <m:ctrlPr>
                                <a:rPr lang="ru-RU" sz="21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100" i="1"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r>
                                <a:rPr lang="en-US" sz="2100" i="1">
                                  <a:latin typeface="Cambria Math" panose="02040503050406030204" pitchFamily="18" charset="0"/>
                                </a:rPr>
                                <m:t>𝑐𝑜𝑠</m:t>
                              </m:r>
                              <m:r>
                                <a:rPr lang="en-US" sz="21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100" i="1"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</m:e>
                          </m:d>
                          <m:r>
                            <a:rPr lang="en-US" sz="2100" i="1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2100" i="1">
                              <a:latin typeface="Cambria Math" panose="02040503050406030204" pitchFamily="18" charset="0"/>
                            </a:rPr>
                            <m:t>𝑠𝑖𝑛</m:t>
                          </m:r>
                        </m:e>
                        <m:sup>
                          <m:r>
                            <a:rPr lang="en-US" sz="21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100" i="1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1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2100" i="1">
                          <a:latin typeface="Cambria Math" panose="02040503050406030204" pitchFamily="18" charset="0"/>
                        </a:rPr>
                        <m:t>; </m:t>
                      </m:r>
                      <m:sSup>
                        <m:sSupPr>
                          <m:ctrlPr>
                            <a:rPr lang="ru-RU" sz="21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100" i="1">
                              <a:latin typeface="Cambria Math" panose="02040503050406030204" pitchFamily="18" charset="0"/>
                            </a:rPr>
                            <m:t>3)  </m:t>
                          </m:r>
                          <m:r>
                            <a:rPr lang="en-US" sz="2100" i="1">
                              <a:latin typeface="Cambria Math" panose="02040503050406030204" pitchFamily="18" charset="0"/>
                            </a:rPr>
                            <m:t>𝑐𝑜𝑠</m:t>
                          </m:r>
                        </m:e>
                        <m:sup>
                          <m:r>
                            <a:rPr lang="en-US" sz="2100" i="1">
                              <a:latin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  <m:r>
                        <a:rPr lang="en-US" sz="21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2100" i="1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ru-RU" sz="21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100" i="1">
                              <a:latin typeface="Cambria Math" panose="02040503050406030204" pitchFamily="18" charset="0"/>
                            </a:rPr>
                            <m:t>𝑠𝑖𝑛</m:t>
                          </m:r>
                        </m:e>
                        <m:sup>
                          <m:r>
                            <a:rPr lang="en-US" sz="2100" i="1">
                              <a:latin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  <m:r>
                        <a:rPr lang="en-US" sz="21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2100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21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100" i="1">
                              <a:latin typeface="Cambria Math" panose="02040503050406030204" pitchFamily="18" charset="0"/>
                            </a:rPr>
                            <m:t>𝑐𝑜𝑠</m:t>
                          </m:r>
                        </m:e>
                        <m:sup>
                          <m:r>
                            <a:rPr lang="en-US" sz="21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1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2100" i="1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ru-RU" sz="21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100" i="1">
                              <a:latin typeface="Cambria Math" panose="02040503050406030204" pitchFamily="18" charset="0"/>
                            </a:rPr>
                            <m:t>𝑠𝑖𝑛</m:t>
                          </m:r>
                        </m:e>
                        <m:sup>
                          <m:r>
                            <a:rPr lang="en-US" sz="21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1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2100" i="1">
                          <a:latin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en-US" sz="2100" dirty="0"/>
              </a:p>
              <a:p>
                <a:pPr>
                  <a:lnSpc>
                    <a:spcPct val="125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100" i="1">
                          <a:latin typeface="Cambria Math" panose="02040503050406030204" pitchFamily="18" charset="0"/>
                        </a:rPr>
                        <m:t>5)  </m:t>
                      </m:r>
                      <m:f>
                        <m:fPr>
                          <m:ctrlPr>
                            <a:rPr lang="ru-RU" sz="21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100" i="1">
                              <a:latin typeface="Cambria Math" panose="02040503050406030204" pitchFamily="18" charset="0"/>
                            </a:rPr>
                            <m:t>𝑠𝑖𝑛</m:t>
                          </m:r>
                          <m:r>
                            <a:rPr lang="en-US" sz="2100" i="1">
                              <a:latin typeface="Cambria Math" panose="02040503050406030204" pitchFamily="18" charset="0"/>
                            </a:rPr>
                            <m:t>𝛼</m:t>
                          </m:r>
                        </m:num>
                        <m:den>
                          <m:r>
                            <a:rPr lang="en-US" sz="2100" i="1">
                              <a:latin typeface="Cambria Math" panose="02040503050406030204" pitchFamily="18" charset="0"/>
                            </a:rPr>
                            <m:t>1−</m:t>
                          </m:r>
                          <m:r>
                            <a:rPr lang="en-US" sz="2100" i="1">
                              <a:latin typeface="Cambria Math" panose="02040503050406030204" pitchFamily="18" charset="0"/>
                            </a:rPr>
                            <m:t>𝑐𝑜𝑠</m:t>
                          </m:r>
                          <m:r>
                            <a:rPr lang="en-US" sz="2100" i="1">
                              <a:latin typeface="Cambria Math" panose="02040503050406030204" pitchFamily="18" charset="0"/>
                            </a:rPr>
                            <m:t>𝛼</m:t>
                          </m:r>
                        </m:den>
                      </m:f>
                      <m:r>
                        <a:rPr lang="en-US" sz="2100" i="1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ru-RU" sz="21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100" i="1"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en-US" sz="2100" i="1">
                              <a:latin typeface="Cambria Math" panose="02040503050406030204" pitchFamily="18" charset="0"/>
                            </a:rPr>
                            <m:t>𝑐𝑜𝑠</m:t>
                          </m:r>
                          <m:r>
                            <a:rPr lang="en-US" sz="2100" i="1">
                              <a:latin typeface="Cambria Math" panose="02040503050406030204" pitchFamily="18" charset="0"/>
                            </a:rPr>
                            <m:t>𝛼</m:t>
                          </m:r>
                        </m:num>
                        <m:den>
                          <m:r>
                            <a:rPr lang="en-US" sz="2100" i="1">
                              <a:latin typeface="Cambria Math" panose="02040503050406030204" pitchFamily="18" charset="0"/>
                            </a:rPr>
                            <m:t>𝑠𝑖𝑛</m:t>
                          </m:r>
                          <m:r>
                            <a:rPr lang="en-US" sz="2100" i="1">
                              <a:latin typeface="Cambria Math" panose="02040503050406030204" pitchFamily="18" charset="0"/>
                            </a:rPr>
                            <m:t>𝛼</m:t>
                          </m:r>
                        </m:den>
                      </m:f>
                      <m:r>
                        <a:rPr lang="en-US" sz="21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1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100" i="1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100" i="1">
                              <a:latin typeface="Cambria Math" panose="02040503050406030204" pitchFamily="18" charset="0"/>
                            </a:rPr>
                            <m:t>𝑠𝑖𝑛</m:t>
                          </m:r>
                          <m:r>
                            <a:rPr lang="en-US" sz="2100" i="1">
                              <a:latin typeface="Cambria Math" panose="02040503050406030204" pitchFamily="18" charset="0"/>
                            </a:rPr>
                            <m:t>𝛼</m:t>
                          </m:r>
                        </m:den>
                      </m:f>
                      <m:r>
                        <a:rPr lang="en-US" sz="2100" i="1">
                          <a:latin typeface="Cambria Math" panose="02040503050406030204" pitchFamily="18" charset="0"/>
                        </a:rPr>
                        <m:t>;</m:t>
                      </m:r>
                      <m:r>
                        <a:rPr lang="en-US" sz="2100" b="0" i="1" smtClean="0">
                          <a:latin typeface="Cambria Math"/>
                        </a:rPr>
                        <m:t>  </m:t>
                      </m:r>
                      <m:r>
                        <a:rPr lang="en-US" sz="2100" i="1">
                          <a:latin typeface="Cambria Math" panose="02040503050406030204" pitchFamily="18" charset="0"/>
                        </a:rPr>
                        <m:t>7)  </m:t>
                      </m:r>
                      <m:f>
                        <m:fPr>
                          <m:ctrlPr>
                            <a:rPr lang="ru-RU" sz="21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1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100" i="1">
                              <a:latin typeface="Cambria Math" panose="02040503050406030204" pitchFamily="18" charset="0"/>
                            </a:rPr>
                            <m:t>1+</m:t>
                          </m:r>
                          <m:sSup>
                            <m:sSupPr>
                              <m:ctrlPr>
                                <a:rPr lang="ru-RU" sz="21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100" i="1">
                                  <a:latin typeface="Cambria Math" panose="02040503050406030204" pitchFamily="18" charset="0"/>
                                </a:rPr>
                                <m:t>𝑡𝑔</m:t>
                              </m:r>
                            </m:e>
                            <m:sup>
                              <m:r>
                                <a:rPr lang="en-US" sz="21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100" i="1">
                              <a:latin typeface="Cambria Math" panose="02040503050406030204" pitchFamily="18" charset="0"/>
                            </a:rPr>
                            <m:t>𝛼</m:t>
                          </m:r>
                        </m:den>
                      </m:f>
                      <m:r>
                        <a:rPr lang="en-US" sz="2100" i="1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ru-RU" sz="21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1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100" i="1"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en-US" sz="2100" i="1">
                              <a:latin typeface="Cambria Math" panose="02040503050406030204" pitchFamily="18" charset="0"/>
                            </a:rPr>
                            <m:t>𝑐</m:t>
                          </m:r>
                          <m:sSup>
                            <m:sSupPr>
                              <m:ctrlPr>
                                <a:rPr lang="ru-RU" sz="21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100" i="1">
                                  <a:latin typeface="Cambria Math" panose="02040503050406030204" pitchFamily="18" charset="0"/>
                                </a:rPr>
                                <m:t>𝑡𝑔</m:t>
                              </m:r>
                            </m:e>
                            <m:sup>
                              <m:r>
                                <a:rPr lang="en-US" sz="21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100" i="1">
                              <a:latin typeface="Cambria Math" panose="02040503050406030204" pitchFamily="18" charset="0"/>
                            </a:rPr>
                            <m:t>𝛼</m:t>
                          </m:r>
                        </m:den>
                      </m:f>
                      <m:r>
                        <a:rPr lang="en-US" sz="2100" i="1">
                          <a:latin typeface="Cambria Math" panose="02040503050406030204" pitchFamily="18" charset="0"/>
                        </a:rPr>
                        <m:t>=1.</m:t>
                      </m:r>
                    </m:oMath>
                  </m:oMathPara>
                </a14:m>
                <a:endParaRPr lang="ru-RU" sz="2100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753" y="1583470"/>
                <a:ext cx="9036493" cy="140846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119652" y="3494618"/>
                <a:ext cx="5148232" cy="48320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1)  </m:t>
                          </m:r>
                          <m:d>
                            <m:dPr>
                              <m:ctrlPr>
                                <a:rPr lang="ru-RU" sz="2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𝑐𝑜𝑠</m:t>
                              </m:r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</m:e>
                          </m:d>
                          <m:d>
                            <m:dPr>
                              <m:ctrlPr>
                                <a:rPr lang="ru-RU" sz="2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𝑐𝑜𝑠</m:t>
                              </m:r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</m:e>
                          </m:d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𝑠𝑖𝑛</m:t>
                          </m:r>
                        </m:e>
                        <m: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200" i="1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652" y="3494618"/>
                <a:ext cx="5148232" cy="483209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73165" y="3977827"/>
                <a:ext cx="5016310" cy="51411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𝑐𝑜𝑠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𝛼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𝑐𝑜𝑠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𝛼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ru-RU" sz="2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𝑐𝑜𝑠</m:t>
                              </m:r>
                            </m:e>
                            <m:sup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𝛼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𝑠𝑖𝑛</m:t>
                          </m:r>
                        </m:e>
                        <m: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200" i="1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165" y="3977827"/>
                <a:ext cx="5016310" cy="51411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611560" y="4491942"/>
                <a:ext cx="2873927" cy="51411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1−</m:t>
                          </m:r>
                          <m:sSup>
                            <m:sSupPr>
                              <m:ctrlPr>
                                <a:rPr lang="ru-RU" sz="2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𝑐𝑜𝑠</m:t>
                              </m:r>
                            </m:e>
                            <m:sup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𝛼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𝑠𝑖𝑛</m:t>
                          </m:r>
                        </m:e>
                        <m: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200" i="1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560" y="4491942"/>
                <a:ext cx="2873927" cy="51411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Прямоугольник 18"/>
              <p:cNvSpPr/>
              <p:nvPr/>
            </p:nvSpPr>
            <p:spPr>
              <a:xfrm>
                <a:off x="4427984" y="4509346"/>
                <a:ext cx="2593018" cy="53905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2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sSup>
                            <m:sSupPr>
                              <m:ctrlPr>
                                <a:rPr lang="ru-RU" sz="22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2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𝒔𝒊𝒏</m:t>
                              </m:r>
                            </m:e>
                            <m:sup>
                              <m:r>
                                <a:rPr lang="en-US" sz="22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2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𝜶</m:t>
                          </m:r>
                          <m:r>
                            <a:rPr lang="en-US" sz="2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2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𝒔𝒊𝒏</m:t>
                          </m:r>
                        </m:e>
                        <m:sup>
                          <m:r>
                            <a:rPr lang="en-US" sz="2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2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22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𝜶</m:t>
                      </m:r>
                      <m:r>
                        <a:rPr lang="en-US" sz="22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2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9" name="Прямоугольник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7984" y="4509346"/>
                <a:ext cx="2593018" cy="539058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9942206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19" name="object 4"/>
          <p:cNvSpPr txBox="1">
            <a:spLocks/>
          </p:cNvSpPr>
          <p:nvPr/>
        </p:nvSpPr>
        <p:spPr>
          <a:xfrm>
            <a:off x="0" y="127308"/>
            <a:ext cx="9144000" cy="1011312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ru-RU" sz="3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РЕШЕНИЕ ПРИМЕРОВ</a:t>
            </a:r>
            <a:endParaRPr lang="ru-RU" sz="3600" dirty="0"/>
          </a:p>
          <a:p>
            <a:pPr algn="ctr"/>
            <a:endParaRPr lang="ru-RU" sz="2800" b="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24593" y="780552"/>
                <a:ext cx="6140088" cy="4700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3)  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𝑐𝑜𝑠</m:t>
                          </m:r>
                        </m:e>
                        <m: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  <m:r>
                        <a:rPr lang="en-US" sz="22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𝑠𝑖𝑛</m:t>
                          </m:r>
                        </m:e>
                        <m: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  <m:r>
                        <a:rPr lang="en-US" sz="22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𝑐𝑜𝑠</m:t>
                          </m:r>
                        </m:e>
                        <m: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2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𝑠𝑖𝑛</m:t>
                          </m:r>
                        </m:e>
                        <m: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2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593" y="780552"/>
                <a:ext cx="6140088" cy="470065"/>
              </a:xfrm>
              <a:prstGeom prst="rect">
                <a:avLst/>
              </a:prstGeom>
              <a:blipFill rotWithShape="1">
                <a:blip r:embed="rId2"/>
                <a:stretch>
                  <a:fillRect b="-1558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59692" y="1250617"/>
                <a:ext cx="6528531" cy="47096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  (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𝑐𝑜𝑠</m:t>
                          </m:r>
                        </m:e>
                        <m: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2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𝑠𝑖𝑛</m:t>
                          </m:r>
                        </m:e>
                        <m: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2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)</m:t>
                      </m:r>
                      <m:sSup>
                        <m:sSup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𝑐𝑜𝑠</m:t>
                          </m:r>
                        </m:e>
                        <m: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2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𝑠𝑖𝑛</m:t>
                          </m:r>
                        </m:e>
                        <m: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2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)=</m:t>
                      </m:r>
                      <m:sSup>
                        <m:sSup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𝑐𝑜𝑠</m:t>
                          </m:r>
                        </m:e>
                        <m: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2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𝑠𝑖𝑛</m:t>
                          </m:r>
                        </m:e>
                        <m: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200" i="1">
                          <a:latin typeface="Cambria Math" panose="02040503050406030204" pitchFamily="18" charset="0"/>
                        </a:rPr>
                        <m:t>𝛼</m:t>
                      </m:r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692" y="1250617"/>
                <a:ext cx="6528531" cy="470963"/>
              </a:xfrm>
              <a:prstGeom prst="rect">
                <a:avLst/>
              </a:prstGeom>
              <a:blipFill rotWithShape="1">
                <a:blip r:embed="rId3"/>
                <a:stretch>
                  <a:fillRect b="-1558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309866" y="1725145"/>
                <a:ext cx="5985169" cy="46352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2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 </m:t>
                          </m:r>
                          <m:r>
                            <a:rPr lang="en-US" sz="2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𝒄𝒐𝒔</m:t>
                          </m:r>
                        </m:e>
                        <m:sup>
                          <m:r>
                            <a:rPr lang="en-US" sz="2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2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𝜶</m:t>
                      </m:r>
                      <m:r>
                        <a:rPr lang="en-US" sz="22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ru-RU" sz="2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𝒔𝒊𝒏</m:t>
                          </m:r>
                        </m:e>
                        <m:sup>
                          <m:r>
                            <a:rPr lang="en-US" sz="2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2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𝜶</m:t>
                      </m:r>
                      <m:r>
                        <a:rPr lang="en-US" sz="22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2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𝒄𝒐𝒔</m:t>
                          </m:r>
                        </m:e>
                        <m:sup>
                          <m:r>
                            <a:rPr lang="en-US" sz="2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2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𝜶</m:t>
                      </m:r>
                      <m:r>
                        <a:rPr lang="en-US" sz="22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ru-RU" sz="2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𝒔𝒊𝒏</m:t>
                          </m:r>
                        </m:e>
                        <m:sup>
                          <m:r>
                            <a:rPr lang="en-US" sz="2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2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𝜶</m:t>
                      </m:r>
                      <m:r>
                        <a:rPr lang="en-US" sz="22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ru-RU" sz="22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866" y="1725145"/>
                <a:ext cx="5985169" cy="46352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59692" y="2283718"/>
                <a:ext cx="4572000" cy="734047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200" i="1">
                          <a:latin typeface="Cambria Math" panose="02040503050406030204" pitchFamily="18" charset="0"/>
                        </a:rPr>
                        <m:t>5)  </m:t>
                      </m:r>
                      <m:f>
                        <m:f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𝑠𝑖𝑛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𝛼</m:t>
                          </m:r>
                        </m:num>
                        <m:den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𝑐𝑜𝑠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𝛼</m:t>
                          </m:r>
                        </m:den>
                      </m:f>
                      <m:r>
                        <a:rPr lang="en-US" sz="2200" i="1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𝑐𝑜𝑠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𝛼</m:t>
                          </m:r>
                        </m:num>
                        <m:den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𝑠𝑖𝑛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𝛼</m:t>
                          </m:r>
                        </m:den>
                      </m:f>
                      <m:r>
                        <a:rPr lang="en-US" sz="22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𝑠𝑖𝑛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𝛼</m:t>
                          </m:r>
                        </m:den>
                      </m:f>
                      <m:r>
                        <a:rPr lang="en-US" sz="2200" i="1">
                          <a:latin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692" y="2283718"/>
                <a:ext cx="4572000" cy="734047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59692" y="3147814"/>
                <a:ext cx="6030416" cy="79727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𝑠𝑖𝑛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𝛼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𝑠𝑖𝑛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𝛼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+(1+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𝑐𝑜𝑠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𝛼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)(1+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𝑐𝑜𝑠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𝛼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(1+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𝑐𝑜𝑠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𝛼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)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𝑠𝑖𝑛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𝛼</m:t>
                          </m:r>
                        </m:den>
                      </m:f>
                      <m:r>
                        <a:rPr lang="en-US" sz="22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𝑠𝑖𝑛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𝛼</m:t>
                          </m:r>
                        </m:den>
                      </m:f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692" y="3147814"/>
                <a:ext cx="6030416" cy="79727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110481" y="4083918"/>
                <a:ext cx="4572000" cy="859466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ru-RU" sz="2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𝑠𝑖𝑛</m:t>
                              </m:r>
                            </m:e>
                            <m:sup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𝛼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+1+2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𝑐𝑜𝑠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𝛼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ru-RU" sz="2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𝑐𝑜𝑠</m:t>
                              </m:r>
                            </m:e>
                            <m:sup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𝛼</m:t>
                          </m:r>
                        </m:num>
                        <m:den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(1+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𝑐𝑜𝑠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𝛼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)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𝑠𝑖𝑛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𝛼</m:t>
                          </m:r>
                        </m:den>
                      </m:f>
                      <m:r>
                        <a:rPr lang="en-US" sz="22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𝑠𝑖𝑛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𝛼</m:t>
                          </m:r>
                        </m:den>
                      </m:f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481" y="4083918"/>
                <a:ext cx="4572000" cy="859466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Прямоугольник 19"/>
              <p:cNvSpPr/>
              <p:nvPr/>
            </p:nvSpPr>
            <p:spPr>
              <a:xfrm>
                <a:off x="5797062" y="2256498"/>
                <a:ext cx="3023585" cy="7884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1+1+2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𝑐𝑜𝑠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𝛼</m:t>
                          </m:r>
                        </m:num>
                        <m:den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(1+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𝑐𝑜𝑠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𝛼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)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𝑠𝑖𝑛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𝛼</m:t>
                          </m:r>
                        </m:den>
                      </m:f>
                      <m:r>
                        <a:rPr lang="en-US" sz="22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𝑠𝑖𝑛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𝛼</m:t>
                          </m:r>
                        </m:den>
                      </m:f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20" name="Прямоугольник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7062" y="2256498"/>
                <a:ext cx="3023585" cy="788486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/>
              <p:cNvSpPr/>
              <p:nvPr/>
            </p:nvSpPr>
            <p:spPr>
              <a:xfrm>
                <a:off x="5828152" y="3147814"/>
                <a:ext cx="3023585" cy="7972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2(1+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𝑐𝑜𝑠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𝛼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(1+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𝑐𝑜𝑠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𝛼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)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𝑠𝑖𝑛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𝛼</m:t>
                          </m:r>
                        </m:den>
                      </m:f>
                      <m:r>
                        <a:rPr lang="en-US" sz="22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𝑠𝑖𝑛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𝛼</m:t>
                          </m:r>
                        </m:den>
                      </m:f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28152" y="3147814"/>
                <a:ext cx="3023585" cy="797270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6568326" y="4083918"/>
                <a:ext cx="1849802" cy="72840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2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2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𝒔𝒊𝒏</m:t>
                          </m:r>
                          <m:r>
                            <a:rPr lang="en-US" sz="2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𝜶</m:t>
                          </m:r>
                        </m:den>
                      </m:f>
                      <m:r>
                        <a:rPr lang="en-US" sz="22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2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𝒔𝒊𝒏</m:t>
                          </m:r>
                          <m:r>
                            <a:rPr lang="en-US" sz="2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𝜶</m:t>
                          </m:r>
                        </m:den>
                      </m:f>
                    </m:oMath>
                  </m:oMathPara>
                </a14:m>
                <a:endParaRPr lang="ru-RU" sz="22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68326" y="4083918"/>
                <a:ext cx="1849802" cy="728405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23711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17" name="object 4"/>
          <p:cNvSpPr txBox="1">
            <a:spLocks/>
          </p:cNvSpPr>
          <p:nvPr/>
        </p:nvSpPr>
        <p:spPr>
          <a:xfrm>
            <a:off x="0" y="127308"/>
            <a:ext cx="9144000" cy="58042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ru-RU" sz="3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РЕШЕНИЕ ПРИМЕРОВ</a:t>
            </a:r>
            <a:endParaRPr lang="ru-RU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32811" y="1260875"/>
                <a:ext cx="4107096" cy="80477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200" i="1">
                          <a:latin typeface="Cambria Math" panose="02040503050406030204" pitchFamily="18" charset="0"/>
                        </a:rPr>
                        <m:t>7)  </m:t>
                      </m:r>
                      <m:f>
                        <m:f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1+</m:t>
                          </m:r>
                          <m:sSup>
                            <m:sSupPr>
                              <m:ctrlPr>
                                <a:rPr lang="ru-RU" sz="2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𝑡𝑔</m:t>
                              </m:r>
                            </m:e>
                            <m:sup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𝛼</m:t>
                          </m:r>
                        </m:den>
                      </m:f>
                      <m:r>
                        <a:rPr lang="en-US" sz="2200" i="1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𝑐</m:t>
                          </m:r>
                          <m:sSup>
                            <m:sSupPr>
                              <m:ctrlPr>
                                <a:rPr lang="ru-RU" sz="2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𝑡𝑔</m:t>
                              </m:r>
                            </m:e>
                            <m:sup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𝛼</m:t>
                          </m:r>
                        </m:den>
                      </m:f>
                      <m:r>
                        <a:rPr lang="en-US" sz="2200" i="1"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811" y="1260875"/>
                <a:ext cx="4107096" cy="80477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3905596" y="1434448"/>
                <a:ext cx="2489208" cy="45762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2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𝑐𝑜𝑠</m:t>
                        </m:r>
                      </m:e>
                      <m:sup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200" i="1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sz="2200" i="1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ru-RU" sz="2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𝑠𝑖𝑛</m:t>
                        </m:r>
                      </m:e>
                      <m:sup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200" i="1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sz="2200" i="1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US" sz="2200" dirty="0"/>
                  <a:t> </a:t>
                </a:r>
                <a:endParaRPr lang="ru-RU" sz="2200" dirty="0"/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5596" y="1434448"/>
                <a:ext cx="2489208" cy="45762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6732240" y="1483727"/>
                <a:ext cx="988155" cy="44627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3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23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3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u-RU" sz="23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32240" y="1483727"/>
                <a:ext cx="988155" cy="44627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Прямоугольник 21"/>
          <p:cNvSpPr/>
          <p:nvPr/>
        </p:nvSpPr>
        <p:spPr>
          <a:xfrm>
            <a:off x="61523" y="765546"/>
            <a:ext cx="47550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>
                <a:solidFill>
                  <a:srgbClr val="00B050"/>
                </a:solidFill>
              </a:rPr>
              <a:t>270.  </a:t>
            </a:r>
            <a:r>
              <a:rPr lang="ru-RU" sz="2800" b="1" i="1" dirty="0">
                <a:solidFill>
                  <a:srgbClr val="00B050"/>
                </a:solidFill>
              </a:rPr>
              <a:t>Докажите тождество</a:t>
            </a:r>
            <a:endParaRPr lang="ru-RU" sz="2800" b="1" i="1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76772" y="2181402"/>
            <a:ext cx="99257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>
                <a:solidFill>
                  <a:srgbClr val="00B050"/>
                </a:solidFill>
              </a:rPr>
              <a:t>27</a:t>
            </a:r>
            <a:r>
              <a:rPr lang="ru-RU" sz="2800" b="1" i="1" dirty="0">
                <a:solidFill>
                  <a:srgbClr val="00B050"/>
                </a:solidFill>
              </a:rPr>
              <a:t>2</a:t>
            </a:r>
            <a:r>
              <a:rPr lang="en-US" sz="2800" b="1" i="1" dirty="0">
                <a:solidFill>
                  <a:srgbClr val="00B050"/>
                </a:solidFill>
              </a:rPr>
              <a:t>.  </a:t>
            </a:r>
            <a:endParaRPr lang="ru-RU" sz="2800" b="1" i="1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96818" y="2657139"/>
                <a:ext cx="9027683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2400" b="0" dirty="0">
                    <a:latin typeface="Arial" panose="020B0604020202020204" pitchFamily="34" charset="0"/>
                    <a:cs typeface="Arial" panose="020B0604020202020204" pitchFamily="34" charset="0"/>
                  </a:rPr>
                  <a:t>Найдите числовое значение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𝑠𝑖𝑛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i="1">
                        <a:latin typeface="Cambria Math"/>
                      </a:rPr>
                      <m:t>𝑐𝑜𝑠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ru-RU" sz="2400" b="0" i="1" smtClean="0">
                        <a:latin typeface="Cambria Math" panose="02040503050406030204" pitchFamily="18" charset="0"/>
                      </a:rPr>
                      <m:t>, если 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𝑠𝑖𝑛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sz="2400" b="0" i="1" smtClean="0">
                        <a:latin typeface="Cambria Math"/>
                      </a:rPr>
                      <m:t>−</m:t>
                    </m:r>
                    <m:r>
                      <a:rPr lang="en-US" sz="2400" i="1">
                        <a:latin typeface="Cambria Math"/>
                      </a:rPr>
                      <m:t>𝑐𝑜𝑠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=0</m:t>
                    </m:r>
                    <m:r>
                      <a:rPr lang="en-US" sz="2400" b="0" i="1" smtClean="0">
                        <a:latin typeface="Cambria Math"/>
                      </a:rPr>
                      <m:t>.6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818" y="2657139"/>
                <a:ext cx="9027683" cy="461665"/>
              </a:xfrm>
              <a:prstGeom prst="rect">
                <a:avLst/>
              </a:prstGeom>
              <a:blipFill>
                <a:blip r:embed="rId5"/>
                <a:stretch>
                  <a:fillRect l="-983" t="-10811" b="-27027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Прямоугольник 24"/>
          <p:cNvSpPr/>
          <p:nvPr/>
        </p:nvSpPr>
        <p:spPr>
          <a:xfrm>
            <a:off x="17365" y="3155989"/>
            <a:ext cx="16851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i="1" dirty="0">
                <a:solidFill>
                  <a:srgbClr val="00B050"/>
                </a:solidFill>
                <a:latin typeface="+mj-lt"/>
              </a:rPr>
              <a:t>Решение:</a:t>
            </a:r>
            <a:endParaRPr lang="ru-RU" sz="2800" b="1" i="1" dirty="0">
              <a:solidFill>
                <a:srgbClr val="00B05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Прямоугольник 25"/>
              <p:cNvSpPr/>
              <p:nvPr/>
            </p:nvSpPr>
            <p:spPr>
              <a:xfrm>
                <a:off x="107504" y="3680861"/>
                <a:ext cx="3237681" cy="47096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200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200" i="1">
                          <a:latin typeface="Cambria Math" panose="02040503050406030204" pitchFamily="18" charset="0"/>
                        </a:rPr>
                        <m:t>−2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𝑎𝑏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26" name="Прямоугольник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3680861"/>
                <a:ext cx="3237681" cy="470963"/>
              </a:xfrm>
              <a:prstGeom prst="rect">
                <a:avLst/>
              </a:prstGeom>
              <a:blipFill rotWithShape="1">
                <a:blip r:embed="rId7"/>
                <a:stretch>
                  <a:fillRect b="-1558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Прямоугольник 26"/>
              <p:cNvSpPr/>
              <p:nvPr/>
            </p:nvSpPr>
            <p:spPr>
              <a:xfrm>
                <a:off x="3114147" y="3664179"/>
                <a:ext cx="6048672" cy="47096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200" i="1">
                              <a:latin typeface="Cambria Math"/>
                            </a:rPr>
                            <m:t>𝑠𝑖𝑛</m:t>
                          </m:r>
                          <m:r>
                            <a:rPr lang="en-US" sz="2200" i="1">
                              <a:latin typeface="Cambria Math"/>
                            </a:rPr>
                            <m:t>𝛼</m:t>
                          </m:r>
                          <m:r>
                            <a:rPr lang="en-US" sz="2200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𝑐𝑜𝑠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𝛼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200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/>
                            </a:rPr>
                            <m:t>𝑠𝑖𝑛</m:t>
                          </m:r>
                        </m:e>
                        <m:sup>
                          <m:r>
                            <a:rPr lang="en-US" sz="22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200" i="1">
                          <a:latin typeface="Cambria Math"/>
                        </a:rPr>
                        <m:t>𝛼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−2</m:t>
                      </m:r>
                      <m:r>
                        <a:rPr lang="en-US" sz="2200" i="1">
                          <a:latin typeface="Cambria Math"/>
                        </a:rPr>
                        <m:t>𝑠𝑖𝑛</m:t>
                      </m:r>
                      <m:r>
                        <a:rPr lang="en-US" sz="2200" i="1">
                          <a:latin typeface="Cambria Math"/>
                        </a:rPr>
                        <m:t>𝛼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𝑐𝑜𝑠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b="0" i="1" smtClean="0">
                              <a:latin typeface="Cambria Math"/>
                            </a:rPr>
                            <m:t>𝑐𝑜𝑠</m:t>
                          </m:r>
                        </m:e>
                        <m:sup>
                          <m:r>
                            <a:rPr lang="en-US" sz="22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200" i="1">
                          <a:latin typeface="Cambria Math"/>
                        </a:rPr>
                        <m:t>𝛼</m:t>
                      </m:r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27" name="Прямоугольник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14147" y="3664179"/>
                <a:ext cx="6048672" cy="470963"/>
              </a:xfrm>
              <a:prstGeom prst="rect">
                <a:avLst/>
              </a:prstGeom>
              <a:blipFill rotWithShape="1">
                <a:blip r:embed="rId8"/>
                <a:stretch>
                  <a:fillRect b="-1558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Прямоугольник 27"/>
              <p:cNvSpPr/>
              <p:nvPr/>
            </p:nvSpPr>
            <p:spPr>
              <a:xfrm>
                <a:off x="155692" y="4151824"/>
                <a:ext cx="2799228" cy="43653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0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(0.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6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000" i="1">
                          <a:latin typeface="Cambria Math" panose="02040503050406030204" pitchFamily="18" charset="0"/>
                        </a:rPr>
                        <m:t>=1−2</m:t>
                      </m:r>
                      <m:r>
                        <a:rPr lang="en-US" sz="2000" i="1">
                          <a:latin typeface="Cambria Math"/>
                        </a:rPr>
                        <m:t>𝑠𝑖𝑛</m:t>
                      </m:r>
                      <m:r>
                        <a:rPr lang="en-US" sz="2000" i="1">
                          <a:latin typeface="Cambria Math"/>
                        </a:rPr>
                        <m:t>𝛼</m:t>
                      </m:r>
                      <m:r>
                        <a:rPr lang="en-US" sz="2000" i="1">
                          <a:latin typeface="Cambria Math"/>
                        </a:rPr>
                        <m:t>𝑐𝑜𝑠</m:t>
                      </m:r>
                      <m:r>
                        <a:rPr lang="en-US" sz="2000" i="1">
                          <a:latin typeface="Cambria Math"/>
                        </a:rPr>
                        <m:t>𝛼</m:t>
                      </m:r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28" name="Прямоугольник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5692" y="4151824"/>
                <a:ext cx="2799228" cy="436530"/>
              </a:xfrm>
              <a:prstGeom prst="rect">
                <a:avLst/>
              </a:prstGeom>
              <a:blipFill rotWithShape="1">
                <a:blip r:embed="rId9"/>
                <a:stretch>
                  <a:fillRect b="-125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Прямоугольник 28"/>
              <p:cNvSpPr/>
              <p:nvPr/>
            </p:nvSpPr>
            <p:spPr>
              <a:xfrm>
                <a:off x="3507878" y="4191520"/>
                <a:ext cx="5616624" cy="43088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i="1" smtClean="0">
                        <a:latin typeface="Cambria Math"/>
                      </a:rPr>
                      <m:t>2</m:t>
                    </m:r>
                    <m:r>
                      <a:rPr lang="en-US" sz="2000" i="1" smtClean="0">
                        <a:latin typeface="Cambria Math"/>
                      </a:rPr>
                      <m:t>𝑠𝑖𝑛</m:t>
                    </m:r>
                    <m:r>
                      <a:rPr lang="en-US" sz="2000" i="1" smtClean="0">
                        <a:latin typeface="Cambria Math"/>
                      </a:rPr>
                      <m:t>𝛼</m:t>
                    </m:r>
                    <m:r>
                      <a:rPr lang="en-US" sz="2000" i="1" smtClean="0">
                        <a:latin typeface="Cambria Math"/>
                      </a:rPr>
                      <m:t>𝑐𝑜𝑠</m:t>
                    </m:r>
                    <m:r>
                      <a:rPr lang="en-US" sz="2000" i="1" smtClean="0">
                        <a:latin typeface="Cambria Math"/>
                      </a:rPr>
                      <m:t>𝛼</m:t>
                    </m:r>
                    <m:r>
                      <a:rPr lang="en-US" sz="1800" i="1">
                        <a:latin typeface="Cambria Math" panose="02040503050406030204" pitchFamily="18" charset="0"/>
                      </a:rPr>
                      <m:t>=1−0.</m:t>
                    </m:r>
                    <m:r>
                      <a:rPr lang="en-US" sz="1800" b="0" i="1" smtClean="0">
                        <a:latin typeface="Cambria Math"/>
                      </a:rPr>
                      <m:t>36</m:t>
                    </m:r>
                  </m:oMath>
                </a14:m>
                <a:r>
                  <a:rPr lang="en-US" sz="2200" dirty="0"/>
                  <a:t>     </a:t>
                </a:r>
                <a14:m>
                  <m:oMath xmlns:m="http://schemas.openxmlformats.org/officeDocument/2006/math">
                    <m:r>
                      <a:rPr lang="en-US" sz="2200" i="1">
                        <a:latin typeface="Cambria Math" panose="02040503050406030204" pitchFamily="18" charset="0"/>
                      </a:rPr>
                      <m:t>   </m:t>
                    </m:r>
                    <m:r>
                      <a:rPr lang="en-US" sz="22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𝒔𝒊𝒏</m:t>
                    </m:r>
                    <m:r>
                      <a:rPr lang="en-US" sz="22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𝜶</m:t>
                    </m:r>
                    <m:r>
                      <a:rPr lang="en-US" sz="2200" b="1" i="1">
                        <a:solidFill>
                          <a:srgbClr val="0070C0"/>
                        </a:solidFill>
                        <a:latin typeface="Cambria Math"/>
                      </a:rPr>
                      <m:t>𝒄𝒐𝒔</m:t>
                    </m:r>
                    <m:r>
                      <a:rPr lang="en-US" sz="2200" b="1" i="1">
                        <a:solidFill>
                          <a:srgbClr val="0070C0"/>
                        </a:solidFill>
                        <a:latin typeface="Cambria Math"/>
                      </a:rPr>
                      <m:t>𝜶</m:t>
                    </m:r>
                    <m:r>
                      <a:rPr lang="en-US" sz="22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2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𝟎</m:t>
                    </m:r>
                    <m:r>
                      <a:rPr lang="en-US" sz="22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en-US" sz="2200" b="1" dirty="0">
                    <a:solidFill>
                      <a:srgbClr val="0070C0"/>
                    </a:solidFill>
                  </a:rPr>
                  <a:t>32</a:t>
                </a:r>
                <a:endParaRPr lang="ru-RU" sz="22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9" name="Прямоугольник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7878" y="4191520"/>
                <a:ext cx="5616624" cy="430887"/>
              </a:xfrm>
              <a:prstGeom prst="rect">
                <a:avLst/>
              </a:prstGeom>
              <a:blipFill rotWithShape="1">
                <a:blip r:embed="rId10"/>
                <a:stretch>
                  <a:fillRect t="-8571" b="-2857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81317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17" name="object 4"/>
          <p:cNvSpPr txBox="1">
            <a:spLocks/>
          </p:cNvSpPr>
          <p:nvPr/>
        </p:nvSpPr>
        <p:spPr>
          <a:xfrm>
            <a:off x="0" y="127308"/>
            <a:ext cx="9144000" cy="58042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ru-RU" sz="3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РЕШЕНИЕ ПРИМЕРОВ</a:t>
            </a:r>
            <a:endParaRPr lang="ru-RU" sz="3600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87764" y="748892"/>
            <a:ext cx="99257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>
                <a:solidFill>
                  <a:srgbClr val="00B050"/>
                </a:solidFill>
              </a:rPr>
              <a:t>273.  </a:t>
            </a:r>
            <a:endParaRPr lang="ru-RU" sz="2800" b="1" i="1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Прямоугольник 1"/>
              <p:cNvSpPr/>
              <p:nvPr/>
            </p:nvSpPr>
            <p:spPr>
              <a:xfrm>
                <a:off x="124428" y="1074937"/>
                <a:ext cx="9011065" cy="8309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Найдите числовое значение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𝑐𝑜𝑠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sz="2400" i="1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𝑠𝑖𝑛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sz="2400" i="1">
                        <a:latin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</a:p>
              <a:p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если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𝑐𝑜𝑠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𝑠𝑖𝑛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=0.2</m:t>
                    </m:r>
                  </m:oMath>
                </a14:m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428" y="1074937"/>
                <a:ext cx="9011065" cy="830997"/>
              </a:xfrm>
              <a:prstGeom prst="rect">
                <a:avLst/>
              </a:prstGeom>
              <a:blipFill rotWithShape="0">
                <a:blip r:embed="rId2"/>
                <a:stretch>
                  <a:fillRect l="-1014" t="-5109" b="-160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-1" y="2213794"/>
                <a:ext cx="3237681" cy="47096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200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200" i="1">
                          <a:latin typeface="Cambria Math" panose="02040503050406030204" pitchFamily="18" charset="0"/>
                        </a:rPr>
                        <m:t>−2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𝑎𝑏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" y="2213794"/>
                <a:ext cx="3237681" cy="470963"/>
              </a:xfrm>
              <a:prstGeom prst="rect">
                <a:avLst/>
              </a:prstGeom>
              <a:blipFill rotWithShape="1">
                <a:blip r:embed="rId3"/>
                <a:stretch>
                  <a:fillRect b="-1558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Прямоугольник 9"/>
          <p:cNvSpPr/>
          <p:nvPr/>
        </p:nvSpPr>
        <p:spPr>
          <a:xfrm>
            <a:off x="28357" y="1723479"/>
            <a:ext cx="189513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i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3237681" y="2228891"/>
                <a:ext cx="5798815" cy="47096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𝑐𝑜𝑠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𝛼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𝑠𝑖𝑛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𝛼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200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𝑐𝑜𝑠</m:t>
                          </m:r>
                        </m:e>
                        <m: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2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−2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𝑐𝑜𝑠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𝑠𝑖𝑛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𝑠𝑖𝑛</m:t>
                          </m:r>
                        </m:e>
                        <m: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200" i="1">
                          <a:latin typeface="Cambria Math" panose="02040503050406030204" pitchFamily="18" charset="0"/>
                        </a:rPr>
                        <m:t>𝛼</m:t>
                      </m:r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7681" y="2228891"/>
                <a:ext cx="5798815" cy="470963"/>
              </a:xfrm>
              <a:prstGeom prst="rect">
                <a:avLst/>
              </a:prstGeom>
              <a:blipFill rotWithShape="1">
                <a:blip r:embed="rId5"/>
                <a:stretch>
                  <a:fillRect b="-1558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48187" y="2684757"/>
                <a:ext cx="3043525" cy="47096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(0.2)</m:t>
                          </m:r>
                        </m:e>
                        <m: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200" i="1">
                          <a:latin typeface="Cambria Math" panose="02040503050406030204" pitchFamily="18" charset="0"/>
                        </a:rPr>
                        <m:t>=1−2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𝑐𝑜𝑠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𝑠𝑖𝑛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𝛼</m:t>
                      </m:r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187" y="2684757"/>
                <a:ext cx="3043525" cy="470963"/>
              </a:xfrm>
              <a:prstGeom prst="rect">
                <a:avLst/>
              </a:prstGeom>
              <a:blipFill rotWithShape="1">
                <a:blip r:embed="rId6"/>
                <a:stretch>
                  <a:fillRect b="-1410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3432828" y="2724453"/>
                <a:ext cx="5616624" cy="43088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200" i="1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200" i="1">
                        <a:latin typeface="Cambria Math" panose="02040503050406030204" pitchFamily="18" charset="0"/>
                      </a:rPr>
                      <m:t>𝑐𝑜𝑠</m:t>
                    </m:r>
                    <m:r>
                      <a:rPr lang="en-US" sz="2200" i="1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sz="2200" i="1">
                        <a:latin typeface="Cambria Math" panose="02040503050406030204" pitchFamily="18" charset="0"/>
                      </a:rPr>
                      <m:t>𝑠𝑖𝑛</m:t>
                    </m:r>
                    <m:r>
                      <a:rPr lang="en-US" sz="2200" i="1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sz="2200" i="1">
                        <a:latin typeface="Cambria Math" panose="02040503050406030204" pitchFamily="18" charset="0"/>
                      </a:rPr>
                      <m:t>=1−0.04</m:t>
                    </m:r>
                  </m:oMath>
                </a14:m>
                <a:r>
                  <a:rPr lang="en-US" sz="2200" dirty="0"/>
                  <a:t>     </a:t>
                </a:r>
                <a14:m>
                  <m:oMath xmlns:m="http://schemas.openxmlformats.org/officeDocument/2006/math">
                    <m:r>
                      <a:rPr lang="en-US" sz="2200" i="1">
                        <a:latin typeface="Cambria Math" panose="02040503050406030204" pitchFamily="18" charset="0"/>
                      </a:rPr>
                      <m:t>   </m:t>
                    </m:r>
                    <m:r>
                      <a:rPr lang="en-US" sz="2200" i="1">
                        <a:latin typeface="Cambria Math" panose="02040503050406030204" pitchFamily="18" charset="0"/>
                      </a:rPr>
                      <m:t>𝑐𝑜𝑠</m:t>
                    </m:r>
                    <m:r>
                      <a:rPr lang="en-US" sz="2200" i="1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sz="2200" i="1">
                        <a:latin typeface="Cambria Math" panose="02040503050406030204" pitchFamily="18" charset="0"/>
                      </a:rPr>
                      <m:t>𝑠𝑖𝑛</m:t>
                    </m:r>
                    <m:r>
                      <a:rPr lang="en-US" sz="2200" i="1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sz="2200" i="1">
                        <a:latin typeface="Cambria Math" panose="02040503050406030204" pitchFamily="18" charset="0"/>
                      </a:rPr>
                      <m:t>=0.48</m:t>
                    </m:r>
                  </m:oMath>
                </a14:m>
                <a:endParaRPr lang="ru-RU" sz="2200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32828" y="2724453"/>
                <a:ext cx="5616624" cy="430887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124429" y="3291830"/>
                <a:ext cx="4211957" cy="46891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2200" i="1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2200" i="1">
                          <a:latin typeface="Cambria Math" panose="02040503050406030204" pitchFamily="18" charset="0"/>
                        </a:rPr>
                        <m:t>=(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)(</m:t>
                      </m:r>
                      <m:sSup>
                        <m:sSup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2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𝑎𝑏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200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429" y="3291830"/>
                <a:ext cx="4211957" cy="468911"/>
              </a:xfrm>
              <a:prstGeom prst="rect">
                <a:avLst/>
              </a:prstGeom>
              <a:blipFill rotWithShape="1">
                <a:blip r:embed="rId8"/>
                <a:stretch>
                  <a:fillRect b="-1428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87764" y="3841567"/>
                <a:ext cx="8804716" cy="43088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𝑐𝑜𝑠</m:t>
                          </m:r>
                        </m:e>
                        <m: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22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𝑠𝑖𝑛</m:t>
                          </m:r>
                        </m:e>
                        <m: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22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=(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𝑐𝑜𝑠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𝑠𝑖𝑛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)(</m:t>
                      </m:r>
                      <m:sSup>
                        <m:sSup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𝑐𝑜𝑠</m:t>
                          </m:r>
                        </m:e>
                        <m: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2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𝑐𝑜𝑠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𝑠𝑖𝑛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𝑠𝑖𝑛</m:t>
                          </m:r>
                        </m:e>
                        <m: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2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764" y="3841567"/>
                <a:ext cx="8804716" cy="430887"/>
              </a:xfrm>
              <a:prstGeom prst="rect">
                <a:avLst/>
              </a:prstGeom>
              <a:blipFill>
                <a:blip r:embed="rId9"/>
                <a:stretch>
                  <a:fillRect b="-17143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87764" y="4560539"/>
                <a:ext cx="6128785" cy="48032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3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3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𝒄𝒐𝒔</m:t>
                          </m:r>
                        </m:e>
                        <m:sup>
                          <m:r>
                            <a:rPr lang="en-US" sz="23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23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𝜶</m:t>
                      </m:r>
                      <m:r>
                        <a:rPr lang="en-US" sz="23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ru-RU" sz="23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3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𝒔𝒊𝒏</m:t>
                          </m:r>
                        </m:e>
                        <m:sup>
                          <m:r>
                            <a:rPr lang="en-US" sz="23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23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𝜶</m:t>
                      </m:r>
                      <m:r>
                        <a:rPr lang="en-US" sz="23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ru-RU" sz="23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3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sz="23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en-US" sz="23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</m:d>
                      <m:d>
                        <m:dPr>
                          <m:ctrlPr>
                            <a:rPr lang="ru-RU" sz="23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3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23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3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sz="23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en-US" sz="23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𝟒𝟖</m:t>
                          </m:r>
                        </m:e>
                      </m:d>
                      <m:r>
                        <a:rPr lang="en-US" sz="23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3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23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3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𝟐𝟗𝟔</m:t>
                      </m:r>
                    </m:oMath>
                  </m:oMathPara>
                </a14:m>
                <a:endParaRPr lang="ru-RU" sz="23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764" y="4560539"/>
                <a:ext cx="6128785" cy="480324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34013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8a3a279f92bc562309ffa85905f3ab463d4cd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15967</TotalTime>
  <Words>205</Words>
  <Application>Microsoft Office PowerPoint</Application>
  <PresentationFormat>Экран (16:9)</PresentationFormat>
  <Paragraphs>84</Paragraphs>
  <Slides>10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Cambria Math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Komlov Mirodil</dc:creator>
  <cp:lastModifiedBy>Закирова Ф.М</cp:lastModifiedBy>
  <cp:revision>1404</cp:revision>
  <dcterms:created xsi:type="dcterms:W3CDTF">2020-04-09T07:32:19Z</dcterms:created>
  <dcterms:modified xsi:type="dcterms:W3CDTF">2021-01-26T11:02:12Z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