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63" r:id="rId3"/>
    <p:sldId id="1664" r:id="rId4"/>
    <p:sldId id="1650" r:id="rId5"/>
    <p:sldId id="1659" r:id="rId6"/>
    <p:sldId id="1649" r:id="rId7"/>
    <p:sldId id="1665" r:id="rId8"/>
    <p:sldId id="1647" r:id="rId9"/>
    <p:sldId id="1666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2902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8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328592" cy="924850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endParaRPr sz="32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 ПРИМЕРОВ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5306" y="220688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697434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697434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905746" y="463569"/>
            <a:ext cx="1697434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9662"/>
            <a:ext cx="3715613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19513" y="14192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9513" y="110556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</a:t>
            </a:r>
            <a:r>
              <a:rPr lang="en-US" sz="2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267 - 269</a:t>
            </a:r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(четные),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Стр.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5274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265. 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1002" y="2270939"/>
            <a:ext cx="1973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81002" y="1203598"/>
                <a:ext cx="8944621" cy="1202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Докажите тождество: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2)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sz="2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   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             4) 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02" y="1203598"/>
                <a:ext cx="8944621" cy="1202958"/>
              </a:xfrm>
              <a:prstGeom prst="rect">
                <a:avLst/>
              </a:prstGeom>
              <a:blipFill rotWithShape="0">
                <a:blip r:embed="rId2"/>
                <a:stretch>
                  <a:fillRect l="-1091" t="-35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956106" y="2467901"/>
                <a:ext cx="2457211" cy="771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4</m:t>
                      </m:r>
                      <m:r>
                        <a:rPr lang="en-US" sz="22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200" i="1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106" y="2467901"/>
                <a:ext cx="2457211" cy="7718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237891" y="3433056"/>
                <a:ext cx="2168222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91" y="3433056"/>
                <a:ext cx="2168222" cy="438582"/>
              </a:xfrm>
              <a:prstGeom prst="rect">
                <a:avLst/>
              </a:prstGeom>
              <a:blipFill rotWithShape="1">
                <a:blip r:embed="rId5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777305" y="3882567"/>
                <a:ext cx="9521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305" y="3882567"/>
                <a:ext cx="952119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81002" y="2778050"/>
                <a:ext cx="389097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2) 2−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02" y="2778050"/>
                <a:ext cx="389097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470"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403648" y="3316314"/>
                <a:ext cx="184432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2−1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16314"/>
                <a:ext cx="1844322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1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353" y="74699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266.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352" y="1896471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505" y="1228083"/>
                <a:ext cx="8928991" cy="668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itchFamily="34" charset="0"/>
                    <a:cs typeface="Arial" pitchFamily="34" charset="0"/>
                  </a:rPr>
                  <a:t>Упростите выражение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    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den>
                    </m:f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1228083"/>
                <a:ext cx="8928991" cy="668388"/>
              </a:xfrm>
              <a:prstGeom prst="rect">
                <a:avLst/>
              </a:prstGeom>
              <a:blipFill>
                <a:blip r:embed="rId3"/>
                <a:stretch>
                  <a:fillRect l="-1136" b="-740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0163" y="2459428"/>
                <a:ext cx="8043164" cy="565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i="1">
                        <a:latin typeface="Cambria Math"/>
                      </a:rPr>
                      <m:t>2</m:t>
                    </m:r>
                    <m:r>
                      <a:rPr lang="en-US" sz="2300" i="1" smtClean="0">
                        <a:latin typeface="Cambria Math"/>
                      </a:rPr>
                      <m:t>) </m:t>
                    </m:r>
                    <m:r>
                      <a:rPr lang="en-US" sz="2300" i="1" smtClean="0">
                        <a:latin typeface="Cambria Math"/>
                      </a:rPr>
                      <m:t>𝑐𝑜𝑠</m:t>
                    </m:r>
                    <m:r>
                      <a:rPr lang="en-US" sz="2300" i="1" smtClean="0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r>
                      <a:rPr lang="en-US" sz="2300" i="1" smtClean="0">
                        <a:latin typeface="Cambria Math"/>
                      </a:rPr>
                      <m:t>𝑠𝑖𝑛</m:t>
                    </m:r>
                    <m:r>
                      <a:rPr lang="en-US" sz="2300" i="1" smtClean="0">
                        <a:latin typeface="Cambria Math"/>
                      </a:rPr>
                      <m:t>𝛼</m:t>
                    </m:r>
                    <m:r>
                      <a:rPr lang="en-US" sz="23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300" i="1">
                        <a:latin typeface="Cambria Math"/>
                      </a:rPr>
                      <m:t>𝑡𝑔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300" dirty="0"/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latin typeface="Cambria Math"/>
                      </a:rPr>
                      <m:t>𝑐𝑜𝑠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r>
                      <a:rPr lang="en-US" sz="2300" i="1">
                        <a:latin typeface="Cambria Math"/>
                      </a:rPr>
                      <m:t>𝑠𝑖𝑛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i="1">
                            <a:latin typeface="Cambria Math"/>
                          </a:rPr>
                          <m:t>𝑐𝑜𝑠</m:t>
                        </m:r>
                        <m:r>
                          <a:rPr lang="en-US" sz="23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300" i="1">
                            <a:latin typeface="Cambria Math"/>
                          </a:rPr>
                          <m:t>𝑠𝑖𝑛</m:t>
                        </m:r>
                        <m:r>
                          <a:rPr lang="en-US" sz="23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300" b="0" i="1" smtClean="0">
                        <a:latin typeface="Cambria Math"/>
                      </a:rPr>
                      <m:t>=</m:t>
                    </m:r>
                    <m:r>
                      <a:rPr lang="en-US" sz="2300" b="0" i="1" smtClean="0">
                        <a:latin typeface="Cambria Math"/>
                      </a:rPr>
                      <m:t>𝑐𝑜𝑠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r>
                      <a:rPr lang="en-US" sz="2300" b="0" i="1" smtClean="0">
                        <a:latin typeface="Cambria Math"/>
                      </a:rPr>
                      <m:t>𝑐𝑜𝑠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=</m:t>
                    </m:r>
                    <m:r>
                      <a:rPr lang="en-US" sz="23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ru-RU" sz="23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" y="2459428"/>
                <a:ext cx="8043164" cy="5659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00163" y="3148260"/>
                <a:ext cx="7172541" cy="7679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4) </m:t>
                    </m:r>
                    <m:f>
                      <m:fPr>
                        <m:ctrlPr>
                          <a:rPr lang="ru-RU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i="1">
                            <a:latin typeface="Cambria Math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</a:rPr>
                          <m:t>+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)(</m:t>
                        </m:r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6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600" b="1" i="1" smtClean="0">
                        <a:solidFill>
                          <a:srgbClr val="0070C0"/>
                        </a:solidFill>
                        <a:latin typeface="Cambria Math"/>
                      </a:rPr>
                      <m:t>𝒔𝒊𝒏</m:t>
                    </m:r>
                    <m:r>
                      <a:rPr lang="en-US" sz="26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endParaRPr lang="ru-RU" sz="2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" y="3148260"/>
                <a:ext cx="7172541" cy="7679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69254"/>
            <a:ext cx="9144000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297" y="74889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267.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9524" y="2401788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878" y="1257817"/>
            <a:ext cx="8884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Упростите выражение и найдите его числовое значение: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29524" y="1651839"/>
                <a:ext cx="8762956" cy="7195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</a:rPr>
                      <m:t>1)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200" dirty="0"/>
                  <a:t> ,  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3) 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𝑐𝑡𝑔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/>
                  <a:t> ,  </a:t>
                </a:r>
                <a:r>
                  <a:rPr lang="ru-RU" sz="2200" dirty="0"/>
                  <a:t>где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200" dirty="0"/>
                  <a:t>.  </a:t>
                </a:r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4" y="1651839"/>
                <a:ext cx="8762956" cy="719556"/>
              </a:xfrm>
              <a:prstGeom prst="rect">
                <a:avLst/>
              </a:prstGeom>
              <a:blipFill>
                <a:blip r:embed="rId2"/>
                <a:stretch>
                  <a:fillRect l="-145" b="-877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0" y="2871261"/>
                <a:ext cx="8373751" cy="8497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1)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−(1−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1261"/>
                <a:ext cx="8373751" cy="8497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41169" y="3867894"/>
                <a:ext cx="9163671" cy="765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3) 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169" y="3867894"/>
                <a:ext cx="9163671" cy="7654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object 4"/>
          <p:cNvSpPr txBox="1">
            <a:spLocks/>
          </p:cNvSpPr>
          <p:nvPr/>
        </p:nvSpPr>
        <p:spPr>
          <a:xfrm>
            <a:off x="0" y="127308"/>
            <a:ext cx="9144000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9652" y="717721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269.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29524" y="2427734"/>
                <a:ext cx="17924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Решение: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4" y="2427734"/>
                <a:ext cx="179247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5075" y="1131590"/>
                <a:ext cx="891142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Докажите, что при всех допустимых значениях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выражение принимает одно и то же значение, то есть не зависит от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75" y="1131590"/>
                <a:ext cx="8911422" cy="830997"/>
              </a:xfrm>
              <a:prstGeom prst="rect">
                <a:avLst/>
              </a:prstGeom>
              <a:blipFill>
                <a:blip r:embed="rId3"/>
                <a:stretch>
                  <a:fillRect l="-1140" t="-6061" r="-427" b="-151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2654" y="1940862"/>
                <a:ext cx="8568952" cy="599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</a:rPr>
                      <m:t>1) (1+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/>
                  <a:t>  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            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3) </m:t>
                    </m:r>
                    <m:d>
                      <m: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200" dirty="0"/>
                  <a:t>  </a:t>
                </a:r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54" y="1940862"/>
                <a:ext cx="8568952" cy="5990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9652" y="2859782"/>
                <a:ext cx="8543921" cy="625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1) 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  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52" y="2859782"/>
                <a:ext cx="8543921" cy="6259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3753" y="3503032"/>
                <a:ext cx="9036497" cy="1415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3) </m:t>
                      </m:r>
                      <m:d>
                        <m:d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b="0" i="1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3" y="3503032"/>
                <a:ext cx="9036497" cy="1415067"/>
              </a:xfrm>
              <a:prstGeom prst="rect">
                <a:avLst/>
              </a:prstGeom>
              <a:blipFill>
                <a:blip r:embed="rId6"/>
                <a:stretch>
                  <a:fillRect l="-140" b="-178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0" y="127308"/>
            <a:ext cx="9144000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9652" y="717721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270.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090" y="2991932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5075" y="1131590"/>
            <a:ext cx="8911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Докажите тождества: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3753" y="1583470"/>
                <a:ext cx="9036493" cy="1408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1)  </m:t>
                          </m:r>
                          <m:d>
                            <m:d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d>
                            <m:d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; 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3)  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100" dirty="0"/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 panose="02040503050406030204" pitchFamily="18" charset="0"/>
                        </a:rPr>
                        <m:t>5)  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100" b="0" i="1" smtClean="0">
                          <a:latin typeface="Cambria Math"/>
                        </a:rPr>
                        <m:t>  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7)  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ru-RU" sz="21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3" y="1583470"/>
                <a:ext cx="9036493" cy="14084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9652" y="3494618"/>
                <a:ext cx="5148232" cy="483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1)  </m:t>
                          </m:r>
                          <m:d>
                            <m:d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d>
                            <m:d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52" y="3494618"/>
                <a:ext cx="5148232" cy="4832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3165" y="3977827"/>
                <a:ext cx="5016310" cy="514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5" y="3977827"/>
                <a:ext cx="5016310" cy="5141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11560" y="4491942"/>
                <a:ext cx="2873927" cy="514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91942"/>
                <a:ext cx="2873927" cy="5141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427984" y="4509346"/>
                <a:ext cx="2593018" cy="539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ru-RU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509346"/>
                <a:ext cx="2593018" cy="5390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9" name="object 4"/>
          <p:cNvSpPr txBox="1">
            <a:spLocks/>
          </p:cNvSpPr>
          <p:nvPr/>
        </p:nvSpPr>
        <p:spPr>
          <a:xfrm>
            <a:off x="0" y="127308"/>
            <a:ext cx="9144000" cy="1011312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600" dirty="0"/>
          </a:p>
          <a:p>
            <a:pPr algn="ctr"/>
            <a:endParaRPr lang="ru-RU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4593" y="780552"/>
                <a:ext cx="6140088" cy="470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3) 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3" y="780552"/>
                <a:ext cx="6140088" cy="470065"/>
              </a:xfrm>
              <a:prstGeom prst="rect">
                <a:avLst/>
              </a:prstGeom>
              <a:blipFill rotWithShape="1">
                <a:blip r:embed="rId2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9692" y="1250617"/>
                <a:ext cx="6528531" cy="47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2" y="1250617"/>
                <a:ext cx="6528531" cy="470963"/>
              </a:xfrm>
              <a:prstGeom prst="rect">
                <a:avLst/>
              </a:prstGeom>
              <a:blipFill rotWithShape="1">
                <a:blip r:embed="rId3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09866" y="1725145"/>
                <a:ext cx="5985169" cy="463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6" y="1725145"/>
                <a:ext cx="5985169" cy="463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9692" y="2283718"/>
                <a:ext cx="4572000" cy="7340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5) 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2" y="2283718"/>
                <a:ext cx="4572000" cy="7340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9692" y="3147814"/>
                <a:ext cx="6030416" cy="797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2" y="3147814"/>
                <a:ext cx="6030416" cy="7972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10481" y="4083918"/>
                <a:ext cx="4572000" cy="859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+1+2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1" y="4083918"/>
                <a:ext cx="4572000" cy="8594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797062" y="2256498"/>
                <a:ext cx="3023585" cy="788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1+1+2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062" y="2256498"/>
                <a:ext cx="3023585" cy="7884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828152" y="3147814"/>
                <a:ext cx="3023585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152" y="3147814"/>
                <a:ext cx="3023585" cy="7972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568326" y="4083918"/>
                <a:ext cx="1849802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326" y="4083918"/>
                <a:ext cx="1849802" cy="7284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71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2811" y="1260875"/>
                <a:ext cx="4107096" cy="804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7) 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1" y="1260875"/>
                <a:ext cx="4107096" cy="8047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905596" y="1434448"/>
                <a:ext cx="2489208" cy="457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/>
                  <a:t> </a:t>
                </a:r>
                <a:endParaRPr lang="ru-RU" sz="2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96" y="1434448"/>
                <a:ext cx="2489208" cy="4576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732240" y="1483727"/>
                <a:ext cx="98815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3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3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483727"/>
                <a:ext cx="988155" cy="4462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61523" y="765546"/>
            <a:ext cx="4755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270.  </a:t>
            </a:r>
            <a:r>
              <a:rPr lang="ru-RU" sz="2800" b="1" i="1" dirty="0">
                <a:solidFill>
                  <a:srgbClr val="00B050"/>
                </a:solidFill>
              </a:rPr>
              <a:t>Докажите тождество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772" y="218140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</a:t>
            </a:r>
            <a:r>
              <a:rPr lang="ru-RU" sz="2800" b="1" i="1" dirty="0">
                <a:solidFill>
                  <a:srgbClr val="00B050"/>
                </a:solidFill>
              </a:rPr>
              <a:t>2</a:t>
            </a:r>
            <a:r>
              <a:rPr lang="en-US" sz="2800" b="1" i="1" dirty="0">
                <a:solidFill>
                  <a:srgbClr val="00B050"/>
                </a:solidFill>
              </a:rPr>
              <a:t>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96818" y="2657139"/>
                <a:ext cx="902768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числовое значение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, если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400" b="0" i="1" smtClean="0">
                        <a:latin typeface="Cambria Math"/>
                      </a:rPr>
                      <m:t>.6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8" y="2657139"/>
                <a:ext cx="9027683" cy="461665"/>
              </a:xfrm>
              <a:prstGeom prst="rect">
                <a:avLst/>
              </a:prstGeom>
              <a:blipFill>
                <a:blip r:embed="rId5"/>
                <a:stretch>
                  <a:fillRect l="-983" t="-10811" b="-2702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17365" y="3155989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+mj-lt"/>
              </a:rPr>
              <a:t>Решение: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07504" y="3680861"/>
                <a:ext cx="3237681" cy="470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680861"/>
                <a:ext cx="3237681" cy="470963"/>
              </a:xfrm>
              <a:prstGeom prst="rect">
                <a:avLst/>
              </a:prstGeom>
              <a:blipFill rotWithShape="1">
                <a:blip r:embed="rId7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114147" y="3664179"/>
                <a:ext cx="6048672" cy="47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r>
                        <a:rPr lang="en-US" sz="2200" i="1">
                          <a:latin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147" y="3664179"/>
                <a:ext cx="6048672" cy="470963"/>
              </a:xfrm>
              <a:prstGeom prst="rect">
                <a:avLst/>
              </a:prstGeom>
              <a:blipFill rotWithShape="1">
                <a:blip r:embed="rId8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55692" y="4151824"/>
                <a:ext cx="2799228" cy="436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(0.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=1−2</m:t>
                      </m:r>
                      <m:r>
                        <a:rPr lang="en-US" sz="2000" i="1">
                          <a:latin typeface="Cambria Math"/>
                        </a:rPr>
                        <m:t>𝑠𝑖𝑛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  <m:r>
                        <a:rPr lang="en-US" sz="2000" i="1">
                          <a:latin typeface="Cambria Math"/>
                        </a:rPr>
                        <m:t>𝑐𝑜𝑠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2" y="4151824"/>
                <a:ext cx="2799228" cy="436530"/>
              </a:xfrm>
              <a:prstGeom prst="rect">
                <a:avLst/>
              </a:prstGeom>
              <a:blipFill rotWithShape="1">
                <a:blip r:embed="rId9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507878" y="4191520"/>
                <a:ext cx="561662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2</m:t>
                    </m:r>
                    <m:r>
                      <a:rPr lang="en-US" sz="2000" i="1" smtClean="0">
                        <a:latin typeface="Cambria Math"/>
                      </a:rPr>
                      <m:t>𝑠𝑖𝑛</m:t>
                    </m:r>
                    <m:r>
                      <a:rPr lang="en-US" sz="2000" i="1" smtClean="0">
                        <a:latin typeface="Cambria Math"/>
                      </a:rPr>
                      <m:t>𝛼</m:t>
                    </m:r>
                    <m:r>
                      <a:rPr lang="en-US" sz="2000" i="1" smtClean="0">
                        <a:latin typeface="Cambria Math"/>
                      </a:rPr>
                      <m:t>𝑐𝑜𝑠</m:t>
                    </m:r>
                    <m:r>
                      <a:rPr lang="en-US" sz="2000" i="1" smtClean="0">
                        <a:latin typeface="Cambria Math"/>
                      </a:rPr>
                      <m:t>𝛼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=1−0.</m:t>
                    </m:r>
                    <m:r>
                      <a:rPr lang="en-US" sz="1800" b="0" i="1" smtClean="0">
                        <a:latin typeface="Cambria Math"/>
                      </a:rPr>
                      <m:t>36</m:t>
                    </m:r>
                  </m:oMath>
                </a14:m>
                <a:r>
                  <a:rPr lang="en-US" sz="2200" dirty="0"/>
                  <a:t>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/>
                      </a:rPr>
                      <m:t>𝒄𝒐𝒔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b="1" dirty="0">
                    <a:solidFill>
                      <a:srgbClr val="0070C0"/>
                    </a:solidFill>
                  </a:rPr>
                  <a:t>32</a:t>
                </a:r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878" y="4191520"/>
                <a:ext cx="5616624" cy="430887"/>
              </a:xfrm>
              <a:prstGeom prst="rect">
                <a:avLst/>
              </a:prstGeom>
              <a:blipFill rotWithShape="1">
                <a:blip r:embed="rId10"/>
                <a:stretch>
                  <a:fillRect t="-857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7764" y="74889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273.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24428" y="1074937"/>
                <a:ext cx="90110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числовое значение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8" y="1074937"/>
                <a:ext cx="9011065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014" t="-510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-1" y="2213794"/>
                <a:ext cx="3237681" cy="470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213794"/>
                <a:ext cx="3237681" cy="470963"/>
              </a:xfrm>
              <a:prstGeom prst="rect">
                <a:avLst/>
              </a:prstGeom>
              <a:blipFill rotWithShape="1">
                <a:blip r:embed="rId3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28357" y="1723479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37681" y="2228891"/>
                <a:ext cx="5798815" cy="47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681" y="2228891"/>
                <a:ext cx="5798815" cy="470963"/>
              </a:xfrm>
              <a:prstGeom prst="rect">
                <a:avLst/>
              </a:prstGeom>
              <a:blipFill rotWithShape="1">
                <a:blip r:embed="rId5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8187" y="2684757"/>
                <a:ext cx="3043525" cy="470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(0.2)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=1−2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" y="2684757"/>
                <a:ext cx="3043525" cy="470963"/>
              </a:xfrm>
              <a:prstGeom prst="rect">
                <a:avLst/>
              </a:prstGeom>
              <a:blipFill rotWithShape="1">
                <a:blip r:embed="rId6"/>
                <a:stretch>
                  <a:fillRect b="-14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432828" y="2724453"/>
                <a:ext cx="561662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=1−0.04</m:t>
                    </m:r>
                  </m:oMath>
                </a14:m>
                <a:r>
                  <a:rPr lang="en-US" sz="2200" dirty="0"/>
                  <a:t>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=0.48</m:t>
                    </m:r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28" y="2724453"/>
                <a:ext cx="5616624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24429" y="3291830"/>
                <a:ext cx="4211957" cy="468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9" y="3291830"/>
                <a:ext cx="4211957" cy="468911"/>
              </a:xfrm>
              <a:prstGeom prst="rect">
                <a:avLst/>
              </a:prstGeom>
              <a:blipFill rotWithShape="1">
                <a:blip r:embed="rId8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7764" y="3841567"/>
                <a:ext cx="88047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64" y="3841567"/>
                <a:ext cx="8804716" cy="430887"/>
              </a:xfrm>
              <a:prstGeom prst="rect">
                <a:avLst/>
              </a:prstGeom>
              <a:blipFill>
                <a:blip r:embed="rId9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7764" y="4560539"/>
                <a:ext cx="6128785" cy="480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3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d>
                        <m:dPr>
                          <m:ctrlPr>
                            <a:rPr lang="ru-RU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𝟒𝟖</m:t>
                          </m:r>
                        </m:e>
                      </m:d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𝟐𝟗𝟔</m:t>
                      </m:r>
                    </m:oMath>
                  </m:oMathPara>
                </a14:m>
                <a:endParaRPr lang="ru-RU" sz="23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64" y="4560539"/>
                <a:ext cx="6128785" cy="4803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0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a3a279f92bc562309ffa85905f3ab463d4c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15967</TotalTime>
  <Words>205</Words>
  <Application>Microsoft Office PowerPoint</Application>
  <PresentationFormat>Экран (16:9)</PresentationFormat>
  <Paragraphs>84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1404</cp:revision>
  <dcterms:created xsi:type="dcterms:W3CDTF">2020-04-09T07:32:19Z</dcterms:created>
  <dcterms:modified xsi:type="dcterms:W3CDTF">2021-01-26T11:02:12Z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