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50" r:id="rId3"/>
    <p:sldId id="1659" r:id="rId4"/>
    <p:sldId id="1663" r:id="rId5"/>
    <p:sldId id="1662" r:id="rId6"/>
    <p:sldId id="1649" r:id="rId7"/>
    <p:sldId id="1647" r:id="rId8"/>
    <p:sldId id="1658" r:id="rId9"/>
    <p:sldId id="1661" r:id="rId10"/>
    <p:sldId id="1639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2895" autoAdjust="0"/>
  </p:normalViewPr>
  <p:slideViewPr>
    <p:cSldViewPr>
      <p:cViewPr varScale="1">
        <p:scale>
          <a:sx n="70" d="100"/>
          <a:sy n="70" d="100"/>
        </p:scale>
        <p:origin x="734" y="48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openxmlformats.org/officeDocument/2006/relationships/image" Target="../media/image140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7" Type="http://schemas.openxmlformats.org/officeDocument/2006/relationships/image" Target="../media/image3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1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39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0" Type="http://schemas.openxmlformats.org/officeDocument/2006/relationships/image" Target="../media/image51.png"/><Relationship Id="rId4" Type="http://schemas.openxmlformats.org/officeDocument/2006/relationships/image" Target="../media/image40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971600" y="2535500"/>
            <a:ext cx="5328592" cy="924850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lnSpc>
                <a:spcPts val="3099"/>
              </a:lnSpc>
              <a:spcBef>
                <a:spcPts val="175"/>
              </a:spcBef>
            </a:pPr>
            <a:r>
              <a:rPr lang="uz-Cyrl-UZ" sz="3200" b="1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</a:p>
          <a:p>
            <a:pPr marL="20131">
              <a:lnSpc>
                <a:spcPts val="4431"/>
              </a:lnSpc>
            </a:pPr>
            <a:r>
              <a:rPr lang="uz-Cyrl-UZ" sz="2800" b="1" dirty="0">
                <a:solidFill>
                  <a:srgbClr val="002060"/>
                </a:solidFill>
                <a:latin typeface="Arial"/>
                <a:cs typeface="Arial"/>
              </a:rPr>
              <a:t>РЕШЕНИЕ ПРИМЕРОВ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323527" y="2211710"/>
            <a:ext cx="545553" cy="164138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60233" y="361576"/>
            <a:ext cx="1752502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60232" y="361576"/>
            <a:ext cx="1752503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698083" y="475553"/>
            <a:ext cx="1680495" cy="574343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7" b="1" spc="16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Cyrl-UZ" sz="3567" b="1" spc="16" dirty="0">
                <a:solidFill>
                  <a:srgbClr val="FEFEFE"/>
                </a:solidFill>
                <a:latin typeface="Arial"/>
                <a:cs typeface="Arial"/>
              </a:rPr>
              <a:t> класс</a:t>
            </a:r>
            <a:endParaRPr sz="356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uz-Cyrl-UZ" sz="5398" kern="0" spc="8" dirty="0">
                <a:solidFill>
                  <a:sysClr val="window" lastClr="FFFFFF"/>
                </a:solidFill>
              </a:rPr>
              <a:t>АЛГЕБРА</a:t>
            </a:r>
            <a:endParaRPr lang="en-US" sz="5398" kern="0" spc="8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9662"/>
            <a:ext cx="4147661" cy="28115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227" y="2427734"/>
            <a:ext cx="3931537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xmlns="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xmlns="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185603" y="172260"/>
            <a:ext cx="883560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800" b="1" kern="0" dirty="0"/>
              <a:t>ЗАДАНИЯ ДЛЯ САМОСТОЯТЕЛЬНОГО РЕШЕНИЯ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19108" y="1185595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Стр.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7030A0"/>
                </a:solidFill>
              </a:rPr>
              <a:t>116</a:t>
            </a:r>
            <a:endParaRPr lang="en-US" sz="2800" b="1" dirty="0"/>
          </a:p>
          <a:p>
            <a:pPr algn="ctr"/>
            <a:r>
              <a:rPr lang="ru-RU" sz="2800" b="1" dirty="0">
                <a:solidFill>
                  <a:srgbClr val="7030A0"/>
                </a:solidFill>
              </a:rPr>
              <a:t>№ </a:t>
            </a:r>
            <a:r>
              <a:rPr lang="en-US" sz="2800" b="1" dirty="0">
                <a:solidFill>
                  <a:srgbClr val="7030A0"/>
                </a:solidFill>
              </a:rPr>
              <a:t>256</a:t>
            </a:r>
            <a:r>
              <a:rPr lang="ru-RU" sz="2800" b="1" dirty="0">
                <a:solidFill>
                  <a:srgbClr val="7030A0"/>
                </a:solidFill>
              </a:rPr>
              <a:t> (2,4</a:t>
            </a:r>
            <a:r>
              <a:rPr lang="ru-RU" sz="2800" b="1" dirty="0" smtClean="0">
                <a:solidFill>
                  <a:srgbClr val="7030A0"/>
                </a:solidFill>
              </a:rPr>
              <a:t>)</a:t>
            </a:r>
            <a:r>
              <a:rPr lang="ru-RU" sz="2800" b="1" dirty="0" smtClean="0">
                <a:solidFill>
                  <a:srgbClr val="7030A0"/>
                </a:solidFill>
              </a:rPr>
              <a:t>, </a:t>
            </a:r>
            <a:r>
              <a:rPr lang="en-US" sz="2800" b="1" dirty="0" smtClean="0">
                <a:solidFill>
                  <a:srgbClr val="7030A0"/>
                </a:solidFill>
              </a:rPr>
              <a:t>259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416172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uz-Cyrl-U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САМОЯТОЯТЕЛЬНОЙ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985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255.</a:t>
            </a:r>
            <a:r>
              <a:rPr lang="ru-RU" sz="2800" b="1" i="1" dirty="0">
                <a:solidFill>
                  <a:srgbClr val="00B050"/>
                </a:solidFill>
              </a:rPr>
              <a:t> Вычислите:</a:t>
            </a:r>
            <a:r>
              <a:rPr lang="en-US" sz="2800" b="1" i="1" dirty="0">
                <a:solidFill>
                  <a:srgbClr val="00B050"/>
                </a:solidFill>
              </a:rPr>
              <a:t>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208153" y="1288393"/>
                <a:ext cx="8926898" cy="621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sinα</m:t>
                    </m:r>
                    <m:r>
                      <a:rPr lang="en-US" sz="2400" b="0" i="0" smtClean="0">
                        <a:latin typeface="Cambria Math"/>
                      </a:rPr>
                      <m:t> и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tgα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cosα</m:t>
                    </m:r>
                    <m:r>
                      <a:rPr lang="en-US" sz="2400" b="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400" b="0" i="0">
                            <a:latin typeface="Cambria Math"/>
                          </a:rPr>
                          <m:t>13</m:t>
                        </m:r>
                      </m:den>
                    </m:f>
                    <m:r>
                      <a:rPr lang="en-US" sz="2400" b="0" i="0">
                        <a:latin typeface="Cambria Math"/>
                      </a:rPr>
                      <m:t>  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и</m:t>
                    </m:r>
                    <m:r>
                      <a:rPr lang="en-US" sz="2400" b="0" i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>
                            <a:latin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2400" b="0" i="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b="0" i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0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α</m:t>
                    </m:r>
                    <m:r>
                      <a:rPr lang="en-US" sz="2400" b="0" i="0">
                        <a:latin typeface="Cambria Math"/>
                      </a:rPr>
                      <m:t>&lt;2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π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53" y="1288393"/>
                <a:ext cx="8926898" cy="621773"/>
              </a:xfrm>
              <a:prstGeom prst="rect">
                <a:avLst/>
              </a:prstGeom>
              <a:blipFill>
                <a:blip r:embed="rId2"/>
                <a:stretch>
                  <a:fillRect l="-68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2185" y="2091027"/>
                <a:ext cx="8802117" cy="5813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2) 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cosα</m:t>
                    </m:r>
                    <m:r>
                      <a:rPr lang="en-US" sz="2400" b="0" i="0">
                        <a:latin typeface="Cambria Math"/>
                      </a:rPr>
                      <m:t> и 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tgα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, если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sin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α</m:t>
                    </m:r>
                    <m:r>
                      <a:rPr lang="en-US" sz="2400" b="0" i="0">
                        <a:latin typeface="Cambria Math"/>
                      </a:rPr>
                      <m:t>=0,8  и</m:t>
                    </m:r>
                    <m:r>
                      <a:rPr lang="en-US" sz="2400" b="0" i="0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b="0" i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0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α</m:t>
                    </m:r>
                    <m:r>
                      <a:rPr lang="en-US" sz="2400" b="0" i="0">
                        <a:latin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π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185" y="2091027"/>
                <a:ext cx="8802117" cy="581378"/>
              </a:xfrm>
              <a:prstGeom prst="rect">
                <a:avLst/>
              </a:prstGeom>
              <a:blipFill>
                <a:blip r:embed="rId3"/>
                <a:stretch>
                  <a:fillRect t="-2105" b="-9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2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126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uz-Cyrl-U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САМОЯТОЯТЕЛЬНОЙ РАБОТЫ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05014" y="2139702"/>
                <a:ext cx="5345759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1)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169</m:t>
                              </m:r>
                            </m:den>
                          </m:f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𝟏𝟐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𝟏𝟑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14" y="2139702"/>
                <a:ext cx="5345759" cy="10016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13474" y="843558"/>
                <a:ext cx="17988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Решение: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4" y="843558"/>
                <a:ext cx="179888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5558057" y="2014796"/>
                <a:ext cx="3321230" cy="11265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i="1" smtClean="0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13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  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13</m:t>
                              </m:r>
                            </m:den>
                          </m:f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𝟏𝟐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8057" y="2014796"/>
                <a:ext cx="3321230" cy="112659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126870" y="3579862"/>
                <a:ext cx="5460597" cy="4925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1−0,64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𝟔</m:t>
                      </m:r>
                    </m:oMath>
                  </m:oMathPara>
                </a14:m>
                <a:endParaRPr lang="ru-RU" sz="24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0" y="3579862"/>
                <a:ext cx="5460597" cy="4925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5582404" y="3394925"/>
                <a:ext cx="3166251" cy="703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0,8</m:t>
                          </m:r>
                        </m:num>
                        <m:den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0,6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404" y="3394925"/>
                <a:ext cx="3166251" cy="70307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126870" y="1398742"/>
                <a:ext cx="38972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𝒔𝒊𝒏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(2)</a:t>
                </a:r>
                <a:endParaRPr lang="ru-RU" sz="28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0" y="1398742"/>
                <a:ext cx="3897285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r="-203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477466" y="1366778"/>
                <a:ext cx="40607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(3)</a:t>
                </a:r>
                <a:endParaRPr lang="ru-RU" sz="28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466" y="1366778"/>
                <a:ext cx="4060792" cy="523220"/>
              </a:xfrm>
              <a:prstGeom prst="rect">
                <a:avLst/>
              </a:prstGeom>
              <a:blipFill rotWithShape="1">
                <a:blip r:embed="rId8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48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uz-Cyrl-U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САМОЯТОЯТЕЛЬНОЙ РАБОТЫ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3334" y="752386"/>
            <a:ext cx="2985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255.</a:t>
            </a:r>
            <a:r>
              <a:rPr lang="ru-RU" sz="2800" b="1" i="1" dirty="0">
                <a:solidFill>
                  <a:srgbClr val="00B050"/>
                </a:solidFill>
              </a:rPr>
              <a:t> Вычислите:</a:t>
            </a:r>
            <a:r>
              <a:rPr lang="en-US" sz="2800" b="1" i="1" dirty="0">
                <a:solidFill>
                  <a:srgbClr val="00B050"/>
                </a:solidFill>
              </a:rPr>
              <a:t>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130070" y="1327164"/>
                <a:ext cx="8959355" cy="625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3)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sinα</m:t>
                    </m:r>
                    <m:r>
                      <a:rPr lang="en-US" sz="2400" b="0" i="0">
                        <a:latin typeface="Cambria Math"/>
                      </a:rPr>
                      <m:t>,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tgα</m:t>
                    </m:r>
                    <m:r>
                      <a:rPr lang="en-US" sz="2400" b="0" i="0">
                        <a:latin typeface="Cambria Math"/>
                        <a:ea typeface="Cambria Math"/>
                      </a:rPr>
                      <m:t> и 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ctgα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cosα</m:t>
                    </m:r>
                    <m:r>
                      <a:rPr lang="en-US" sz="2400" b="0" i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0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0">
                        <a:latin typeface="Cambria Math"/>
                      </a:rPr>
                      <m:t> 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и</m:t>
                    </m:r>
                    <m:r>
                      <a:rPr lang="en-US" sz="2400" b="0" i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>
                            <a:latin typeface="Cambria Math"/>
                          </a:rPr>
                          <m:t>π</m:t>
                        </m:r>
                      </m:num>
                      <m:den>
                        <m:r>
                          <a:rPr lang="en-US" sz="2400" b="0" i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0">
                        <a:latin typeface="Cambria Math"/>
                        <a:ea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>
                        <a:latin typeface="Cambria Math"/>
                      </a:rPr>
                      <m:t>α</m:t>
                    </m:r>
                    <m:r>
                      <a:rPr lang="en-US" sz="2400" b="0" i="0">
                        <a:latin typeface="Cambria Math"/>
                      </a:rPr>
                      <m:t>&lt;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π</m:t>
                    </m:r>
                  </m:oMath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070" y="1327164"/>
                <a:ext cx="8959355" cy="625877"/>
              </a:xfrm>
              <a:prstGeom prst="rect">
                <a:avLst/>
              </a:prstGeom>
              <a:blipFill>
                <a:blip r:embed="rId2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92322" y="1933924"/>
                <a:ext cx="8959355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0" smtClean="0">
                          <a:latin typeface="Cambria Math"/>
                        </a:rPr>
                        <m:t>4)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</a:rPr>
                        <m:t>cosα</m:t>
                      </m:r>
                      <m:r>
                        <a:rPr lang="en-US" sz="2400" b="0" i="0">
                          <a:latin typeface="Cambria Math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</a:rPr>
                        <m:t>tgα</m:t>
                      </m:r>
                      <m:r>
                        <a:rPr lang="en-US" sz="2400" b="0" i="0">
                          <a:latin typeface="Cambria Math"/>
                          <a:ea typeface="Cambria Math"/>
                        </a:rPr>
                        <m:t> и 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</a:rPr>
                        <m:t>ctgα</m:t>
                      </m:r>
                      <m:r>
                        <a:rPr lang="ru-RU" sz="2400" b="0" i="0" smtClean="0">
                          <a:latin typeface="Cambria Math" panose="02040503050406030204" pitchFamily="18" charset="0"/>
                          <a:ea typeface="Cambria Math"/>
                        </a:rPr>
                        <m:t>, если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sin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</a:rPr>
                        <m:t>α</m:t>
                      </m:r>
                      <m:r>
                        <a:rPr lang="en-US" sz="2400" b="0" i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0">
                          <a:latin typeface="Cambria Math"/>
                        </a:rPr>
                        <m:t> 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ru-RU" sz="2400" b="0" i="0" smtClean="0">
                          <a:latin typeface="Cambria Math" panose="02040503050406030204" pitchFamily="18" charset="0"/>
                        </a:rPr>
                        <m:t>и</m:t>
                      </m:r>
                      <m:r>
                        <a:rPr lang="en-US" sz="2400" b="0" i="0" smtClean="0">
                          <a:latin typeface="Cambria Math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</a:rPr>
                        <m:t>π</m:t>
                      </m:r>
                      <m:r>
                        <a:rPr lang="en-US" sz="2400" b="0" i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m:rPr>
                          <m:sty m:val="p"/>
                        </m:rPr>
                        <a:rPr lang="en-US" sz="2400" b="0" i="0">
                          <a:latin typeface="Cambria Math"/>
                        </a:rPr>
                        <m:t>α</m:t>
                      </m:r>
                      <m:r>
                        <a:rPr lang="en-US" sz="2400" b="0" i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sz="2400" b="0" i="0">
                              <a:latin typeface="Cambria Math"/>
                            </a:rPr>
                            <m:t>π</m:t>
                          </m:r>
                        </m:num>
                        <m:den>
                          <m:r>
                            <a:rPr lang="en-US" sz="2400" b="0" i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2" y="1933924"/>
                <a:ext cx="8959355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44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50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uz-Cyrl-U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САМОЯТОЯТЕЛЬНОЙ РАБОТЫ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-53823" y="2139702"/>
                <a:ext cx="4605683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3823" y="2139702"/>
                <a:ext cx="4605683" cy="100168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113474" y="843558"/>
                <a:ext cx="187743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1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Решение</m:t>
                      </m:r>
                      <m:r>
                        <a:rPr lang="en-US" sz="2800" b="1" i="0" smtClean="0">
                          <a:solidFill>
                            <a:srgbClr val="00B050"/>
                          </a:solidFill>
                          <a:latin typeface="Cambria Math"/>
                        </a:rPr>
                        <m:t>: </m:t>
                      </m:r>
                    </m:oMath>
                  </m:oMathPara>
                </a14:m>
                <a:endParaRPr lang="ru-RU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74" y="843558"/>
                <a:ext cx="1877437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4477466" y="2157532"/>
                <a:ext cx="2210797" cy="1122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   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466" y="2157532"/>
                <a:ext cx="2210797" cy="1122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3" y="3260721"/>
                <a:ext cx="5363776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4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1−</m:t>
                          </m:r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𝟐𝟏</m:t>
                              </m:r>
                            </m:e>
                          </m:rad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" y="3260721"/>
                <a:ext cx="5363776" cy="100168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Прямоугольник 55"/>
              <p:cNvSpPr/>
              <p:nvPr/>
            </p:nvSpPr>
            <p:spPr>
              <a:xfrm>
                <a:off x="126870" y="1398742"/>
                <a:ext cx="389728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𝒔𝒊𝒏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𝒄𝒐𝒔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(2)</a:t>
                </a:r>
                <a:endParaRPr lang="ru-RU" sz="2800" dirty="0"/>
              </a:p>
            </p:txBody>
          </p:sp>
        </mc:Choice>
        <mc:Fallback xmlns="">
          <p:sp>
            <p:nvSpPr>
              <p:cNvPr id="56" name="Прямоугольник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870" y="1398742"/>
                <a:ext cx="3897285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0465" r="-2034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Прямоугольник 56"/>
              <p:cNvSpPr/>
              <p:nvPr/>
            </p:nvSpPr>
            <p:spPr>
              <a:xfrm>
                <a:off x="4477466" y="1366778"/>
                <a:ext cx="406079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𝒄𝒐𝒔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𝜶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𝒔𝒊𝒏</m:t>
                            </m:r>
                          </m:e>
                          <m:sup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𝜶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rgbClr val="0070C0"/>
                    </a:solidFill>
                  </a:rPr>
                  <a:t>      </a:t>
                </a:r>
                <a:r>
                  <a:rPr lang="en-US" sz="2800" b="1" dirty="0">
                    <a:solidFill>
                      <a:srgbClr val="00B050"/>
                    </a:solidFill>
                  </a:rPr>
                  <a:t>(3)</a:t>
                </a:r>
                <a:endParaRPr lang="ru-RU" sz="2800" dirty="0"/>
              </a:p>
            </p:txBody>
          </p:sp>
        </mc:Choice>
        <mc:Fallback xmlns="">
          <p:sp>
            <p:nvSpPr>
              <p:cNvPr id="57" name="Прямоугольник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466" y="1366778"/>
                <a:ext cx="4060792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Прямоугольник 57"/>
              <p:cNvSpPr/>
              <p:nvPr/>
            </p:nvSpPr>
            <p:spPr>
              <a:xfrm>
                <a:off x="6664714" y="2356753"/>
                <a:ext cx="2315249" cy="724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1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𝑡𝑔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Прямоугольник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4714" y="2356753"/>
                <a:ext cx="2315249" cy="7244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Прямоугольник 58"/>
              <p:cNvSpPr/>
              <p:nvPr/>
            </p:nvSpPr>
            <p:spPr>
              <a:xfrm>
                <a:off x="5508104" y="3173682"/>
                <a:ext cx="2609111" cy="11943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𝑡𝑔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 −</m:t>
                          </m:r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21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den>
                          </m:f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𝟐𝟏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Прямоугольник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173682"/>
                <a:ext cx="2609111" cy="11943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3869466" y="4155926"/>
                <a:ext cx="2402453" cy="794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𝑐𝑡𝑔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𝑡𝑔</m:t>
                          </m:r>
                          <m:r>
                            <a:rPr lang="en-US" sz="200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𝟐𝟏</m:t>
                              </m:r>
                            </m:e>
                          </m:rad>
                        </m:num>
                        <m:den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4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466" y="4155926"/>
                <a:ext cx="2402453" cy="79476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05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4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3334" y="752386"/>
            <a:ext cx="2981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255. </a:t>
            </a:r>
            <a:r>
              <a:rPr lang="ru-RU" sz="2800" b="1" i="1">
                <a:solidFill>
                  <a:srgbClr val="00B050"/>
                </a:solidFill>
              </a:rPr>
              <a:t> Вычислите.</a:t>
            </a:r>
            <a:r>
              <a:rPr lang="en-US" sz="2800" b="1" i="1">
                <a:solidFill>
                  <a:srgbClr val="00B050"/>
                </a:solidFill>
              </a:rPr>
              <a:t>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95240" y="2184881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2800" b="1" dirty="0">
                <a:solidFill>
                  <a:srgbClr val="00B050"/>
                </a:solidFill>
              </a:rPr>
              <a:t>Решение:</a:t>
            </a:r>
            <a:endParaRPr lang="ru-RU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Прямоугольник 59"/>
              <p:cNvSpPr/>
              <p:nvPr/>
            </p:nvSpPr>
            <p:spPr>
              <a:xfrm>
                <a:off x="78002" y="1201580"/>
                <a:ext cx="8926898" cy="7936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5)</m:t>
                      </m:r>
                      <m:r>
                        <a:rPr lang="en-US" sz="2400" i="1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 и </m:t>
                      </m:r>
                      <m:r>
                        <a:rPr lang="en-US" sz="2400" i="1">
                          <a:latin typeface="Cambria Math"/>
                        </a:rPr>
                        <m:t>𝑐𝑜𝑠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uz-Cyrl-UZ" sz="2400" b="0" i="1" smtClean="0">
                          <a:latin typeface="Cambria Math" panose="02040503050406030204" pitchFamily="18" charset="0"/>
                          <a:ea typeface="Cambria Math"/>
                        </a:rPr>
                        <m:t>, если </m:t>
                      </m:r>
                      <m:r>
                        <a:rPr lang="en-US" sz="2400" b="0" i="1" smtClean="0">
                          <a:latin typeface="Cambria Math"/>
                        </a:rPr>
                        <m:t>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uz-Cyrl-UZ" sz="2400" b="0" i="1" smtClean="0">
                          <a:latin typeface="Cambria Math" panose="02040503050406030204" pitchFamily="18" charset="0"/>
                        </a:rPr>
                        <m:t>и</m:t>
                      </m:r>
                      <m:r>
                        <a:rPr lang="en-US" sz="2400" b="0" i="1" smtClean="0">
                          <a:latin typeface="Cambria Math"/>
                        </a:rPr>
                        <m:t>  </m:t>
                      </m:r>
                      <m:r>
                        <a:rPr lang="ru-RU" sz="24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&lt;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0" name="Прямоугольник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2" y="1201580"/>
                <a:ext cx="8926898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2123728" y="2273816"/>
                <a:ext cx="286636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𝒊𝒏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273816"/>
                <a:ext cx="2866362" cy="47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867289" y="2238101"/>
                <a:ext cx="3206006" cy="541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/>
                    </a:solidFill>
                    <a:ea typeface="Cambria Math"/>
                  </a:rPr>
                  <a:t>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sz="22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f>
                      <m:f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200" i="1"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200" i="1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89" y="2238101"/>
                <a:ext cx="3206006" cy="541430"/>
              </a:xfrm>
              <a:prstGeom prst="rect">
                <a:avLst/>
              </a:prstGeom>
              <a:blipFill rotWithShape="1">
                <a:blip r:embed="rId6"/>
                <a:stretch>
                  <a:fillRect l="-2281" b="-89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78002" y="2845293"/>
                <a:ext cx="2884316" cy="7100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𝑐𝑜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2" y="2845293"/>
                <a:ext cx="2884316" cy="71006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200446" y="3555359"/>
                <a:ext cx="2312300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46" y="3555359"/>
                <a:ext cx="2312300" cy="67050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419872" y="2838529"/>
                <a:ext cx="4211602" cy="925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𝑡𝑔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+1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169</m:t>
                              </m:r>
                            </m:den>
                          </m:f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+1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169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194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838529"/>
                <a:ext cx="4211602" cy="92512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206419" y="4218374"/>
                <a:ext cx="2312300" cy="724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𝒕𝒈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19" y="4218374"/>
                <a:ext cx="2312300" cy="72449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267078" y="3888107"/>
                <a:ext cx="2019527" cy="728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𝟏𝟑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𝟏𝟗𝟒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8" y="3888107"/>
                <a:ext cx="2019527" cy="72808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5413311" y="3698639"/>
                <a:ext cx="3648756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𝟏𝟔𝟗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𝟏𝟗𝟒</m:t>
                              </m:r>
                            </m:den>
                          </m:f>
                        </m:e>
                      </m:rad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𝟏𝟗𝟒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311" y="3698639"/>
                <a:ext cx="3648756" cy="100168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94220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2" grpId="0"/>
      <p:bldP spid="43" grpId="0"/>
      <p:bldP spid="2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29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33334" y="752386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255.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95240" y="2184881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2800" b="1" dirty="0">
                <a:solidFill>
                  <a:srgbClr val="00B050"/>
                </a:solidFill>
              </a:rPr>
              <a:t>Решение:</a:t>
            </a:r>
            <a:endParaRPr lang="ru-RU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78002" y="1201580"/>
                <a:ext cx="8926898" cy="7838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6)</m:t>
                      </m:r>
                      <m:r>
                        <a:rPr lang="en-US" sz="2400" i="1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i="1">
                          <a:latin typeface="Cambria Math"/>
                        </a:rPr>
                        <m:t> и </m:t>
                      </m:r>
                      <m:r>
                        <a:rPr lang="en-US" sz="2400" i="1">
                          <a:latin typeface="Cambria Math"/>
                        </a:rPr>
                        <m:t>𝑐𝑜𝑠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uz-Cyrl-UZ" sz="2400" b="0" i="1" smtClean="0">
                          <a:latin typeface="Cambria Math" panose="02040503050406030204" pitchFamily="18" charset="0"/>
                          <a:ea typeface="Cambria Math"/>
                        </a:rPr>
                        <m:t>, если </m:t>
                      </m:r>
                      <m:r>
                        <a:rPr lang="en-US" sz="2400" b="0" i="1" smtClean="0">
                          <a:latin typeface="Cambria Math"/>
                        </a:rPr>
                        <m:t>𝑐𝑡𝑔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=−3 </m:t>
                      </m:r>
                      <m:r>
                        <a:rPr lang="uz-Cyrl-UZ" sz="2400" b="0" i="1" smtClean="0">
                          <a:latin typeface="Cambria Math" panose="02040503050406030204" pitchFamily="18" charset="0"/>
                        </a:rPr>
                        <m:t>и</m:t>
                      </m:r>
                      <m:r>
                        <a:rPr lang="en-US" sz="2400" b="0" i="1" smtClean="0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&lt;2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2" y="1201580"/>
                <a:ext cx="8926898" cy="7838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2123728" y="2273816"/>
                <a:ext cx="286636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𝒊𝒏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2273816"/>
                <a:ext cx="2866362" cy="4700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4867289" y="2312327"/>
                <a:ext cx="269253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dirty="0">
                    <a:solidFill>
                      <a:schemeClr val="tx1"/>
                    </a:solidFill>
                    <a:ea typeface="Cambria Math"/>
                  </a:rPr>
                  <a:t>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 </m:t>
                    </m:r>
                    <m:r>
                      <a:rPr lang="en-US" sz="22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20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ru-RU" sz="22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289" y="2312327"/>
                <a:ext cx="2692532" cy="430887"/>
              </a:xfrm>
              <a:prstGeom prst="rect">
                <a:avLst/>
              </a:prstGeom>
              <a:blipFill rotWithShape="1">
                <a:blip r:embed="rId5"/>
                <a:stretch>
                  <a:fillRect l="-2715" t="-8451" b="-267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8002" y="2845293"/>
                <a:ext cx="2884316" cy="7100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2" y="2845293"/>
                <a:ext cx="2884316" cy="71006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200446" y="3555359"/>
                <a:ext cx="2426113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46" y="3555359"/>
                <a:ext cx="2426113" cy="6705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3419872" y="2838529"/>
                <a:ext cx="3868816" cy="724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𝑐𝑡𝑔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𝛼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1+9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ru-RU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2838529"/>
                <a:ext cx="3868816" cy="72449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206419" y="4218374"/>
                <a:ext cx="2426113" cy="7244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𝒊𝒏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𝒄𝒕𝒈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19" y="4218374"/>
                <a:ext cx="2426113" cy="72449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3267078" y="3888107"/>
                <a:ext cx="1849609" cy="7280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𝒔𝒊𝒏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7078" y="3888107"/>
                <a:ext cx="1849609" cy="72808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Прямоугольник 54"/>
              <p:cNvSpPr/>
              <p:nvPr/>
            </p:nvSpPr>
            <p:spPr>
              <a:xfrm>
                <a:off x="5413311" y="3698639"/>
                <a:ext cx="2929520" cy="10016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</a:rPr>
                        <m:t>𝒄𝒐𝒔</m:t>
                      </m:r>
                      <m:r>
                        <a:rPr lang="en-US" sz="2000" b="1" i="1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</m:t>
                              </m:r>
                              <m: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𝟎</m:t>
                              </m:r>
                            </m:den>
                          </m:f>
                        </m:e>
                      </m:rad>
                      <m:r>
                        <a:rPr lang="en-US" sz="2000" b="1" i="1" smtClean="0">
                          <a:solidFill>
                            <a:srgbClr val="00206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1" smtClean="0">
                                  <a:solidFill>
                                    <a:srgbClr val="002060"/>
                                  </a:solidFill>
                                  <a:latin typeface="Cambria Math"/>
                                  <a:ea typeface="Cambria Math"/>
                                </a:rPr>
                                <m:t>𝟏𝟎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5" name="Прямоугольник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3311" y="3698639"/>
                <a:ext cx="2929520" cy="100168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131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9" grpId="0"/>
      <p:bldP spid="50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object 4"/>
              <p:cNvSpPr txBox="1">
                <a:spLocks/>
              </p:cNvSpPr>
              <p:nvPr/>
            </p:nvSpPr>
            <p:spPr>
              <a:xfrm>
                <a:off x="0" y="127308"/>
                <a:ext cx="9144000" cy="457314"/>
              </a:xfrm>
              <a:prstGeom prst="rect">
                <a:avLst/>
              </a:prstGeom>
            </p:spPr>
            <p:txBody>
              <a:bodyPr vert="horz" wrap="square" lIns="0" tIns="26171" rIns="0" bIns="0" rtlCol="0">
                <a:spAutoFit/>
              </a:bodyPr>
              <a:lstStyle>
                <a:lvl1pPr>
                  <a:defRPr sz="2650" b="1" i="0">
                    <a:solidFill>
                      <a:srgbClr val="FEFEFE"/>
                    </a:solidFill>
                    <a:latin typeface="Arial"/>
                    <a:ea typeface="+mj-ea"/>
                    <a:cs typeface="Arial"/>
                  </a:defRPr>
                </a:lvl1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8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m:t>РЕШЕНИЕ ПРИМЕРОВ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7308"/>
                <a:ext cx="9144000" cy="45731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233334" y="752386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256.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1700" y="2742188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00436" y="1183960"/>
            <a:ext cx="88044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 помощью основного тригонометрического тождества выясните, могут ли одновременно выполняться равенства: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2305385" y="2988682"/>
                <a:ext cx="286636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𝒊𝒏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385" y="2988682"/>
                <a:ext cx="2866362" cy="4700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62297" y="2198672"/>
                <a:ext cx="33263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1) </m:t>
                      </m:r>
                      <m:r>
                        <a:rPr lang="en-US" sz="2400" i="1" smtClean="0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=1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и</m:t>
                      </m: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𝑐𝑜𝑠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97" y="2198672"/>
                <a:ext cx="3326360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4139952" y="2014957"/>
                <a:ext cx="4006033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) </m:t>
                      </m:r>
                      <m:r>
                        <a:rPr lang="en-US" sz="2400" i="1" smtClean="0">
                          <a:latin typeface="Cambria Math"/>
                        </a:rPr>
                        <m:t>𝑠𝑖𝑛</m:t>
                      </m:r>
                      <m:r>
                        <a:rPr lang="en-US" sz="2400" i="1">
                          <a:latin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и</m:t>
                      </m:r>
                      <m:r>
                        <a:rPr lang="en-US" sz="2400" b="0" i="1" smtClean="0">
                          <a:latin typeface="Cambria Math"/>
                        </a:rPr>
                        <m:t>  </m:t>
                      </m:r>
                      <m:r>
                        <a:rPr lang="en-US" sz="2400" b="0" i="1" smtClean="0">
                          <a:latin typeface="Cambria Math"/>
                        </a:rPr>
                        <m:t>𝑐𝑜𝑠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014957"/>
                <a:ext cx="4006033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200436" y="3593072"/>
                <a:ext cx="421762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1) 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=1+1=2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36" y="3593072"/>
                <a:ext cx="4217629" cy="461665"/>
              </a:xfrm>
              <a:prstGeom prst="rect">
                <a:avLst/>
              </a:prstGeom>
              <a:blipFill rotWithShape="1"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187205" y="4058526"/>
                <a:ext cx="5297476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3) </m:t>
                          </m:r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𝑠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sz="2400" b="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24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16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25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05" y="4058526"/>
                <a:ext cx="5297476" cy="79367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5481552" y="4224532"/>
            <a:ext cx="1174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418065" y="3593071"/>
            <a:ext cx="14911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могут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5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29" grpId="0"/>
      <p:bldP spid="30" grpId="0"/>
      <p:bldP spid="5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endParaRPr lang="ru-RU" sz="1800" dirty="0"/>
          </a:p>
        </p:txBody>
      </p:sp>
      <p:sp>
        <p:nvSpPr>
          <p:cNvPr id="31" name="object 4"/>
          <p:cNvSpPr txBox="1">
            <a:spLocks/>
          </p:cNvSpPr>
          <p:nvPr/>
        </p:nvSpPr>
        <p:spPr>
          <a:xfrm>
            <a:off x="0" y="127308"/>
            <a:ext cx="9144000" cy="45731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ПРИМЕРОВ</a:t>
            </a:r>
            <a:endParaRPr lang="ru-RU" sz="28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33334" y="752386"/>
            <a:ext cx="992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</a:rPr>
              <a:t>257.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5179" y="1903685"/>
            <a:ext cx="16851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B050"/>
                </a:solidFill>
              </a:rPr>
              <a:t>Решение: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115616" y="760680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Могут ли одновременно выполняться равенства: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Прямоугольник 34"/>
              <p:cNvSpPr/>
              <p:nvPr/>
            </p:nvSpPr>
            <p:spPr>
              <a:xfrm>
                <a:off x="28162" y="3007195"/>
                <a:ext cx="4850239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  <a:ea typeface="Cambria Math"/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=1−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25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25</m:t>
                        </m:r>
                      </m:den>
                    </m:f>
                  </m:oMath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" y="3007195"/>
                <a:ext cx="4850239" cy="616964"/>
              </a:xfrm>
              <a:prstGeom prst="rect">
                <a:avLst/>
              </a:prstGeom>
              <a:blipFill rotWithShape="1">
                <a:blip r:embed="rId3"/>
                <a:stretch>
                  <a:fillRect l="-2013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Прямоугольник 35"/>
              <p:cNvSpPr/>
              <p:nvPr/>
            </p:nvSpPr>
            <p:spPr>
              <a:xfrm>
                <a:off x="194833" y="1222345"/>
                <a:ext cx="7679025" cy="6813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1) </m:t>
                    </m:r>
                    <m:r>
                      <a:rPr lang="en-US" sz="2400" i="1" smtClean="0">
                        <a:latin typeface="Cambria Math"/>
                      </a:rPr>
                      <m:t>𝑠𝑖𝑛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и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𝑡𝑔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24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dirty="0"/>
                  <a:t>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2) </m:t>
                    </m:r>
                    <m:r>
                      <a:rPr lang="en-US" sz="2400" i="1">
                        <a:latin typeface="Cambria Math"/>
                      </a:rPr>
                      <m:t>𝑐𝑡𝑔</m:t>
                    </m:r>
                    <m:r>
                      <a:rPr lang="en-US" sz="2400" i="1">
                        <a:latin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7</m:t>
                            </m:r>
                          </m:e>
                        </m:rad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и</m:t>
                    </m:r>
                    <m:r>
                      <a:rPr lang="en-US" sz="2400" i="1">
                        <a:latin typeface="Cambria Math"/>
                      </a:rPr>
                      <m:t>  </m:t>
                    </m:r>
                    <m:r>
                      <a:rPr lang="en-US" sz="2400" i="1">
                        <a:latin typeface="Cambria Math"/>
                      </a:rPr>
                      <m:t>𝑐𝑜𝑠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33" y="1222345"/>
                <a:ext cx="7679025" cy="6813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Прямоугольник 44"/>
          <p:cNvSpPr/>
          <p:nvPr/>
        </p:nvSpPr>
        <p:spPr>
          <a:xfrm>
            <a:off x="7687992" y="3554341"/>
            <a:ext cx="12028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может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7448946" y="4536749"/>
            <a:ext cx="1587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может</a:t>
            </a:r>
            <a:endParaRPr lang="ru-RU" sz="2400" b="1" i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175179" y="2426905"/>
                <a:ext cx="286636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𝒔</m:t>
                          </m:r>
                          <m:r>
                            <a:rPr lang="en-US" sz="24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𝒊𝒏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𝒄𝒐𝒔</m:t>
                          </m:r>
                        </m:e>
                        <m:sup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179" y="2426905"/>
                <a:ext cx="2866362" cy="4700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3396430" y="2302851"/>
                <a:ext cx="2312300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430" y="2302851"/>
                <a:ext cx="2312300" cy="67050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5977893" y="2264357"/>
                <a:ext cx="2426113" cy="670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𝒄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𝒕𝒈</m:t>
                          </m:r>
                        </m:e>
                        <m: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𝜶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/>
                              <a:ea typeface="Cambria Math"/>
                            </a:rPr>
                            <m:t>𝜶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7893" y="2264357"/>
                <a:ext cx="2426113" cy="67050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Прямоугольник 49"/>
              <p:cNvSpPr/>
              <p:nvPr/>
            </p:nvSpPr>
            <p:spPr>
              <a:xfrm>
                <a:off x="5120424" y="2934862"/>
                <a:ext cx="1678665" cy="938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24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+1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24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25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Прямоугольник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424" y="2934862"/>
                <a:ext cx="1678665" cy="9389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Прямоугольник 50"/>
              <p:cNvSpPr/>
              <p:nvPr/>
            </p:nvSpPr>
            <p:spPr>
              <a:xfrm>
                <a:off x="7091611" y="2978277"/>
                <a:ext cx="1192762" cy="6748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𝟐𝟒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𝟐𝟒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1" name="Прямоугольник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611" y="2978277"/>
                <a:ext cx="1192762" cy="6748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Прямоугольник 51"/>
              <p:cNvSpPr/>
              <p:nvPr/>
            </p:nvSpPr>
            <p:spPr>
              <a:xfrm>
                <a:off x="28162" y="3847444"/>
                <a:ext cx="4850239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Cambria Math"/>
                  </a:rPr>
                  <a:t>2</a:t>
                </a:r>
                <a:r>
                  <a:rPr lang="en-US" sz="2400" dirty="0">
                    <a:solidFill>
                      <a:schemeClr val="tx1"/>
                    </a:solidFill>
                    <a:ea typeface="Cambria Math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𝑠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𝑖𝑛</m:t>
                        </m:r>
                      </m:e>
                      <m:sup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=1−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4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Прямоугольник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2" y="3847444"/>
                <a:ext cx="4850239" cy="616964"/>
              </a:xfrm>
              <a:prstGeom prst="rect">
                <a:avLst/>
              </a:prstGeom>
              <a:blipFill rotWithShape="1">
                <a:blip r:embed="rId10"/>
                <a:stretch>
                  <a:fillRect l="-2013" b="-99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Прямоугольник 52"/>
              <p:cNvSpPr/>
              <p:nvPr/>
            </p:nvSpPr>
            <p:spPr>
              <a:xfrm>
                <a:off x="5120423" y="3917270"/>
                <a:ext cx="1479892" cy="9168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1+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9</m:t>
                          </m:r>
                        </m:den>
                      </m:f>
                      <m:r>
                        <a:rPr lang="en-US" sz="2000" b="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num>
                            <m:den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16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3" name="Прямоугольник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0423" y="3917270"/>
                <a:ext cx="1479892" cy="91685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Прямоугольник 53"/>
              <p:cNvSpPr/>
              <p:nvPr/>
            </p:nvSpPr>
            <p:spPr>
              <a:xfrm>
                <a:off x="6948264" y="3917270"/>
                <a:ext cx="1192762" cy="697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𝟗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7030A0"/>
                              </a:solidFill>
                              <a:latin typeface="Cambria Math"/>
                              <a:ea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4" name="Прямоугольник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917270"/>
                <a:ext cx="1192762" cy="69711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541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9c4719af634c8408a1426bf8bec19d7a69d33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15562</TotalTime>
  <Words>272</Words>
  <Application>Microsoft Office PowerPoint</Application>
  <PresentationFormat>Экран (16:9)</PresentationFormat>
  <Paragraphs>84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Закирова Ф.М</cp:lastModifiedBy>
  <cp:revision>1378</cp:revision>
  <dcterms:created xsi:type="dcterms:W3CDTF">2020-04-09T07:32:19Z</dcterms:created>
  <dcterms:modified xsi:type="dcterms:W3CDTF">2020-12-30T05:34:27Z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