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1381" r:id="rId2"/>
    <p:sldId id="1650" r:id="rId3"/>
    <p:sldId id="1659" r:id="rId4"/>
    <p:sldId id="1663" r:id="rId5"/>
    <p:sldId id="1662" r:id="rId6"/>
    <p:sldId id="1649" r:id="rId7"/>
    <p:sldId id="1647" r:id="rId8"/>
    <p:sldId id="1658" r:id="rId9"/>
    <p:sldId id="1661" r:id="rId10"/>
    <p:sldId id="1639" r:id="rId11"/>
  </p:sldIdLst>
  <p:sldSz cx="9144000" cy="5143500" type="screen16x9"/>
  <p:notesSz cx="5765800" cy="3244850"/>
  <p:custDataLst>
    <p:tags r:id="rId13"/>
  </p:custDataLst>
  <p:defaultTextStyle>
    <a:defPPr>
      <a:defRPr lang="ru-RU"/>
    </a:defPPr>
    <a:lvl1pPr marL="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4883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49768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465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899537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2442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49305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7419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799074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6391">
          <p15:clr>
            <a:srgbClr val="A4A3A4"/>
          </p15:clr>
        </p15:guide>
        <p15:guide id="4" pos="4451">
          <p15:clr>
            <a:srgbClr val="A4A3A4"/>
          </p15:clr>
        </p15:guide>
        <p15:guide id="5" orient="horz" pos="2057">
          <p15:clr>
            <a:srgbClr val="A4A3A4"/>
          </p15:clr>
        </p15:guide>
        <p15:guide id="6" orient="horz" pos="4566">
          <p15:clr>
            <a:srgbClr val="A4A3A4"/>
          </p15:clr>
        </p15:guide>
        <p15:guide id="7" pos="1662">
          <p15:clr>
            <a:srgbClr val="A4A3A4"/>
          </p15:clr>
        </p15:guide>
        <p15:guide id="8" pos="342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67" autoAdjust="0"/>
    <p:restoredTop sz="92895" autoAdjust="0"/>
  </p:normalViewPr>
  <p:slideViewPr>
    <p:cSldViewPr>
      <p:cViewPr varScale="1">
        <p:scale>
          <a:sx n="70" d="100"/>
          <a:sy n="70" d="100"/>
        </p:scale>
        <p:origin x="734" y="48"/>
      </p:cViewPr>
      <p:guideLst>
        <p:guide orient="horz" pos="2880"/>
        <p:guide pos="2160"/>
        <p:guide orient="horz" pos="6391"/>
        <p:guide pos="4451"/>
        <p:guide orient="horz" pos="2057"/>
        <p:guide orient="horz" pos="4566"/>
        <p:guide pos="1662"/>
        <p:guide pos="342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30.12.2020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42319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684637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026958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369276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711595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05391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39623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738553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6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3"/>
            <a:ext cx="777240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59"/>
            <a:ext cx="640080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537440"/>
          </a:xfrm>
        </p:spPr>
        <p:txBody>
          <a:bodyPr lIns="0" tIns="0" rIns="0" bIns="0"/>
          <a:lstStyle>
            <a:lvl1pPr>
              <a:defRPr sz="35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6015" y="112796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93481" y="1142501"/>
            <a:ext cx="2893250" cy="3420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508137" y="1674387"/>
            <a:ext cx="4158102" cy="1639679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032455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7"/>
            <a:ext cx="2555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1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4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4.png"/><Relationship Id="rId7" Type="http://schemas.openxmlformats.org/officeDocument/2006/relationships/image" Target="../media/image1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5.png"/><Relationship Id="rId10" Type="http://schemas.openxmlformats.org/officeDocument/2006/relationships/image" Target="../media/image18.png"/><Relationship Id="rId4" Type="http://schemas.openxmlformats.org/officeDocument/2006/relationships/image" Target="../media/image140.png"/><Relationship Id="rId9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12" Type="http://schemas.openxmlformats.org/officeDocument/2006/relationships/image" Target="../media/image2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11" Type="http://schemas.openxmlformats.org/officeDocument/2006/relationships/image" Target="../media/image27.png"/><Relationship Id="rId5" Type="http://schemas.openxmlformats.org/officeDocument/2006/relationships/image" Target="../media/image21.png"/><Relationship Id="rId10" Type="http://schemas.openxmlformats.org/officeDocument/2006/relationships/image" Target="../media/image26.png"/><Relationship Id="rId9" Type="http://schemas.openxmlformats.org/officeDocument/2006/relationships/image" Target="../media/image2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7" Type="http://schemas.openxmlformats.org/officeDocument/2006/relationships/image" Target="../media/image32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1.png"/><Relationship Id="rId11" Type="http://schemas.openxmlformats.org/officeDocument/2006/relationships/image" Target="../media/image36.png"/><Relationship Id="rId5" Type="http://schemas.openxmlformats.org/officeDocument/2006/relationships/image" Target="../media/image30.png"/><Relationship Id="rId10" Type="http://schemas.openxmlformats.org/officeDocument/2006/relationships/image" Target="../media/image35.png"/><Relationship Id="rId4" Type="http://schemas.openxmlformats.org/officeDocument/2006/relationships/image" Target="../media/image21.png"/><Relationship Id="rId9" Type="http://schemas.openxmlformats.org/officeDocument/2006/relationships/image" Target="../media/image3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7" Type="http://schemas.openxmlformats.org/officeDocument/2006/relationships/image" Target="../media/image42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png"/><Relationship Id="rId5" Type="http://schemas.openxmlformats.org/officeDocument/2006/relationships/image" Target="../media/image39.png"/><Relationship Id="rId4" Type="http://schemas.openxmlformats.org/officeDocument/2006/relationships/image" Target="../media/image37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png"/><Relationship Id="rId3" Type="http://schemas.openxmlformats.org/officeDocument/2006/relationships/image" Target="../media/image44.png"/><Relationship Id="rId7" Type="http://schemas.openxmlformats.org/officeDocument/2006/relationships/image" Target="../media/image48.png"/><Relationship Id="rId12" Type="http://schemas.openxmlformats.org/officeDocument/2006/relationships/image" Target="../media/image5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7.png"/><Relationship Id="rId11" Type="http://schemas.openxmlformats.org/officeDocument/2006/relationships/image" Target="../media/image52.png"/><Relationship Id="rId5" Type="http://schemas.openxmlformats.org/officeDocument/2006/relationships/image" Target="../media/image46.png"/><Relationship Id="rId10" Type="http://schemas.openxmlformats.org/officeDocument/2006/relationships/image" Target="../media/image51.png"/><Relationship Id="rId4" Type="http://schemas.openxmlformats.org/officeDocument/2006/relationships/image" Target="../media/image40.png"/><Relationship Id="rId9" Type="http://schemas.openxmlformats.org/officeDocument/2006/relationships/image" Target="../media/image5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0" y="2703"/>
            <a:ext cx="9130468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971600" y="2535500"/>
            <a:ext cx="5328592" cy="924850"/>
          </a:xfrm>
          <a:prstGeom prst="rect">
            <a:avLst/>
          </a:prstGeom>
        </p:spPr>
        <p:txBody>
          <a:bodyPr vert="horz" wrap="square" lIns="0" tIns="22143" rIns="0" bIns="0" rtlCol="0">
            <a:spAutoFit/>
          </a:bodyPr>
          <a:lstStyle/>
          <a:p>
            <a:pPr marL="29189">
              <a:lnSpc>
                <a:spcPts val="3099"/>
              </a:lnSpc>
              <a:spcBef>
                <a:spcPts val="175"/>
              </a:spcBef>
            </a:pPr>
            <a:r>
              <a:rPr lang="uz-Cyrl-UZ" sz="3200" b="1" dirty="0">
                <a:solidFill>
                  <a:srgbClr val="2365C7"/>
                </a:solidFill>
                <a:latin typeface="Arial"/>
                <a:cs typeface="Arial"/>
              </a:rPr>
              <a:t>Тема</a:t>
            </a:r>
            <a:r>
              <a:rPr sz="3200" b="1" dirty="0">
                <a:solidFill>
                  <a:srgbClr val="2365C7"/>
                </a:solidFill>
                <a:latin typeface="Arial"/>
                <a:cs typeface="Arial"/>
              </a:rPr>
              <a:t>:</a:t>
            </a:r>
          </a:p>
          <a:p>
            <a:pPr marL="20131">
              <a:lnSpc>
                <a:spcPts val="4431"/>
              </a:lnSpc>
            </a:pPr>
            <a:r>
              <a:rPr lang="uz-Cyrl-UZ" sz="2800" b="1" dirty="0">
                <a:solidFill>
                  <a:srgbClr val="002060"/>
                </a:solidFill>
                <a:latin typeface="Arial"/>
                <a:cs typeface="Arial"/>
              </a:rPr>
              <a:t>РЕШЕНИЕ ПРИМЕРОВ</a:t>
            </a:r>
            <a:endParaRPr lang="en-US" sz="28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323527" y="2211710"/>
            <a:ext cx="545553" cy="1641385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6660233" y="361576"/>
            <a:ext cx="1752502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6660232" y="361576"/>
            <a:ext cx="1752503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6698083" y="475553"/>
            <a:ext cx="1680495" cy="574343"/>
          </a:xfrm>
          <a:prstGeom prst="rect">
            <a:avLst/>
          </a:prstGeom>
        </p:spPr>
        <p:txBody>
          <a:bodyPr vert="horz" wrap="square" lIns="0" tIns="25164" rIns="0" bIns="0" rtlCol="0">
            <a:spAutoFit/>
          </a:bodyPr>
          <a:lstStyle/>
          <a:p>
            <a:pPr>
              <a:spcBef>
                <a:spcPts val="198"/>
              </a:spcBef>
            </a:pPr>
            <a:r>
              <a:rPr lang="en-US" sz="3567" b="1" spc="16" dirty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r>
              <a:rPr lang="uz-Cyrl-UZ" sz="3567" b="1" spc="16" dirty="0">
                <a:solidFill>
                  <a:srgbClr val="FEFEFE"/>
                </a:solidFill>
                <a:latin typeface="Arial"/>
                <a:cs typeface="Arial"/>
              </a:rPr>
              <a:t> класс</a:t>
            </a:r>
            <a:endParaRPr sz="3567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xmlns="" id="{97CDA16A-066A-4BED-8F29-21556D7AB731}"/>
              </a:ext>
            </a:extLst>
          </p:cNvPr>
          <p:cNvSpPr txBox="1">
            <a:spLocks/>
          </p:cNvSpPr>
          <p:nvPr/>
        </p:nvSpPr>
        <p:spPr>
          <a:xfrm>
            <a:off x="1348127" y="341809"/>
            <a:ext cx="4808049" cy="854086"/>
          </a:xfrm>
          <a:prstGeom prst="rect">
            <a:avLst/>
          </a:prstGeom>
        </p:spPr>
        <p:txBody>
          <a:bodyPr vert="horz" wrap="square" lIns="0" tIns="23183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0161" algn="ctr" defTabSz="1451610">
              <a:spcBef>
                <a:spcPts val="181"/>
              </a:spcBef>
              <a:defRPr/>
            </a:pPr>
            <a:r>
              <a:rPr lang="uz-Cyrl-UZ" sz="5398" kern="0" spc="8" dirty="0">
                <a:solidFill>
                  <a:sysClr val="window" lastClr="FFFFFF"/>
                </a:solidFill>
              </a:rPr>
              <a:t>АЛГЕБРА</a:t>
            </a:r>
            <a:endParaRPr lang="en-US" sz="5398" kern="0" spc="8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xmlns="" id="{D2168EAD-EAD9-4C91-B3BA-D0FB4D707556}"/>
              </a:ext>
            </a:extLst>
          </p:cNvPr>
          <p:cNvSpPr/>
          <p:nvPr/>
        </p:nvSpPr>
        <p:spPr>
          <a:xfrm>
            <a:off x="568083" y="1062322"/>
            <a:ext cx="25201" cy="49394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2">
            <a:extLst>
              <a:ext uri="{FF2B5EF4-FFF2-40B4-BE49-F238E27FC236}">
                <a16:creationId xmlns:a16="http://schemas.microsoft.com/office/drawing/2014/main" xmlns="" id="{5AAAE1A5-5083-45BC-BB77-451BC6095476}"/>
              </a:ext>
            </a:extLst>
          </p:cNvPr>
          <p:cNvSpPr/>
          <p:nvPr/>
        </p:nvSpPr>
        <p:spPr>
          <a:xfrm>
            <a:off x="519209" y="1049896"/>
            <a:ext cx="614902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3">
            <a:extLst>
              <a:ext uri="{FF2B5EF4-FFF2-40B4-BE49-F238E27FC236}">
                <a16:creationId xmlns:a16="http://schemas.microsoft.com/office/drawing/2014/main" xmlns="" id="{42562BD1-38C5-4FEF-BE28-9E2028CE083A}"/>
              </a:ext>
            </a:extLst>
          </p:cNvPr>
          <p:cNvSpPr/>
          <p:nvPr/>
        </p:nvSpPr>
        <p:spPr>
          <a:xfrm>
            <a:off x="580507" y="496597"/>
            <a:ext cx="0" cy="541315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4">
            <a:extLst>
              <a:ext uri="{FF2B5EF4-FFF2-40B4-BE49-F238E27FC236}">
                <a16:creationId xmlns:a16="http://schemas.microsoft.com/office/drawing/2014/main" xmlns="" id="{199D57BF-AFEE-4760-B709-A1E005ECDEF4}"/>
              </a:ext>
            </a:extLst>
          </p:cNvPr>
          <p:cNvSpPr/>
          <p:nvPr/>
        </p:nvSpPr>
        <p:spPr>
          <a:xfrm>
            <a:off x="640771" y="539961"/>
            <a:ext cx="448576" cy="467728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1" name="object 15">
            <a:extLst>
              <a:ext uri="{FF2B5EF4-FFF2-40B4-BE49-F238E27FC236}">
                <a16:creationId xmlns:a16="http://schemas.microsoft.com/office/drawing/2014/main" xmlns="" id="{DFF3D60F-1869-4734-8178-4BFE8F5C0368}"/>
              </a:ext>
            </a:extLst>
          </p:cNvPr>
          <p:cNvSpPr/>
          <p:nvPr/>
        </p:nvSpPr>
        <p:spPr>
          <a:xfrm>
            <a:off x="1068705" y="1084186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2" name="object 16">
            <a:extLst>
              <a:ext uri="{FF2B5EF4-FFF2-40B4-BE49-F238E27FC236}">
                <a16:creationId xmlns:a16="http://schemas.microsoft.com/office/drawing/2014/main" xmlns="" id="{C22A3C16-3643-4C83-83DD-E1EA8CC4BADD}"/>
              </a:ext>
            </a:extLst>
          </p:cNvPr>
          <p:cNvSpPr/>
          <p:nvPr/>
        </p:nvSpPr>
        <p:spPr>
          <a:xfrm>
            <a:off x="487236" y="515970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779662"/>
            <a:ext cx="4147661" cy="281153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6728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Iroda\Downloads\VQpq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0227" y="2427734"/>
            <a:ext cx="3931537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bject 2">
            <a:extLst>
              <a:ext uri="{FF2B5EF4-FFF2-40B4-BE49-F238E27FC236}">
                <a16:creationId xmlns:a16="http://schemas.microsoft.com/office/drawing/2014/main" xmlns="" id="{7FC1F883-1236-4202-BC5C-D62FD599365E}"/>
              </a:ext>
            </a:extLst>
          </p:cNvPr>
          <p:cNvSpPr/>
          <p:nvPr/>
        </p:nvSpPr>
        <p:spPr>
          <a:xfrm>
            <a:off x="0" y="3733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xmlns="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185603" y="172260"/>
            <a:ext cx="8835601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2800" b="1" kern="0" dirty="0"/>
              <a:t>ЗАДАНИЯ ДЛЯ САМОСТОЯТЕЛЬНОГО РЕШЕНИЯ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19108" y="1185595"/>
            <a:ext cx="856895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/>
              <a:t>Стр.</a:t>
            </a:r>
            <a:r>
              <a:rPr lang="en-US" sz="2800" b="1" dirty="0"/>
              <a:t> </a:t>
            </a:r>
            <a:r>
              <a:rPr lang="en-US" sz="2800" b="1" dirty="0">
                <a:solidFill>
                  <a:srgbClr val="7030A0"/>
                </a:solidFill>
              </a:rPr>
              <a:t>116</a:t>
            </a:r>
            <a:endParaRPr lang="en-US" sz="2800" b="1" dirty="0"/>
          </a:p>
          <a:p>
            <a:pPr algn="ctr"/>
            <a:r>
              <a:rPr lang="ru-RU" sz="2800" b="1" dirty="0">
                <a:solidFill>
                  <a:srgbClr val="7030A0"/>
                </a:solidFill>
              </a:rPr>
              <a:t>№ </a:t>
            </a:r>
            <a:r>
              <a:rPr lang="en-US" sz="2800" b="1" dirty="0">
                <a:solidFill>
                  <a:srgbClr val="7030A0"/>
                </a:solidFill>
              </a:rPr>
              <a:t>256</a:t>
            </a:r>
            <a:r>
              <a:rPr lang="ru-RU" sz="2800" b="1" dirty="0">
                <a:solidFill>
                  <a:srgbClr val="7030A0"/>
                </a:solidFill>
              </a:rPr>
              <a:t> (2,4</a:t>
            </a:r>
            <a:r>
              <a:rPr lang="ru-RU" sz="2800" b="1" dirty="0" smtClean="0">
                <a:solidFill>
                  <a:srgbClr val="7030A0"/>
                </a:solidFill>
              </a:rPr>
              <a:t>)</a:t>
            </a:r>
            <a:r>
              <a:rPr lang="ru-RU" sz="2800" b="1" dirty="0" smtClean="0">
                <a:solidFill>
                  <a:srgbClr val="7030A0"/>
                </a:solidFill>
              </a:rPr>
              <a:t>, </a:t>
            </a:r>
            <a:r>
              <a:rPr lang="en-US" sz="2800" b="1" dirty="0" smtClean="0">
                <a:solidFill>
                  <a:srgbClr val="7030A0"/>
                </a:solidFill>
              </a:rPr>
              <a:t>259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5416172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uz-Cyrl-UZ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САМОЯТОЯТЕЛЬНОЙ РАБОТЫ</a:t>
            </a:r>
            <a:endParaRPr lang="ru-RU" sz="2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33334" y="752386"/>
            <a:ext cx="29851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>
                <a:solidFill>
                  <a:srgbClr val="00B050"/>
                </a:solidFill>
              </a:rPr>
              <a:t>255.</a:t>
            </a:r>
            <a:r>
              <a:rPr lang="ru-RU" sz="2800" b="1" i="1" dirty="0">
                <a:solidFill>
                  <a:srgbClr val="00B050"/>
                </a:solidFill>
              </a:rPr>
              <a:t> Вычислите:</a:t>
            </a:r>
            <a:r>
              <a:rPr lang="en-US" sz="2800" b="1" i="1" dirty="0">
                <a:solidFill>
                  <a:srgbClr val="00B050"/>
                </a:solidFill>
              </a:rPr>
              <a:t>  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Прямоугольник 33"/>
              <p:cNvSpPr/>
              <p:nvPr/>
            </p:nvSpPr>
            <p:spPr>
              <a:xfrm>
                <a:off x="208153" y="1288393"/>
                <a:ext cx="8926898" cy="62177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1)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</a:rPr>
                      <m:t>sinα</m:t>
                    </m:r>
                    <m:r>
                      <a:rPr lang="en-US" sz="2400" b="0" i="0" smtClean="0">
                        <a:latin typeface="Cambria Math"/>
                      </a:rPr>
                      <m:t> и 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</a:rPr>
                      <m:t>tgα</m:t>
                    </m:r>
                  </m:oMath>
                </a14:m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, если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>
                        <a:latin typeface="Cambria Math"/>
                      </a:rPr>
                      <m:t>cosα</m:t>
                    </m:r>
                    <m:r>
                      <a:rPr lang="en-US" sz="2400" b="0" i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sz="2400" b="0" i="0">
                            <a:latin typeface="Cambria Math"/>
                          </a:rPr>
                          <m:t>13</m:t>
                        </m:r>
                      </m:den>
                    </m:f>
                    <m:r>
                      <a:rPr lang="en-US" sz="2400" b="0" i="0">
                        <a:latin typeface="Cambria Math"/>
                      </a:rPr>
                      <m:t>  </m:t>
                    </m:r>
                    <m:r>
                      <a:rPr lang="ru-RU" sz="2400" b="0" i="0" smtClean="0">
                        <a:latin typeface="Cambria Math" panose="02040503050406030204" pitchFamily="18" charset="0"/>
                      </a:rPr>
                      <m:t>и</m:t>
                    </m:r>
                    <m:r>
                      <a:rPr lang="en-US" sz="2400" b="0" i="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0">
                            <a:latin typeface="Cambria Math"/>
                          </a:rPr>
                          <m:t>3</m:t>
                        </m:r>
                        <m:r>
                          <m:rPr>
                            <m:sty m:val="p"/>
                          </m:rPr>
                          <a:rPr lang="en-US" sz="2400" b="0" i="0">
                            <a:latin typeface="Cambria Math"/>
                          </a:rPr>
                          <m:t>π</m:t>
                        </m:r>
                      </m:num>
                      <m:den>
                        <m:r>
                          <a:rPr lang="en-US" sz="2400" b="0" i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sz="2400" b="0" i="0">
                        <a:latin typeface="Cambria Math"/>
                        <a:ea typeface="Cambria Math"/>
                      </a:rPr>
                      <m:t>&lt;</m:t>
                    </m:r>
                    <m:r>
                      <m:rPr>
                        <m:sty m:val="p"/>
                      </m:rPr>
                      <a:rPr lang="en-US" sz="2400" b="0" i="0">
                        <a:latin typeface="Cambria Math"/>
                      </a:rPr>
                      <m:t>α</m:t>
                    </m:r>
                    <m:r>
                      <a:rPr lang="en-US" sz="2400" b="0" i="0">
                        <a:latin typeface="Cambria Math"/>
                      </a:rPr>
                      <m:t>&lt;2</m:t>
                    </m:r>
                    <m:r>
                      <m:rPr>
                        <m:sty m:val="p"/>
                      </m:rPr>
                      <a:rPr lang="en-US" sz="2400" b="0" i="0">
                        <a:latin typeface="Cambria Math"/>
                      </a:rPr>
                      <m:t>π</m:t>
                    </m:r>
                  </m:oMath>
                </a14:m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4" name="Прямоугольник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153" y="1288393"/>
                <a:ext cx="8926898" cy="621773"/>
              </a:xfrm>
              <a:prstGeom prst="rect">
                <a:avLst/>
              </a:prstGeom>
              <a:blipFill>
                <a:blip r:embed="rId2"/>
                <a:stretch>
                  <a:fillRect l="-68" b="-88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312185" y="2091027"/>
                <a:ext cx="8802117" cy="58137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</a:rPr>
                      <m:t>2) </m:t>
                    </m:r>
                    <m:r>
                      <m:rPr>
                        <m:sty m:val="p"/>
                      </m:rPr>
                      <a:rPr lang="en-US" sz="2400" b="0" i="0">
                        <a:latin typeface="Cambria Math"/>
                      </a:rPr>
                      <m:t>cosα</m:t>
                    </m:r>
                    <m:r>
                      <a:rPr lang="en-US" sz="2400" b="0" i="0">
                        <a:latin typeface="Cambria Math"/>
                      </a:rPr>
                      <m:t> и </m:t>
                    </m:r>
                    <m:r>
                      <m:rPr>
                        <m:sty m:val="p"/>
                      </m:rPr>
                      <a:rPr lang="en-US" sz="2400" b="0" i="0">
                        <a:latin typeface="Cambria Math"/>
                      </a:rPr>
                      <m:t>tgα</m:t>
                    </m:r>
                  </m:oMath>
                </a14:m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, если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</a:rPr>
                      <m:t>sin</m:t>
                    </m:r>
                    <m:r>
                      <m:rPr>
                        <m:sty m:val="p"/>
                      </m:rPr>
                      <a:rPr lang="en-US" sz="2400" b="0" i="0">
                        <a:latin typeface="Cambria Math"/>
                      </a:rPr>
                      <m:t>α</m:t>
                    </m:r>
                    <m:r>
                      <a:rPr lang="en-US" sz="2400" b="0" i="0">
                        <a:latin typeface="Cambria Math"/>
                      </a:rPr>
                      <m:t>=0,8  и</m:t>
                    </m:r>
                    <m:r>
                      <a:rPr lang="en-US" sz="2400" b="0" i="0" smtClean="0">
                        <a:latin typeface="Cambria Math"/>
                      </a:rPr>
                      <m:t>  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400" b="0" i="0">
                            <a:latin typeface="Cambria Math"/>
                          </a:rPr>
                          <m:t>π</m:t>
                        </m:r>
                      </m:num>
                      <m:den>
                        <m:r>
                          <a:rPr lang="en-US" sz="2400" b="0" i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sz="2400" b="0" i="0">
                        <a:latin typeface="Cambria Math"/>
                        <a:ea typeface="Cambria Math"/>
                      </a:rPr>
                      <m:t>&lt;</m:t>
                    </m:r>
                    <m:r>
                      <m:rPr>
                        <m:sty m:val="p"/>
                      </m:rPr>
                      <a:rPr lang="en-US" sz="2400" b="0" i="0">
                        <a:latin typeface="Cambria Math"/>
                      </a:rPr>
                      <m:t>α</m:t>
                    </m:r>
                    <m:r>
                      <a:rPr lang="en-US" sz="2400" b="0" i="0">
                        <a:latin typeface="Cambria Math"/>
                      </a:rPr>
                      <m:t>&lt;</m:t>
                    </m:r>
                    <m:r>
                      <m:rPr>
                        <m:sty m:val="p"/>
                      </m:rPr>
                      <a:rPr lang="en-US" sz="2400" b="0" i="0">
                        <a:latin typeface="Cambria Math"/>
                      </a:rPr>
                      <m:t>π</m:t>
                    </m:r>
                  </m:oMath>
                </a14:m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185" y="2091027"/>
                <a:ext cx="8802117" cy="581378"/>
              </a:xfrm>
              <a:prstGeom prst="rect">
                <a:avLst/>
              </a:prstGeom>
              <a:blipFill>
                <a:blip r:embed="rId3"/>
                <a:stretch>
                  <a:fillRect t="-2105" b="-94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8222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126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uz-Cyrl-UZ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САМОЯТОЯТЕЛЬНОЙ РАБОТЫ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Прямоугольник 32"/>
              <p:cNvSpPr/>
              <p:nvPr/>
            </p:nvSpPr>
            <p:spPr>
              <a:xfrm>
                <a:off x="105014" y="2139702"/>
                <a:ext cx="5345759" cy="10016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1) </m:t>
                      </m:r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𝑠𝑖𝑛</m:t>
                      </m:r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=−</m:t>
                      </m:r>
                      <m:rad>
                        <m:radPr>
                          <m:degHide m:val="on"/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1−</m:t>
                          </m:r>
                          <m:sSup>
                            <m:sSupPr>
                              <m:ctrlPr>
                                <a:rPr lang="en-US" sz="20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b="0" i="1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𝑐𝑜𝑠</m:t>
                              </m:r>
                            </m:e>
                            <m:sup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𝛼</m:t>
                          </m:r>
                        </m:e>
                      </m:rad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=−</m:t>
                      </m:r>
                      <m:rad>
                        <m:radPr>
                          <m:degHide m:val="on"/>
                          <m:ctrlP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1−</m:t>
                          </m:r>
                          <m:f>
                            <m:fPr>
                              <m:ctrlP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25</m:t>
                              </m:r>
                            </m:num>
                            <m:den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169</m:t>
                              </m:r>
                            </m:den>
                          </m:f>
                        </m:e>
                      </m:rad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𝟏𝟐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𝟏𝟑</m:t>
                          </m:r>
                        </m:den>
                      </m:f>
                    </m:oMath>
                  </m:oMathPara>
                </a14:m>
                <a:endParaRPr lang="ru-RU" sz="2400" b="1" i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3" name="Прямоугольник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014" y="2139702"/>
                <a:ext cx="5345759" cy="1001684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Прямоугольник 33"/>
              <p:cNvSpPr/>
              <p:nvPr/>
            </p:nvSpPr>
            <p:spPr>
              <a:xfrm>
                <a:off x="113474" y="843558"/>
                <a:ext cx="179888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1" i="0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Решение:</m:t>
                      </m:r>
                    </m:oMath>
                  </m:oMathPara>
                </a14:m>
                <a:endParaRPr lang="ru-RU" sz="28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34" name="Прямоугольник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474" y="843558"/>
                <a:ext cx="1798889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Прямоугольник 34"/>
              <p:cNvSpPr/>
              <p:nvPr/>
            </p:nvSpPr>
            <p:spPr>
              <a:xfrm>
                <a:off x="5558057" y="2014796"/>
                <a:ext cx="3321230" cy="112659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𝑡𝑔</m:t>
                      </m:r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𝑠𝑖𝑛</m:t>
                          </m:r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𝛼</m:t>
                          </m:r>
                        </m:num>
                        <m:den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𝑐𝑜𝑠</m:t>
                          </m:r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𝛼</m:t>
                          </m:r>
                        </m:den>
                      </m:f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sz="2000" i="1" smtClean="0">
                                  <a:latin typeface="Cambria Math"/>
                                  <a:ea typeface="Cambria Math"/>
                                </a:rPr>
                                <m:t>12</m:t>
                              </m:r>
                            </m:num>
                            <m:den>
                              <m:r>
                                <a:rPr lang="en-US" sz="2000" i="1">
                                  <a:latin typeface="Cambria Math"/>
                                  <a:ea typeface="Cambria Math"/>
                                </a:rPr>
                                <m:t>13</m:t>
                              </m:r>
                            </m:den>
                          </m:f>
                        </m:num>
                        <m:den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    </m:t>
                          </m:r>
                          <m:f>
                            <m:f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latin typeface="Cambria Math"/>
                                  <a:ea typeface="Cambria Math"/>
                                </a:rPr>
                                <m:t>5</m:t>
                              </m:r>
                            </m:num>
                            <m:den>
                              <m:r>
                                <a:rPr lang="en-US" sz="2000" i="1">
                                  <a:latin typeface="Cambria Math"/>
                                  <a:ea typeface="Cambria Math"/>
                                </a:rPr>
                                <m:t>13</m:t>
                              </m:r>
                            </m:den>
                          </m:f>
                        </m:den>
                      </m:f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𝟏𝟐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ru-RU" sz="2400" b="1" i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5" name="Прямоугольник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8057" y="2014796"/>
                <a:ext cx="3321230" cy="112659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Прямоугольник 35"/>
              <p:cNvSpPr/>
              <p:nvPr/>
            </p:nvSpPr>
            <p:spPr>
              <a:xfrm>
                <a:off x="126870" y="3579862"/>
                <a:ext cx="5460597" cy="4925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latin typeface="Cambria Math"/>
                          <a:ea typeface="Cambria Math"/>
                        </a:rPr>
                        <m:t>2</m:t>
                      </m:r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) </m:t>
                      </m:r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𝑐𝑜𝑠</m:t>
                      </m:r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=−</m:t>
                      </m:r>
                      <m:rad>
                        <m:radPr>
                          <m:degHide m:val="on"/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1−</m:t>
                          </m:r>
                          <m:sSup>
                            <m:sSupPr>
                              <m:ctrlPr>
                                <a:rPr lang="en-US" sz="20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𝑠𝑖𝑛</m:t>
                              </m:r>
                            </m:e>
                            <m:sup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𝛼</m:t>
                          </m:r>
                        </m:e>
                      </m:rad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=−</m:t>
                      </m:r>
                      <m:rad>
                        <m:radPr>
                          <m:degHide m:val="on"/>
                          <m:ctrlP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1−0,64</m:t>
                          </m:r>
                        </m:e>
                      </m:rad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𝟎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,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𝟔</m:t>
                      </m:r>
                    </m:oMath>
                  </m:oMathPara>
                </a14:m>
                <a:endParaRPr lang="ru-RU" sz="2400" b="1" i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6" name="Прямоугольник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870" y="3579862"/>
                <a:ext cx="5460597" cy="49250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Прямоугольник 36"/>
              <p:cNvSpPr/>
              <p:nvPr/>
            </p:nvSpPr>
            <p:spPr>
              <a:xfrm>
                <a:off x="5582404" y="3394925"/>
                <a:ext cx="3166251" cy="7030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𝑡𝑔</m:t>
                      </m:r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𝑠𝑖𝑛</m:t>
                          </m:r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𝛼</m:t>
                          </m:r>
                        </m:num>
                        <m:den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𝑐𝑜𝑠</m:t>
                          </m:r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𝛼</m:t>
                          </m:r>
                        </m:den>
                      </m:f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  0,8</m:t>
                          </m:r>
                        </m:num>
                        <m:den>
                          <m:r>
                            <a:rPr lang="en-US" sz="2000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n-US" sz="2000" b="0" i="1" smtClean="0">
                              <a:latin typeface="Cambria Math"/>
                              <a:ea typeface="Cambria Math"/>
                            </a:rPr>
                            <m:t>0,6</m:t>
                          </m:r>
                        </m:den>
                      </m:f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𝟒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ru-RU" sz="2400" b="1" i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7" name="Прямоугольник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2404" y="3394925"/>
                <a:ext cx="3166251" cy="703078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Прямоугольник 37"/>
              <p:cNvSpPr/>
              <p:nvPr/>
            </p:nvSpPr>
            <p:spPr>
              <a:xfrm>
                <a:off x="126870" y="1398742"/>
                <a:ext cx="389728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𝒔𝒊𝒏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𝜶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=±</m:t>
                    </m:r>
                    <m:rad>
                      <m:radPr>
                        <m:degHide m:val="on"/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𝟏</m:t>
                        </m:r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US" sz="24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2400" b="1" i="1">
                                <a:solidFill>
                                  <a:srgbClr val="0070C0"/>
                                </a:solidFill>
                                <a:latin typeface="Cambria Math"/>
                                <a:ea typeface="Cambria Math"/>
                              </a:rPr>
                              <m:t>𝒄𝒐𝒔</m:t>
                            </m:r>
                          </m:e>
                          <m:sup>
                            <m:r>
                              <a:rPr lang="en-US" sz="2400" b="1" i="1" smtClean="0">
                                <a:solidFill>
                                  <a:srgbClr val="0070C0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𝜶</m:t>
                        </m:r>
                      </m:e>
                    </m:rad>
                  </m:oMath>
                </a14:m>
                <a:r>
                  <a:rPr lang="en-US" sz="2800" b="1" dirty="0">
                    <a:solidFill>
                      <a:srgbClr val="0070C0"/>
                    </a:solidFill>
                  </a:rPr>
                  <a:t>     </a:t>
                </a:r>
                <a:r>
                  <a:rPr lang="en-US" sz="2800" b="1" dirty="0">
                    <a:solidFill>
                      <a:srgbClr val="00B050"/>
                    </a:solidFill>
                  </a:rPr>
                  <a:t>(2)</a:t>
                </a:r>
                <a:endParaRPr lang="ru-RU" sz="2800" dirty="0"/>
              </a:p>
            </p:txBody>
          </p:sp>
        </mc:Choice>
        <mc:Fallback xmlns="">
          <p:sp>
            <p:nvSpPr>
              <p:cNvPr id="38" name="Прямоугольник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870" y="1398742"/>
                <a:ext cx="3897285" cy="523220"/>
              </a:xfrm>
              <a:prstGeom prst="rect">
                <a:avLst/>
              </a:prstGeom>
              <a:blipFill rotWithShape="1">
                <a:blip r:embed="rId7"/>
                <a:stretch>
                  <a:fillRect t="-10465" r="-2034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Прямоугольник 38"/>
              <p:cNvSpPr/>
              <p:nvPr/>
            </p:nvSpPr>
            <p:spPr>
              <a:xfrm>
                <a:off x="4477466" y="1366778"/>
                <a:ext cx="406079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𝒄𝒐𝒔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𝜶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=±</m:t>
                    </m:r>
                    <m:rad>
                      <m:radPr>
                        <m:degHide m:val="on"/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𝟏</m:t>
                        </m:r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US" sz="24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2400" b="1" i="1" smtClean="0">
                                <a:solidFill>
                                  <a:srgbClr val="0070C0"/>
                                </a:solidFill>
                                <a:latin typeface="Cambria Math"/>
                                <a:ea typeface="Cambria Math"/>
                              </a:rPr>
                              <m:t>𝒔𝒊𝒏</m:t>
                            </m:r>
                          </m:e>
                          <m:sup>
                            <m:r>
                              <a:rPr lang="en-US" sz="2400" b="1" i="1" smtClean="0">
                                <a:solidFill>
                                  <a:srgbClr val="0070C0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𝜶</m:t>
                        </m:r>
                      </m:e>
                    </m:rad>
                  </m:oMath>
                </a14:m>
                <a:r>
                  <a:rPr lang="en-US" sz="2800" b="1" dirty="0">
                    <a:solidFill>
                      <a:srgbClr val="0070C0"/>
                    </a:solidFill>
                  </a:rPr>
                  <a:t>      </a:t>
                </a:r>
                <a:r>
                  <a:rPr lang="en-US" sz="2800" b="1" dirty="0">
                    <a:solidFill>
                      <a:srgbClr val="00B050"/>
                    </a:solidFill>
                  </a:rPr>
                  <a:t>(3)</a:t>
                </a:r>
                <a:endParaRPr lang="ru-RU" sz="2800" dirty="0"/>
              </a:p>
            </p:txBody>
          </p:sp>
        </mc:Choice>
        <mc:Fallback xmlns="">
          <p:sp>
            <p:nvSpPr>
              <p:cNvPr id="39" name="Прямоугольник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7466" y="1366778"/>
                <a:ext cx="4060792" cy="523220"/>
              </a:xfrm>
              <a:prstGeom prst="rect">
                <a:avLst/>
              </a:prstGeom>
              <a:blipFill rotWithShape="1">
                <a:blip r:embed="rId8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13488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5" grpId="0"/>
      <p:bldP spid="36" grpId="0"/>
      <p:bldP spid="3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uz-Cyrl-UZ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САМОЯТОЯТЕЛЬНОЙ РАБОТЫ</a:t>
            </a:r>
            <a:endParaRPr lang="ru-RU" sz="2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33334" y="752386"/>
            <a:ext cx="29851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>
                <a:solidFill>
                  <a:srgbClr val="00B050"/>
                </a:solidFill>
              </a:rPr>
              <a:t>255.</a:t>
            </a:r>
            <a:r>
              <a:rPr lang="ru-RU" sz="2800" b="1" i="1" dirty="0">
                <a:solidFill>
                  <a:srgbClr val="00B050"/>
                </a:solidFill>
              </a:rPr>
              <a:t> Вычислите:</a:t>
            </a:r>
            <a:r>
              <a:rPr lang="en-US" sz="2800" b="1" i="1" dirty="0">
                <a:solidFill>
                  <a:srgbClr val="00B050"/>
                </a:solidFill>
              </a:rPr>
              <a:t>  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Прямоугольник 39"/>
              <p:cNvSpPr/>
              <p:nvPr/>
            </p:nvSpPr>
            <p:spPr>
              <a:xfrm>
                <a:off x="130070" y="1327164"/>
                <a:ext cx="8959355" cy="6258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</a:rPr>
                      <m:t>3)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>
                        <a:latin typeface="Cambria Math"/>
                      </a:rPr>
                      <m:t>sinα</m:t>
                    </m:r>
                    <m:r>
                      <a:rPr lang="en-US" sz="2400" b="0" i="0">
                        <a:latin typeface="Cambria Math"/>
                      </a:rPr>
                      <m:t>,</m:t>
                    </m:r>
                    <m:r>
                      <m:rPr>
                        <m:sty m:val="p"/>
                      </m:rPr>
                      <a:rPr lang="en-US" sz="2400" b="0" i="0">
                        <a:latin typeface="Cambria Math"/>
                      </a:rPr>
                      <m:t>tgα</m:t>
                    </m:r>
                    <m:r>
                      <a:rPr lang="en-US" sz="2400" b="0" i="0">
                        <a:latin typeface="Cambria Math"/>
                        <a:ea typeface="Cambria Math"/>
                      </a:rPr>
                      <m:t> и </m:t>
                    </m:r>
                    <m:r>
                      <m:rPr>
                        <m:sty m:val="p"/>
                      </m:rPr>
                      <a:rPr lang="en-US" sz="2400" b="0" i="0">
                        <a:latin typeface="Cambria Math"/>
                      </a:rPr>
                      <m:t>ctgα</m:t>
                    </m:r>
                  </m:oMath>
                </a14:m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, если 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</a:rPr>
                      <m:t>cosα</m:t>
                    </m:r>
                    <m:r>
                      <a:rPr lang="en-US" sz="2400" b="0" i="0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0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2400" b="0" i="0" smtClean="0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sz="2400" b="0" i="0">
                        <a:latin typeface="Cambria Math"/>
                      </a:rPr>
                      <m:t> </m:t>
                    </m:r>
                    <m:r>
                      <a:rPr lang="en-US" sz="2400" b="0" i="0" smtClean="0">
                        <a:latin typeface="Cambria Math"/>
                      </a:rPr>
                      <m:t> </m:t>
                    </m:r>
                    <m:r>
                      <a:rPr lang="ru-RU" sz="2400" b="0" i="0" smtClean="0">
                        <a:latin typeface="Cambria Math" panose="02040503050406030204" pitchFamily="18" charset="0"/>
                      </a:rPr>
                      <m:t>и</m:t>
                    </m:r>
                    <m:r>
                      <a:rPr lang="en-US" sz="2400" b="0" i="0">
                        <a:latin typeface="Cambria Math"/>
                      </a:rPr>
                      <m:t>  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400" b="0" i="0">
                            <a:latin typeface="Cambria Math"/>
                          </a:rPr>
                          <m:t>π</m:t>
                        </m:r>
                      </m:num>
                      <m:den>
                        <m:r>
                          <a:rPr lang="en-US" sz="2400" b="0" i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sz="2400" b="0" i="0">
                        <a:latin typeface="Cambria Math"/>
                        <a:ea typeface="Cambria Math"/>
                      </a:rPr>
                      <m:t>&lt;</m:t>
                    </m:r>
                    <m:r>
                      <m:rPr>
                        <m:sty m:val="p"/>
                      </m:rPr>
                      <a:rPr lang="en-US" sz="2400" b="0" i="0">
                        <a:latin typeface="Cambria Math"/>
                      </a:rPr>
                      <m:t>α</m:t>
                    </m:r>
                    <m:r>
                      <a:rPr lang="en-US" sz="2400" b="0" i="0">
                        <a:latin typeface="Cambria Math"/>
                      </a:rPr>
                      <m:t>&lt;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</a:rPr>
                      <m:t>π</m:t>
                    </m:r>
                  </m:oMath>
                </a14:m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0" name="Прямоугольник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070" y="1327164"/>
                <a:ext cx="8959355" cy="625877"/>
              </a:xfrm>
              <a:prstGeom prst="rect">
                <a:avLst/>
              </a:prstGeom>
              <a:blipFill>
                <a:blip r:embed="rId2"/>
                <a:stretch>
                  <a:fillRect b="-78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Прямоугольник 45"/>
              <p:cNvSpPr/>
              <p:nvPr/>
            </p:nvSpPr>
            <p:spPr>
              <a:xfrm>
                <a:off x="92322" y="1933924"/>
                <a:ext cx="8959355" cy="7861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0" smtClean="0">
                          <a:latin typeface="Cambria Math"/>
                        </a:rPr>
                        <m:t>4)</m:t>
                      </m:r>
                      <m:r>
                        <m:rPr>
                          <m:sty m:val="p"/>
                        </m:rPr>
                        <a:rPr lang="en-US" sz="2400" b="0" i="0">
                          <a:latin typeface="Cambria Math"/>
                        </a:rPr>
                        <m:t>cosα</m:t>
                      </m:r>
                      <m:r>
                        <a:rPr lang="en-US" sz="2400" b="0" i="0">
                          <a:latin typeface="Cambria Math"/>
                        </a:rPr>
                        <m:t>,</m:t>
                      </m:r>
                      <m:r>
                        <m:rPr>
                          <m:sty m:val="p"/>
                        </m:rPr>
                        <a:rPr lang="en-US" sz="2400" b="0" i="0">
                          <a:latin typeface="Cambria Math"/>
                        </a:rPr>
                        <m:t>tgα</m:t>
                      </m:r>
                      <m:r>
                        <a:rPr lang="en-US" sz="2400" b="0" i="0">
                          <a:latin typeface="Cambria Math"/>
                          <a:ea typeface="Cambria Math"/>
                        </a:rPr>
                        <m:t> и </m:t>
                      </m:r>
                      <m:r>
                        <m:rPr>
                          <m:sty m:val="p"/>
                        </m:rPr>
                        <a:rPr lang="en-US" sz="2400" b="0" i="0">
                          <a:latin typeface="Cambria Math"/>
                        </a:rPr>
                        <m:t>ctgα</m:t>
                      </m:r>
                      <m:r>
                        <a:rPr lang="ru-RU" sz="2400" b="0" i="0" smtClean="0">
                          <a:latin typeface="Cambria Math" panose="02040503050406030204" pitchFamily="18" charset="0"/>
                          <a:ea typeface="Cambria Math"/>
                        </a:rPr>
                        <m:t>, если 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/>
                        </a:rPr>
                        <m:t>sin</m:t>
                      </m:r>
                      <m:r>
                        <m:rPr>
                          <m:sty m:val="p"/>
                        </m:rPr>
                        <a:rPr lang="en-US" sz="2400" b="0" i="0">
                          <a:latin typeface="Cambria Math"/>
                        </a:rPr>
                        <m:t>α</m:t>
                      </m:r>
                      <m:r>
                        <a:rPr lang="en-US" sz="2400" b="0" i="0"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0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n-US" sz="2400" b="0" i="0" smtClean="0">
                              <a:latin typeface="Cambria Math"/>
                            </a:rPr>
                            <m:t>5</m:t>
                          </m:r>
                        </m:den>
                      </m:f>
                      <m:r>
                        <a:rPr lang="en-US" sz="2400" b="0" i="0">
                          <a:latin typeface="Cambria Math"/>
                        </a:rPr>
                        <m:t> </m:t>
                      </m:r>
                      <m:r>
                        <a:rPr lang="en-US" sz="2400" b="0" i="0" smtClean="0">
                          <a:latin typeface="Cambria Math"/>
                        </a:rPr>
                        <m:t> </m:t>
                      </m:r>
                      <m:r>
                        <a:rPr lang="ru-RU" sz="2400" b="0" i="0" smtClean="0">
                          <a:latin typeface="Cambria Math" panose="02040503050406030204" pitchFamily="18" charset="0"/>
                        </a:rPr>
                        <m:t>и</m:t>
                      </m:r>
                      <m:r>
                        <a:rPr lang="en-US" sz="2400" b="0" i="0" smtClean="0">
                          <a:latin typeface="Cambria Math"/>
                        </a:rPr>
                        <m:t>  </m:t>
                      </m:r>
                      <m:r>
                        <m:rPr>
                          <m:sty m:val="p"/>
                        </m:rPr>
                        <a:rPr lang="en-US" sz="2400" b="0" i="0">
                          <a:latin typeface="Cambria Math"/>
                        </a:rPr>
                        <m:t>π</m:t>
                      </m:r>
                      <m:r>
                        <a:rPr lang="en-US" sz="2400" b="0" i="0">
                          <a:latin typeface="Cambria Math"/>
                          <a:ea typeface="Cambria Math"/>
                        </a:rPr>
                        <m:t>&lt;</m:t>
                      </m:r>
                      <m:r>
                        <m:rPr>
                          <m:sty m:val="p"/>
                        </m:rPr>
                        <a:rPr lang="en-US" sz="2400" b="0" i="0">
                          <a:latin typeface="Cambria Math"/>
                        </a:rPr>
                        <m:t>α</m:t>
                      </m:r>
                      <m:r>
                        <a:rPr lang="en-US" sz="2400" b="0" i="0">
                          <a:latin typeface="Cambria Math"/>
                        </a:rPr>
                        <m:t>&lt;</m:t>
                      </m:r>
                      <m:f>
                        <m:fPr>
                          <m:ctrlPr>
                            <a:rPr lang="ru-RU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0" smtClean="0">
                              <a:latin typeface="Cambria Math"/>
                            </a:rPr>
                            <m:t>3</m:t>
                          </m:r>
                          <m:r>
                            <m:rPr>
                              <m:sty m:val="p"/>
                            </m:rPr>
                            <a:rPr lang="en-US" sz="2400" b="0" i="0">
                              <a:latin typeface="Cambria Math"/>
                            </a:rPr>
                            <m:t>π</m:t>
                          </m:r>
                        </m:num>
                        <m:den>
                          <m:r>
                            <a:rPr lang="en-US" sz="2400" b="0" i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6" name="Прямоугольник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322" y="1933924"/>
                <a:ext cx="8959355" cy="78617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41449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0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uz-Cyrl-UZ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САМОЯТОЯТЕЛЬНОЙ РАБОТЫ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Прямоугольник 50"/>
              <p:cNvSpPr/>
              <p:nvPr/>
            </p:nvSpPr>
            <p:spPr>
              <a:xfrm>
                <a:off x="-53823" y="2139702"/>
                <a:ext cx="4605683" cy="10016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3</m:t>
                      </m:r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) </m:t>
                      </m:r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𝑠𝑖𝑛</m:t>
                      </m:r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1−</m:t>
                          </m:r>
                          <m:sSup>
                            <m:sSupPr>
                              <m:ctrlPr>
                                <a:rPr lang="en-US" sz="20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b="0" i="1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𝑐𝑜𝑠</m:t>
                              </m:r>
                            </m:e>
                            <m:sup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𝛼</m:t>
                          </m:r>
                        </m:e>
                      </m:rad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1−</m:t>
                          </m:r>
                          <m:f>
                            <m:fPr>
                              <m:ctrlP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9</m:t>
                              </m:r>
                            </m:num>
                            <m:den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25</m:t>
                              </m:r>
                            </m:den>
                          </m:f>
                        </m:e>
                      </m:rad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𝟒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ru-RU" sz="2400" b="1" i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1" name="Прямоугольник 5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53823" y="2139702"/>
                <a:ext cx="4605683" cy="1001684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Прямоугольник 51"/>
              <p:cNvSpPr/>
              <p:nvPr/>
            </p:nvSpPr>
            <p:spPr>
              <a:xfrm>
                <a:off x="113474" y="843558"/>
                <a:ext cx="187743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1" i="0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Решение</m:t>
                      </m:r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</a:rPr>
                        <m:t>: </m:t>
                      </m:r>
                    </m:oMath>
                  </m:oMathPara>
                </a14:m>
                <a:endParaRPr lang="ru-RU" sz="28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52" name="Прямоугольник 5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474" y="843558"/>
                <a:ext cx="1877437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Прямоугольник 52"/>
              <p:cNvSpPr/>
              <p:nvPr/>
            </p:nvSpPr>
            <p:spPr>
              <a:xfrm>
                <a:off x="4477466" y="2157532"/>
                <a:ext cx="2210797" cy="11229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𝑡𝑔</m:t>
                      </m:r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    </m:t>
                          </m:r>
                          <m:f>
                            <m:f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latin typeface="Cambria Math"/>
                                  <a:ea typeface="Cambria Math"/>
                                </a:rPr>
                                <m:t>4</m:t>
                              </m:r>
                            </m:num>
                            <m:den>
                              <m:r>
                                <a:rPr lang="en-US" sz="2000" b="0" i="1" smtClean="0">
                                  <a:latin typeface="Cambria Math"/>
                                  <a:ea typeface="Cambria Math"/>
                                </a:rPr>
                                <m:t>5</m:t>
                              </m:r>
                            </m:den>
                          </m:f>
                        </m:num>
                        <m:den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 −</m:t>
                          </m:r>
                          <m:f>
                            <m:f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US" sz="2000" b="0" i="1" smtClean="0">
                                  <a:latin typeface="Cambria Math"/>
                                  <a:ea typeface="Cambria Math"/>
                                </a:rPr>
                                <m:t>5</m:t>
                              </m:r>
                            </m:den>
                          </m:f>
                        </m:den>
                      </m:f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𝟒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ru-RU" sz="2400" b="1" i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3" name="Прямоугольник 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7466" y="2157532"/>
                <a:ext cx="2210797" cy="112293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Прямоугольник 53"/>
              <p:cNvSpPr/>
              <p:nvPr/>
            </p:nvSpPr>
            <p:spPr>
              <a:xfrm>
                <a:off x="3" y="3260721"/>
                <a:ext cx="5363776" cy="10016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4</m:t>
                      </m:r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) </m:t>
                      </m:r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𝑐𝑜𝑠</m:t>
                      </m:r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=−</m:t>
                      </m:r>
                      <m:rad>
                        <m:radPr>
                          <m:degHide m:val="on"/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1−</m:t>
                          </m:r>
                          <m:sSup>
                            <m:sSupPr>
                              <m:ctrlPr>
                                <a:rPr lang="en-US" sz="20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𝑠𝑖𝑛</m:t>
                              </m:r>
                            </m:e>
                            <m:sup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𝛼</m:t>
                          </m:r>
                        </m:e>
                      </m:rad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=−</m:t>
                      </m:r>
                      <m:rad>
                        <m:radPr>
                          <m:degHide m:val="on"/>
                          <m:ctrlP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1−</m:t>
                          </m:r>
                          <m:f>
                            <m:fPr>
                              <m:ctrlP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4</m:t>
                              </m:r>
                            </m:num>
                            <m:den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25</m:t>
                              </m:r>
                            </m:den>
                          </m:f>
                        </m:e>
                      </m:rad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  <a:ea typeface="Cambria Math"/>
                                </a:rPr>
                                <m:t>𝟐𝟏</m:t>
                              </m:r>
                            </m:e>
                          </m:rad>
                        </m:num>
                        <m:den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ru-RU" sz="2400" b="1" i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54" name="Прямоугольник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" y="3260721"/>
                <a:ext cx="5363776" cy="100168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Прямоугольник 55"/>
              <p:cNvSpPr/>
              <p:nvPr/>
            </p:nvSpPr>
            <p:spPr>
              <a:xfrm>
                <a:off x="126870" y="1398742"/>
                <a:ext cx="389728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𝒔𝒊𝒏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𝜶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=±</m:t>
                    </m:r>
                    <m:rad>
                      <m:radPr>
                        <m:degHide m:val="on"/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𝟏</m:t>
                        </m:r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US" sz="24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2400" b="1" i="1">
                                <a:solidFill>
                                  <a:srgbClr val="0070C0"/>
                                </a:solidFill>
                                <a:latin typeface="Cambria Math"/>
                                <a:ea typeface="Cambria Math"/>
                              </a:rPr>
                              <m:t>𝒄𝒐𝒔</m:t>
                            </m:r>
                          </m:e>
                          <m:sup>
                            <m:r>
                              <a:rPr lang="en-US" sz="2400" b="1" i="1" smtClean="0">
                                <a:solidFill>
                                  <a:srgbClr val="0070C0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𝜶</m:t>
                        </m:r>
                      </m:e>
                    </m:rad>
                  </m:oMath>
                </a14:m>
                <a:r>
                  <a:rPr lang="en-US" sz="2800" b="1" dirty="0">
                    <a:solidFill>
                      <a:srgbClr val="0070C0"/>
                    </a:solidFill>
                  </a:rPr>
                  <a:t>     </a:t>
                </a:r>
                <a:r>
                  <a:rPr lang="en-US" sz="2800" b="1" dirty="0">
                    <a:solidFill>
                      <a:srgbClr val="00B050"/>
                    </a:solidFill>
                  </a:rPr>
                  <a:t>(2)</a:t>
                </a:r>
                <a:endParaRPr lang="ru-RU" sz="2800" dirty="0"/>
              </a:p>
            </p:txBody>
          </p:sp>
        </mc:Choice>
        <mc:Fallback xmlns="">
          <p:sp>
            <p:nvSpPr>
              <p:cNvPr id="56" name="Прямоугольник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870" y="1398742"/>
                <a:ext cx="3897285" cy="523220"/>
              </a:xfrm>
              <a:prstGeom prst="rect">
                <a:avLst/>
              </a:prstGeom>
              <a:blipFill rotWithShape="1">
                <a:blip r:embed="rId6"/>
                <a:stretch>
                  <a:fillRect t="-10465" r="-2034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Прямоугольник 56"/>
              <p:cNvSpPr/>
              <p:nvPr/>
            </p:nvSpPr>
            <p:spPr>
              <a:xfrm>
                <a:off x="4477466" y="1366778"/>
                <a:ext cx="406079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𝒄𝒐𝒔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𝜶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=±</m:t>
                    </m:r>
                    <m:rad>
                      <m:radPr>
                        <m:degHide m:val="on"/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𝟏</m:t>
                        </m:r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US" sz="24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2400" b="1" i="1" smtClean="0">
                                <a:solidFill>
                                  <a:srgbClr val="0070C0"/>
                                </a:solidFill>
                                <a:latin typeface="Cambria Math"/>
                                <a:ea typeface="Cambria Math"/>
                              </a:rPr>
                              <m:t>𝒔𝒊𝒏</m:t>
                            </m:r>
                          </m:e>
                          <m:sup>
                            <m:r>
                              <a:rPr lang="en-US" sz="2400" b="1" i="1" smtClean="0">
                                <a:solidFill>
                                  <a:srgbClr val="0070C0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𝜶</m:t>
                        </m:r>
                      </m:e>
                    </m:rad>
                  </m:oMath>
                </a14:m>
                <a:r>
                  <a:rPr lang="en-US" sz="2800" b="1" dirty="0">
                    <a:solidFill>
                      <a:srgbClr val="0070C0"/>
                    </a:solidFill>
                  </a:rPr>
                  <a:t>      </a:t>
                </a:r>
                <a:r>
                  <a:rPr lang="en-US" sz="2800" b="1" dirty="0">
                    <a:solidFill>
                      <a:srgbClr val="00B050"/>
                    </a:solidFill>
                  </a:rPr>
                  <a:t>(3)</a:t>
                </a:r>
                <a:endParaRPr lang="ru-RU" sz="2800" dirty="0"/>
              </a:p>
            </p:txBody>
          </p:sp>
        </mc:Choice>
        <mc:Fallback xmlns="">
          <p:sp>
            <p:nvSpPr>
              <p:cNvPr id="57" name="Прямоугольник 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7466" y="1366778"/>
                <a:ext cx="4060792" cy="523220"/>
              </a:xfrm>
              <a:prstGeom prst="rect">
                <a:avLst/>
              </a:prstGeom>
              <a:blipFill rotWithShape="1">
                <a:blip r:embed="rId7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Прямоугольник 57"/>
              <p:cNvSpPr/>
              <p:nvPr/>
            </p:nvSpPr>
            <p:spPr>
              <a:xfrm>
                <a:off x="6664714" y="2356753"/>
                <a:ext cx="2315249" cy="7244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𝑐𝑡𝑔</m:t>
                      </m:r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 1</m:t>
                          </m:r>
                        </m:num>
                        <m:den>
                          <m:r>
                            <a:rPr lang="en-US" sz="2000" i="1">
                              <a:latin typeface="Cambria Math"/>
                              <a:ea typeface="Cambria Math"/>
                            </a:rPr>
                            <m:t>𝑡𝑔</m:t>
                          </m:r>
                          <m:r>
                            <a:rPr lang="en-US" sz="2000" i="1">
                              <a:latin typeface="Cambria Math"/>
                              <a:ea typeface="Cambria Math"/>
                            </a:rPr>
                            <m:t>𝛼</m:t>
                          </m:r>
                        </m:den>
                      </m:f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𝟑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ru-RU" sz="2400" b="1" i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8" name="Прямоугольник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4714" y="2356753"/>
                <a:ext cx="2315249" cy="72449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Прямоугольник 58"/>
              <p:cNvSpPr/>
              <p:nvPr/>
            </p:nvSpPr>
            <p:spPr>
              <a:xfrm>
                <a:off x="5508104" y="3173682"/>
                <a:ext cx="2609111" cy="11943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𝑡𝑔</m:t>
                      </m:r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− </m:t>
                          </m:r>
                          <m:f>
                            <m:f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en-US" sz="2000" b="0" i="1" smtClean="0">
                                  <a:latin typeface="Cambria Math"/>
                                  <a:ea typeface="Cambria Math"/>
                                </a:rPr>
                                <m:t>5</m:t>
                              </m:r>
                            </m:den>
                          </m:f>
                        </m:num>
                        <m:den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 −</m:t>
                          </m:r>
                          <m:f>
                            <m:f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US" sz="2000" i="1" smtClean="0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000" b="0" i="1" smtClean="0">
                                      <a:latin typeface="Cambria Math"/>
                                      <a:ea typeface="Cambria Math"/>
                                    </a:rPr>
                                    <m:t>21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US" sz="2000" b="0" i="1" smtClean="0">
                                  <a:latin typeface="Cambria Math"/>
                                  <a:ea typeface="Cambria Math"/>
                                </a:rPr>
                                <m:t>5</m:t>
                              </m:r>
                            </m:den>
                          </m:f>
                        </m:den>
                      </m:f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  <a:ea typeface="Cambria Math"/>
                                </a:rPr>
                                <m:t>𝟐𝟏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ru-RU" sz="2400" b="1" i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9" name="Прямоугольник 5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8104" y="3173682"/>
                <a:ext cx="2609111" cy="1194301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Прямоугольник 59"/>
              <p:cNvSpPr/>
              <p:nvPr/>
            </p:nvSpPr>
            <p:spPr>
              <a:xfrm>
                <a:off x="3869466" y="4155926"/>
                <a:ext cx="2402453" cy="7947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𝑐𝑡𝑔</m:t>
                      </m:r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000" i="1" smtClean="0">
                              <a:latin typeface="Cambria Math"/>
                              <a:ea typeface="Cambria Math"/>
                            </a:rPr>
                            <m:t>𝑡𝑔</m:t>
                          </m:r>
                          <m:r>
                            <a:rPr lang="en-US" sz="2000" i="1" smtClean="0">
                              <a:latin typeface="Cambria Math"/>
                              <a:ea typeface="Cambria Math"/>
                            </a:rPr>
                            <m:t>𝛼</m:t>
                          </m:r>
                        </m:den>
                      </m:f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/>
                                  <a:ea typeface="Cambria Math"/>
                                </a:rPr>
                                <m:t>𝟐𝟏</m:t>
                              </m:r>
                            </m:e>
                          </m:rad>
                        </m:num>
                        <m:den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sz="2400" b="1" i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0" name="Прямоугольник 5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9466" y="4155926"/>
                <a:ext cx="2402453" cy="794769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40599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53" grpId="0"/>
      <p:bldP spid="54" grpId="0"/>
      <p:bldP spid="57" grpId="0"/>
      <p:bldP spid="58" grpId="0"/>
      <p:bldP spid="59" grpId="0"/>
      <p:bldP spid="6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29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ПРИМЕРОВ</a:t>
            </a:r>
            <a:endParaRPr lang="ru-RU" sz="2800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33334" y="752386"/>
            <a:ext cx="29819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>
                <a:solidFill>
                  <a:srgbClr val="00B050"/>
                </a:solidFill>
              </a:rPr>
              <a:t>255. </a:t>
            </a:r>
            <a:r>
              <a:rPr lang="ru-RU" sz="2800" b="1" i="1">
                <a:solidFill>
                  <a:srgbClr val="00B050"/>
                </a:solidFill>
              </a:rPr>
              <a:t> Вычислите.</a:t>
            </a:r>
            <a:r>
              <a:rPr lang="en-US" sz="2800" b="1" i="1">
                <a:solidFill>
                  <a:srgbClr val="00B050"/>
                </a:solidFill>
              </a:rPr>
              <a:t> 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195240" y="2184881"/>
            <a:ext cx="16851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2800" b="1" dirty="0">
                <a:solidFill>
                  <a:srgbClr val="00B050"/>
                </a:solidFill>
              </a:rPr>
              <a:t>Решение:</a:t>
            </a:r>
            <a:endParaRPr lang="ru-RU" sz="2800" b="1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Прямоугольник 59"/>
              <p:cNvSpPr/>
              <p:nvPr/>
            </p:nvSpPr>
            <p:spPr>
              <a:xfrm>
                <a:off x="78002" y="1201580"/>
                <a:ext cx="8926898" cy="79367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5)</m:t>
                      </m:r>
                      <m:r>
                        <a:rPr lang="en-US" sz="2400" i="1">
                          <a:latin typeface="Cambria Math"/>
                        </a:rPr>
                        <m:t>𝑠𝑖𝑛</m:t>
                      </m:r>
                      <m:r>
                        <a:rPr lang="en-US" sz="2400" i="1">
                          <a:latin typeface="Cambria Math"/>
                        </a:rPr>
                        <m:t>𝛼</m:t>
                      </m:r>
                      <m:r>
                        <a:rPr lang="en-US" sz="2400" i="1">
                          <a:latin typeface="Cambria Math"/>
                        </a:rPr>
                        <m:t> и </m:t>
                      </m:r>
                      <m:r>
                        <a:rPr lang="en-US" sz="2400" i="1">
                          <a:latin typeface="Cambria Math"/>
                        </a:rPr>
                        <m:t>𝑐𝑜𝑠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uz-Cyrl-UZ" sz="2400" b="0" i="1" smtClean="0">
                          <a:latin typeface="Cambria Math" panose="02040503050406030204" pitchFamily="18" charset="0"/>
                          <a:ea typeface="Cambria Math"/>
                        </a:rPr>
                        <m:t>, если </m:t>
                      </m:r>
                      <m:r>
                        <a:rPr lang="en-US" sz="2400" b="0" i="1" smtClean="0">
                          <a:latin typeface="Cambria Math"/>
                        </a:rPr>
                        <m:t>𝑡𝑔</m:t>
                      </m:r>
                      <m:r>
                        <a:rPr lang="en-US" sz="2400" i="1">
                          <a:latin typeface="Cambria Math"/>
                        </a:rPr>
                        <m:t>𝛼</m:t>
                      </m:r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5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13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 </m:t>
                      </m:r>
                      <m:r>
                        <a:rPr lang="uz-Cyrl-UZ" sz="2400" b="0" i="1" smtClean="0">
                          <a:latin typeface="Cambria Math" panose="02040503050406030204" pitchFamily="18" charset="0"/>
                        </a:rPr>
                        <m:t>и</m:t>
                      </m:r>
                      <m:r>
                        <a:rPr lang="en-US" sz="2400" b="0" i="1" smtClean="0">
                          <a:latin typeface="Cambria Math"/>
                        </a:rPr>
                        <m:t>  </m:t>
                      </m:r>
                      <m:r>
                        <a:rPr lang="ru-RU" sz="2400" i="1" smtClean="0">
                          <a:latin typeface="Cambria Math"/>
                          <a:ea typeface="Cambria Math"/>
                        </a:rPr>
                        <m:t>𝜋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&lt;</m:t>
                      </m:r>
                      <m:r>
                        <a:rPr lang="en-US" sz="2400" i="1">
                          <a:latin typeface="Cambria Math"/>
                        </a:rPr>
                        <m:t>𝛼</m:t>
                      </m:r>
                      <m:r>
                        <a:rPr lang="en-US" sz="2400" b="0" i="1" smtClean="0">
                          <a:latin typeface="Cambria Math"/>
                        </a:rPr>
                        <m:t>&lt;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0" name="Прямоугольник 5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002" y="1201580"/>
                <a:ext cx="8926898" cy="79367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Прямоугольник 36"/>
              <p:cNvSpPr/>
              <p:nvPr/>
            </p:nvSpPr>
            <p:spPr>
              <a:xfrm>
                <a:off x="2123728" y="2273816"/>
                <a:ext cx="2866362" cy="4700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𝒔</m:t>
                          </m:r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𝒊𝒏</m:t>
                          </m:r>
                        </m:e>
                        <m:sup>
                          <m:r>
                            <a:rPr lang="en-US" sz="2400" b="1" i="1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400" b="1" i="1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2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𝒄𝒐𝒔</m:t>
                          </m:r>
                        </m:e>
                        <m:sup>
                          <m:r>
                            <a:rPr lang="en-US" sz="2400" b="1" i="1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400" b="1" i="1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sz="2400" b="1" i="1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𝟏</m:t>
                      </m:r>
                    </m:oMath>
                  </m:oMathPara>
                </a14:m>
                <a:endParaRPr lang="ru-RU" sz="28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7" name="Прямоугольник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3728" y="2273816"/>
                <a:ext cx="2866362" cy="47000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Прямоугольник 38"/>
              <p:cNvSpPr/>
              <p:nvPr/>
            </p:nvSpPr>
            <p:spPr>
              <a:xfrm>
                <a:off x="4867289" y="2238101"/>
                <a:ext cx="3206006" cy="5414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200" dirty="0">
                    <a:solidFill>
                      <a:schemeClr val="tx1"/>
                    </a:solidFill>
                    <a:ea typeface="Cambria Math"/>
                  </a:rPr>
                  <a:t>/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US" sz="2200" b="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𝑐𝑜𝑠</m:t>
                        </m:r>
                      </m:e>
                      <m:sup>
                        <m:r>
                          <a:rPr lang="en-US" sz="2200" b="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sz="2200" b="0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𝛼</m:t>
                    </m:r>
                    <m:r>
                      <a:rPr lang="en-US" sz="22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,  </m:t>
                    </m:r>
                    <m:r>
                      <a:rPr lang="en-US" sz="2200" b="0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𝛼</m:t>
                    </m:r>
                    <m:r>
                      <a:rPr lang="en-US" sz="22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≠</m:t>
                    </m:r>
                    <m:f>
                      <m:fPr>
                        <m:ctrlPr>
                          <a:rPr lang="en-US" sz="2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US" sz="22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𝜋</m:t>
                        </m:r>
                      </m:num>
                      <m:den>
                        <m:r>
                          <a:rPr lang="en-US" sz="22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  <m:r>
                      <a:rPr lang="en-US" sz="22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+</m:t>
                    </m:r>
                    <m:r>
                      <a:rPr lang="en-US" sz="2200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𝜋</m:t>
                    </m:r>
                    <m:r>
                      <a:rPr lang="en-US" sz="22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𝑘</m:t>
                    </m:r>
                    <m:r>
                      <a:rPr lang="en-US" sz="2200" i="1">
                        <a:latin typeface="Cambria Math"/>
                        <a:ea typeface="Cambria Math"/>
                      </a:rPr>
                      <m:t>, </m:t>
                    </m:r>
                    <m:r>
                      <a:rPr lang="en-US" sz="2200" i="1">
                        <a:latin typeface="Cambria Math"/>
                        <a:ea typeface="Cambria Math"/>
                      </a:rPr>
                      <m:t>𝑘</m:t>
                    </m:r>
                    <m:r>
                      <a:rPr lang="en-US" sz="2200" i="1">
                        <a:latin typeface="Cambria Math"/>
                        <a:ea typeface="Cambria Math"/>
                      </a:rPr>
                      <m:t>𝜖</m:t>
                    </m:r>
                    <m:r>
                      <a:rPr lang="en-US" sz="2200" i="1">
                        <a:latin typeface="Cambria Math"/>
                        <a:ea typeface="Cambria Math"/>
                      </a:rPr>
                      <m:t>𝑍</m:t>
                    </m:r>
                  </m:oMath>
                </a14:m>
                <a:endParaRPr lang="ru-RU" sz="2200" i="1" dirty="0"/>
              </a:p>
            </p:txBody>
          </p:sp>
        </mc:Choice>
        <mc:Fallback xmlns="">
          <p:sp>
            <p:nvSpPr>
              <p:cNvPr id="39" name="Прямоугольник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7289" y="2238101"/>
                <a:ext cx="3206006" cy="541430"/>
              </a:xfrm>
              <a:prstGeom prst="rect">
                <a:avLst/>
              </a:prstGeom>
              <a:blipFill rotWithShape="1">
                <a:blip r:embed="rId6"/>
                <a:stretch>
                  <a:fillRect l="-2281" b="-89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Прямоугольник 39"/>
              <p:cNvSpPr/>
              <p:nvPr/>
            </p:nvSpPr>
            <p:spPr>
              <a:xfrm>
                <a:off x="78002" y="2845293"/>
                <a:ext cx="2884316" cy="7100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𝑠𝑖𝑛</m:t>
                              </m:r>
                            </m:e>
                            <m:sup>
                              <m:r>
                                <a:rPr lang="en-US" sz="2000" i="1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000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𝛼</m:t>
                          </m:r>
                        </m:num>
                        <m:den>
                          <m:sSup>
                            <m:sSupPr>
                              <m:ctrlPr>
                                <a:rPr lang="en-US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𝑐𝑜𝑠</m:t>
                              </m:r>
                            </m:e>
                            <m:sup>
                              <m:r>
                                <a:rPr lang="en-US" sz="2000" i="1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000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𝛼</m:t>
                          </m:r>
                        </m:den>
                      </m:f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f>
                        <m:fPr>
                          <m:ctrlPr>
                            <a:rPr lang="en-US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0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𝑐𝑜</m:t>
                              </m:r>
                              <m:r>
                                <a:rPr lang="en-US" sz="2000" i="1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n-US" sz="2000" i="1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000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𝛼</m:t>
                          </m:r>
                        </m:num>
                        <m:den>
                          <m:sSup>
                            <m:sSupPr>
                              <m:ctrlPr>
                                <a:rPr lang="en-US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𝑐𝑜𝑠</m:t>
                              </m:r>
                            </m:e>
                            <m:sup>
                              <m:r>
                                <a:rPr lang="en-US" sz="2000" i="1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000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𝛼</m:t>
                          </m:r>
                        </m:den>
                      </m:f>
                      <m:r>
                        <a:rPr lang="en-US" sz="2000" b="0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US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𝑐𝑜𝑠</m:t>
                              </m:r>
                            </m:e>
                            <m:sup>
                              <m:r>
                                <a:rPr lang="en-US" sz="2000" i="1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000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𝛼</m:t>
                          </m:r>
                        </m:den>
                      </m:f>
                    </m:oMath>
                  </m:oMathPara>
                </a14:m>
                <a:endParaRPr lang="ru-R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0" name="Прямоугольник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002" y="2845293"/>
                <a:ext cx="2884316" cy="71006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Прямоугольник 40"/>
              <p:cNvSpPr/>
              <p:nvPr/>
            </p:nvSpPr>
            <p:spPr>
              <a:xfrm>
                <a:off x="200446" y="3555359"/>
                <a:ext cx="2312300" cy="6705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𝒕𝒈</m:t>
                          </m:r>
                        </m:e>
                        <m:sup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000" b="1" i="1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𝟏</m:t>
                      </m:r>
                      <m:r>
                        <a:rPr lang="en-US" sz="2000" b="1" i="1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/>
                                  <a:ea typeface="Cambria Math"/>
                                </a:rPr>
                                <m:t>𝒄𝒐𝒔</m:t>
                              </m:r>
                            </m:e>
                            <m:sup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𝜶</m:t>
                          </m:r>
                        </m:den>
                      </m:f>
                    </m:oMath>
                  </m:oMathPara>
                </a14:m>
                <a:endParaRPr lang="ru-RU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41" name="Прямоугольник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446" y="3555359"/>
                <a:ext cx="2312300" cy="67050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Прямоугольник 41"/>
              <p:cNvSpPr/>
              <p:nvPr/>
            </p:nvSpPr>
            <p:spPr>
              <a:xfrm>
                <a:off x="3419872" y="2838529"/>
                <a:ext cx="4211602" cy="9251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/>
                              <a:ea typeface="Cambria Math"/>
                            </a:rPr>
                            <m:t>𝑐𝑜𝑠</m:t>
                          </m:r>
                        </m:e>
                        <m:sup>
                          <m:r>
                            <a:rPr lang="en-US" sz="2000" i="1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000" i="1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000" b="0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/>
                                  <a:ea typeface="Cambria Math"/>
                                </a:rPr>
                                <m:t>𝑡𝑔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000" i="1">
                              <a:latin typeface="Cambria Math"/>
                              <a:ea typeface="Cambria Math"/>
                            </a:rPr>
                            <m:t>𝛼</m:t>
                          </m:r>
                          <m:r>
                            <a:rPr lang="en-US" sz="2000" i="1">
                              <a:latin typeface="Cambria Math"/>
                              <a:ea typeface="Cambria Math"/>
                            </a:rPr>
                            <m:t>+1</m:t>
                          </m:r>
                        </m:den>
                      </m:f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f>
                            <m:fPr>
                              <m:ctrlP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25</m:t>
                              </m:r>
                            </m:num>
                            <m:den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169</m:t>
                              </m:r>
                            </m:den>
                          </m:f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+1</m:t>
                          </m:r>
                        </m:den>
                      </m:f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169</m:t>
                          </m:r>
                        </m:num>
                        <m:den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194</m:t>
                          </m:r>
                        </m:den>
                      </m:f>
                    </m:oMath>
                  </m:oMathPara>
                </a14:m>
                <a:endParaRPr lang="ru-RU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42" name="Прямоугольник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9872" y="2838529"/>
                <a:ext cx="4211602" cy="92512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Прямоугольник 42"/>
              <p:cNvSpPr/>
              <p:nvPr/>
            </p:nvSpPr>
            <p:spPr>
              <a:xfrm>
                <a:off x="206419" y="4218374"/>
                <a:ext cx="2312300" cy="7244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𝒄𝒐𝒔</m:t>
                          </m:r>
                        </m:e>
                        <m:sup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000" b="1" i="1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sz="2000" b="1" i="1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/>
                                  <a:ea typeface="Cambria Math"/>
                                </a:rPr>
                                <m:t>𝒕𝒈</m:t>
                              </m:r>
                            </m:e>
                            <m:sup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𝜶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+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𝟏</m:t>
                          </m:r>
                        </m:den>
                      </m:f>
                    </m:oMath>
                  </m:oMathPara>
                </a14:m>
                <a:endParaRPr lang="ru-RU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43" name="Прямоугольник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419" y="4218374"/>
                <a:ext cx="2312300" cy="724494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3267078" y="3888107"/>
                <a:ext cx="2019527" cy="7280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𝒄𝒐𝒔</m:t>
                      </m:r>
                      <m:r>
                        <a:rPr lang="en-US" sz="2000" b="1" i="1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sz="2000" b="1" i="1" smtClean="0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</a:rPr>
                        <m:t>=−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002060"/>
                              </a:solidFill>
                              <a:latin typeface="Cambria Math"/>
                              <a:ea typeface="Cambria Math"/>
                            </a:rPr>
                            <m:t>𝟏𝟑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0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000" b="1" i="1" smtClean="0">
                                  <a:solidFill>
                                    <a:srgbClr val="002060"/>
                                  </a:solidFill>
                                  <a:latin typeface="Cambria Math"/>
                                  <a:ea typeface="Cambria Math"/>
                                </a:rPr>
                                <m:t>𝟏𝟗𝟒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ru-RU" sz="20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7078" y="3888107"/>
                <a:ext cx="2019527" cy="728084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Прямоугольник 43"/>
              <p:cNvSpPr/>
              <p:nvPr/>
            </p:nvSpPr>
            <p:spPr>
              <a:xfrm>
                <a:off x="5413311" y="3698639"/>
                <a:ext cx="3648756" cy="10016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𝒔𝒊𝒏</m:t>
                      </m:r>
                      <m:r>
                        <a:rPr lang="en-US" sz="2000" b="1" i="1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sz="2000" b="1" i="1" smtClean="0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</a:rPr>
                        <m:t>=−</m:t>
                      </m:r>
                      <m:rad>
                        <m:radPr>
                          <m:degHide m:val="on"/>
                          <m:ctrlPr>
                            <a:rPr lang="en-US" sz="20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000" b="1" i="1" smtClean="0">
                              <a:solidFill>
                                <a:srgbClr val="002060"/>
                              </a:solidFill>
                              <a:latin typeface="Cambria Math"/>
                              <a:ea typeface="Cambria Math"/>
                            </a:rPr>
                            <m:t>𝟏</m:t>
                          </m:r>
                          <m:r>
                            <a:rPr lang="en-US" sz="2000" b="1" i="1" smtClean="0">
                              <a:solidFill>
                                <a:srgbClr val="002060"/>
                              </a:solidFill>
                              <a:latin typeface="Cambria Math"/>
                              <a:ea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0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sz="2000" b="1" i="1">
                                  <a:solidFill>
                                    <a:srgbClr val="002060"/>
                                  </a:solidFill>
                                  <a:latin typeface="Cambria Math"/>
                                  <a:ea typeface="Cambria Math"/>
                                </a:rPr>
                                <m:t>𝟏𝟔𝟗</m:t>
                              </m:r>
                            </m:num>
                            <m:den>
                              <m:r>
                                <a:rPr lang="en-US" sz="2000" b="1" i="1">
                                  <a:solidFill>
                                    <a:srgbClr val="002060"/>
                                  </a:solidFill>
                                  <a:latin typeface="Cambria Math"/>
                                  <a:ea typeface="Cambria Math"/>
                                </a:rPr>
                                <m:t>𝟏𝟗𝟒</m:t>
                              </m:r>
                            </m:den>
                          </m:f>
                        </m:e>
                      </m:rad>
                      <m:r>
                        <a:rPr lang="en-US" sz="2000" b="1" i="1" smtClean="0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</a:rPr>
                        <m:t>=−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002060"/>
                              </a:solidFill>
                              <a:latin typeface="Cambria Math"/>
                              <a:ea typeface="Cambria Math"/>
                            </a:rPr>
                            <m:t>𝟓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0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000" b="1" i="1" smtClean="0">
                                  <a:solidFill>
                                    <a:srgbClr val="002060"/>
                                  </a:solidFill>
                                  <a:latin typeface="Cambria Math"/>
                                  <a:ea typeface="Cambria Math"/>
                                </a:rPr>
                                <m:t>𝟏𝟗𝟒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ru-RU" sz="20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44" name="Прямоугольник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3311" y="3698639"/>
                <a:ext cx="3648756" cy="1001684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9942206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40" grpId="0"/>
      <p:bldP spid="41" grpId="0"/>
      <p:bldP spid="42" grpId="0"/>
      <p:bldP spid="43" grpId="0"/>
      <p:bldP spid="2" grpId="0"/>
      <p:bldP spid="4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29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ПРИМЕРОВ</a:t>
            </a:r>
            <a:endParaRPr lang="ru-RU" sz="2800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33334" y="752386"/>
            <a:ext cx="9925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>
                <a:solidFill>
                  <a:srgbClr val="00B050"/>
                </a:solidFill>
              </a:rPr>
              <a:t>255.  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95240" y="2184881"/>
            <a:ext cx="16851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2800" b="1" dirty="0">
                <a:solidFill>
                  <a:srgbClr val="00B050"/>
                </a:solidFill>
              </a:rPr>
              <a:t>Решение:</a:t>
            </a:r>
            <a:endParaRPr lang="ru-RU" sz="2800" b="1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Прямоугольник 34"/>
              <p:cNvSpPr/>
              <p:nvPr/>
            </p:nvSpPr>
            <p:spPr>
              <a:xfrm>
                <a:off x="78002" y="1201580"/>
                <a:ext cx="8926898" cy="78380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6)</m:t>
                      </m:r>
                      <m:r>
                        <a:rPr lang="en-US" sz="2400" i="1">
                          <a:latin typeface="Cambria Math"/>
                        </a:rPr>
                        <m:t>𝑠𝑖𝑛</m:t>
                      </m:r>
                      <m:r>
                        <a:rPr lang="en-US" sz="2400" i="1">
                          <a:latin typeface="Cambria Math"/>
                        </a:rPr>
                        <m:t>𝛼</m:t>
                      </m:r>
                      <m:r>
                        <a:rPr lang="en-US" sz="2400" i="1">
                          <a:latin typeface="Cambria Math"/>
                        </a:rPr>
                        <m:t> и </m:t>
                      </m:r>
                      <m:r>
                        <a:rPr lang="en-US" sz="2400" i="1">
                          <a:latin typeface="Cambria Math"/>
                        </a:rPr>
                        <m:t>𝑐𝑜𝑠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uz-Cyrl-UZ" sz="2400" b="0" i="1" smtClean="0">
                          <a:latin typeface="Cambria Math" panose="02040503050406030204" pitchFamily="18" charset="0"/>
                          <a:ea typeface="Cambria Math"/>
                        </a:rPr>
                        <m:t>, если </m:t>
                      </m:r>
                      <m:r>
                        <a:rPr lang="en-US" sz="2400" b="0" i="1" smtClean="0">
                          <a:latin typeface="Cambria Math"/>
                        </a:rPr>
                        <m:t>𝑐𝑡𝑔</m:t>
                      </m:r>
                      <m:r>
                        <a:rPr lang="en-US" sz="2400" i="1">
                          <a:latin typeface="Cambria Math"/>
                        </a:rPr>
                        <m:t>𝛼</m:t>
                      </m:r>
                      <m:r>
                        <a:rPr lang="en-US" sz="2400" b="0" i="1" smtClean="0">
                          <a:latin typeface="Cambria Math"/>
                        </a:rPr>
                        <m:t>=−3 </m:t>
                      </m:r>
                      <m:r>
                        <a:rPr lang="uz-Cyrl-UZ" sz="2400" b="0" i="1" smtClean="0">
                          <a:latin typeface="Cambria Math" panose="02040503050406030204" pitchFamily="18" charset="0"/>
                        </a:rPr>
                        <m:t>и</m:t>
                      </m:r>
                      <m:r>
                        <a:rPr lang="en-US" sz="2400" b="0" i="1" smtClean="0">
                          <a:latin typeface="Cambria Math"/>
                        </a:rPr>
                        <m:t>  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</a:rPr>
                            <m:t>3</m:t>
                          </m:r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&lt;</m:t>
                      </m:r>
                      <m:r>
                        <a:rPr lang="en-US" sz="2400" i="1">
                          <a:latin typeface="Cambria Math"/>
                        </a:rPr>
                        <m:t>𝛼</m:t>
                      </m:r>
                      <m:r>
                        <a:rPr lang="en-US" sz="2400" b="0" i="1" smtClean="0">
                          <a:latin typeface="Cambria Math"/>
                        </a:rPr>
                        <m:t>&lt;2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𝜋</m:t>
                      </m:r>
                    </m:oMath>
                  </m:oMathPara>
                </a14:m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5" name="Прямоугольник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002" y="1201580"/>
                <a:ext cx="8926898" cy="78380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Прямоугольник 35"/>
              <p:cNvSpPr/>
              <p:nvPr/>
            </p:nvSpPr>
            <p:spPr>
              <a:xfrm>
                <a:off x="2123728" y="2273816"/>
                <a:ext cx="2866362" cy="4700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𝒔</m:t>
                          </m:r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𝒊𝒏</m:t>
                          </m:r>
                        </m:e>
                        <m:sup>
                          <m:r>
                            <a:rPr lang="en-US" sz="2400" b="1" i="1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400" b="1" i="1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2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𝒄𝒐𝒔</m:t>
                          </m:r>
                        </m:e>
                        <m:sup>
                          <m:r>
                            <a:rPr lang="en-US" sz="2400" b="1" i="1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400" b="1" i="1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sz="2400" b="1" i="1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𝟏</m:t>
                      </m:r>
                    </m:oMath>
                  </m:oMathPara>
                </a14:m>
                <a:endParaRPr lang="ru-RU" sz="28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6" name="Прямоугольник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3728" y="2273816"/>
                <a:ext cx="2866362" cy="47000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Прямоугольник 36"/>
              <p:cNvSpPr/>
              <p:nvPr/>
            </p:nvSpPr>
            <p:spPr>
              <a:xfrm>
                <a:off x="4867289" y="2312327"/>
                <a:ext cx="2692532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200" dirty="0">
                    <a:solidFill>
                      <a:schemeClr val="tx1"/>
                    </a:solidFill>
                    <a:ea typeface="Cambria Math"/>
                  </a:rPr>
                  <a:t>/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US" sz="22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𝑠𝑖𝑛</m:t>
                        </m:r>
                      </m:e>
                      <m:sup>
                        <m:r>
                          <a:rPr lang="en-US" sz="2200" b="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sz="2200" b="0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𝛼</m:t>
                    </m:r>
                    <m:r>
                      <a:rPr lang="en-US" sz="22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,  </m:t>
                    </m:r>
                    <m:r>
                      <a:rPr lang="en-US" sz="2200" b="0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𝛼</m:t>
                    </m:r>
                    <m:r>
                      <a:rPr lang="en-US" sz="22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≠</m:t>
                    </m:r>
                    <m:r>
                      <a:rPr lang="en-US" sz="2200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𝜋</m:t>
                    </m:r>
                    <m:r>
                      <a:rPr lang="en-US" sz="22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𝑘</m:t>
                    </m:r>
                    <m:r>
                      <a:rPr lang="en-US" sz="22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, </m:t>
                    </m:r>
                    <m:r>
                      <a:rPr lang="en-US" sz="22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𝑘</m:t>
                    </m:r>
                    <m:r>
                      <a:rPr lang="en-US" sz="22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𝜖</m:t>
                    </m:r>
                    <m:r>
                      <a:rPr lang="en-US" sz="22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𝑍</m:t>
                    </m:r>
                  </m:oMath>
                </a14:m>
                <a:endParaRPr lang="ru-RU" sz="2200" i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7" name="Прямоугольник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7289" y="2312327"/>
                <a:ext cx="2692532" cy="430887"/>
              </a:xfrm>
              <a:prstGeom prst="rect">
                <a:avLst/>
              </a:prstGeom>
              <a:blipFill rotWithShape="1">
                <a:blip r:embed="rId5"/>
                <a:stretch>
                  <a:fillRect l="-2715" t="-8451" b="-267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Прямоугольник 37"/>
              <p:cNvSpPr/>
              <p:nvPr/>
            </p:nvSpPr>
            <p:spPr>
              <a:xfrm>
                <a:off x="78002" y="2845293"/>
                <a:ext cx="2884316" cy="7100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endParaRPr lang="ru-R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8" name="Прямоугольник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002" y="2845293"/>
                <a:ext cx="2884316" cy="71006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Прямоугольник 48"/>
              <p:cNvSpPr/>
              <p:nvPr/>
            </p:nvSpPr>
            <p:spPr>
              <a:xfrm>
                <a:off x="200446" y="3555359"/>
                <a:ext cx="2426113" cy="6705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𝟏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𝒄</m:t>
                      </m:r>
                      <m:sSup>
                        <m:sSupPr>
                          <m:ctrlP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𝒕𝒈</m:t>
                          </m:r>
                        </m:e>
                        <m:sup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000" b="1" i="1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sz="2000" b="1" i="1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  <a:ea typeface="Cambria Math"/>
                                </a:rPr>
                                <m:t>𝒔𝒊𝒏</m:t>
                              </m:r>
                            </m:e>
                            <m:sup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𝜶</m:t>
                          </m:r>
                        </m:den>
                      </m:f>
                    </m:oMath>
                  </m:oMathPara>
                </a14:m>
                <a:endParaRPr lang="ru-RU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49" name="Прямоугольник 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446" y="3555359"/>
                <a:ext cx="2426113" cy="67050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Прямоугольник 49"/>
              <p:cNvSpPr/>
              <p:nvPr/>
            </p:nvSpPr>
            <p:spPr>
              <a:xfrm>
                <a:off x="3419872" y="2838529"/>
                <a:ext cx="3868816" cy="7244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/>
                              <a:ea typeface="Cambria Math"/>
                            </a:rPr>
                            <m:t>𝑠𝑖𝑛</m:t>
                          </m:r>
                        </m:e>
                        <m:sup>
                          <m:r>
                            <a:rPr lang="en-US" sz="2000" i="1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000" i="1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000" b="0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b="0" i="1" smtClean="0">
                                  <a:latin typeface="Cambria Math"/>
                                  <a:ea typeface="Cambria Math"/>
                                </a:rPr>
                                <m:t>1+</m:t>
                              </m:r>
                              <m:r>
                                <a:rPr lang="en-US" sz="2000" b="0" i="1" smtClean="0">
                                  <a:latin typeface="Cambria Math"/>
                                  <a:ea typeface="Cambria Math"/>
                                </a:rPr>
                                <m:t>𝑐𝑡𝑔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000" i="1">
                              <a:latin typeface="Cambria Math"/>
                              <a:ea typeface="Cambria Math"/>
                            </a:rPr>
                            <m:t>𝛼</m:t>
                          </m:r>
                        </m:den>
                      </m:f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1+9</m:t>
                          </m:r>
                        </m:den>
                      </m:f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ru-RU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50" name="Прямоугольник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9872" y="2838529"/>
                <a:ext cx="3868816" cy="72449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Прямоугольник 51"/>
              <p:cNvSpPr/>
              <p:nvPr/>
            </p:nvSpPr>
            <p:spPr>
              <a:xfrm>
                <a:off x="206419" y="4218374"/>
                <a:ext cx="2426113" cy="7244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𝒔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𝒊𝒏</m:t>
                          </m:r>
                        </m:e>
                        <m:sup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000" b="1" i="1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sz="2000" b="1" i="1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  <a:ea typeface="Cambria Math"/>
                                </a:rPr>
                                <m:t>𝟏</m:t>
                              </m:r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  <a:ea typeface="Cambria Math"/>
                                </a:rPr>
                                <m:t>+</m:t>
                              </m:r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  <a:ea typeface="Cambria Math"/>
                                </a:rPr>
                                <m:t>𝒄𝒕𝒈</m:t>
                              </m:r>
                            </m:e>
                            <m:sup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𝜶</m:t>
                          </m:r>
                        </m:den>
                      </m:f>
                    </m:oMath>
                  </m:oMathPara>
                </a14:m>
                <a:endParaRPr lang="ru-RU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52" name="Прямоугольник 5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419" y="4218374"/>
                <a:ext cx="2426113" cy="724494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Прямоугольник 52"/>
              <p:cNvSpPr/>
              <p:nvPr/>
            </p:nvSpPr>
            <p:spPr>
              <a:xfrm>
                <a:off x="3267078" y="3888107"/>
                <a:ext cx="1849609" cy="7280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𝒔𝒊𝒏</m:t>
                      </m:r>
                      <m:r>
                        <a:rPr lang="en-US" sz="2000" b="1" i="1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sz="2000" b="1" i="1" smtClean="0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</a:rPr>
                        <m:t>=−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002060"/>
                              </a:solidFill>
                              <a:latin typeface="Cambria Math"/>
                              <a:ea typeface="Cambria Math"/>
                            </a:rPr>
                            <m:t>𝟏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0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000" b="1" i="1" smtClean="0">
                                  <a:solidFill>
                                    <a:srgbClr val="002060"/>
                                  </a:solidFill>
                                  <a:latin typeface="Cambria Math"/>
                                  <a:ea typeface="Cambria Math"/>
                                </a:rPr>
                                <m:t>𝟏𝟎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ru-RU" sz="20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53" name="Прямоугольник 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7078" y="3888107"/>
                <a:ext cx="1849609" cy="728084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Прямоугольник 54"/>
              <p:cNvSpPr/>
              <p:nvPr/>
            </p:nvSpPr>
            <p:spPr>
              <a:xfrm>
                <a:off x="5413311" y="3698639"/>
                <a:ext cx="2929520" cy="10016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𝒄𝒐𝒔</m:t>
                      </m:r>
                      <m:r>
                        <a:rPr lang="en-US" sz="2000" b="1" i="1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sz="2000" b="1" i="1" smtClean="0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0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000" b="1" i="1" smtClean="0">
                              <a:solidFill>
                                <a:srgbClr val="002060"/>
                              </a:solidFill>
                              <a:latin typeface="Cambria Math"/>
                              <a:ea typeface="Cambria Math"/>
                            </a:rPr>
                            <m:t>𝟏</m:t>
                          </m:r>
                          <m:r>
                            <a:rPr lang="en-US" sz="2000" b="1" i="1" smtClean="0">
                              <a:solidFill>
                                <a:srgbClr val="002060"/>
                              </a:solidFill>
                              <a:latin typeface="Cambria Math"/>
                              <a:ea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0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sz="2000" b="1" i="1">
                                  <a:solidFill>
                                    <a:srgbClr val="002060"/>
                                  </a:solidFill>
                                  <a:latin typeface="Cambria Math"/>
                                  <a:ea typeface="Cambria Math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sz="2000" b="1" i="1">
                                  <a:solidFill>
                                    <a:srgbClr val="002060"/>
                                  </a:solidFill>
                                  <a:latin typeface="Cambria Math"/>
                                  <a:ea typeface="Cambria Math"/>
                                </a:rPr>
                                <m:t>𝟏</m:t>
                              </m:r>
                              <m:r>
                                <a:rPr lang="en-US" sz="2000" b="1" i="1" smtClean="0">
                                  <a:solidFill>
                                    <a:srgbClr val="002060"/>
                                  </a:solidFill>
                                  <a:latin typeface="Cambria Math"/>
                                  <a:ea typeface="Cambria Math"/>
                                </a:rPr>
                                <m:t>𝟎</m:t>
                              </m:r>
                            </m:den>
                          </m:f>
                        </m:e>
                      </m:rad>
                      <m:r>
                        <a:rPr lang="en-US" sz="2000" b="1" i="1" smtClean="0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002060"/>
                              </a:solidFill>
                              <a:latin typeface="Cambria Math"/>
                              <a:ea typeface="Cambria Math"/>
                            </a:rPr>
                            <m:t>𝟑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0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000" b="1" i="1" smtClean="0">
                                  <a:solidFill>
                                    <a:srgbClr val="002060"/>
                                  </a:solidFill>
                                  <a:latin typeface="Cambria Math"/>
                                  <a:ea typeface="Cambria Math"/>
                                </a:rPr>
                                <m:t>𝟏𝟎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ru-RU" sz="20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55" name="Прямоугольник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3311" y="3698639"/>
                <a:ext cx="2929520" cy="1001684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81317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49" grpId="0"/>
      <p:bldP spid="50" grpId="0"/>
      <p:bldP spid="52" grpId="0"/>
      <p:bldP spid="5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object 4"/>
              <p:cNvSpPr txBox="1">
                <a:spLocks/>
              </p:cNvSpPr>
              <p:nvPr/>
            </p:nvSpPr>
            <p:spPr>
              <a:xfrm>
                <a:off x="0" y="127308"/>
                <a:ext cx="9144000" cy="457314"/>
              </a:xfrm>
              <a:prstGeom prst="rect">
                <a:avLst/>
              </a:prstGeom>
            </p:spPr>
            <p:txBody>
              <a:bodyPr vert="horz" wrap="square" lIns="0" tIns="26171" rIns="0" bIns="0" rtlCol="0">
                <a:spAutoFit/>
              </a:bodyPr>
              <a:lstStyle>
                <a:lvl1pPr>
                  <a:defRPr sz="2650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ru-RU" sz="28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m:t>РЕШЕНИЕ ПРИМЕРОВ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4" name="object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27308"/>
                <a:ext cx="9144000" cy="45731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Прямоугольник 14"/>
          <p:cNvSpPr/>
          <p:nvPr/>
        </p:nvSpPr>
        <p:spPr>
          <a:xfrm>
            <a:off x="233334" y="752386"/>
            <a:ext cx="9925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>
                <a:solidFill>
                  <a:srgbClr val="00B050"/>
                </a:solidFill>
              </a:rPr>
              <a:t>256.  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91700" y="2742188"/>
            <a:ext cx="16851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00B050"/>
                </a:solidFill>
              </a:rPr>
              <a:t>Решение: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200436" y="1183960"/>
            <a:ext cx="88044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С помощью основного тригонометрического тождества выясните, могут ли одновременно выполняться равенства: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2305385" y="2988682"/>
                <a:ext cx="2866362" cy="4700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𝒔</m:t>
                          </m:r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𝒊𝒏</m:t>
                          </m:r>
                        </m:e>
                        <m:sup>
                          <m:r>
                            <a:rPr lang="en-US" sz="2400" b="1" i="1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400" b="1" i="1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2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𝒄𝒐𝒔</m:t>
                          </m:r>
                        </m:e>
                        <m:sup>
                          <m:r>
                            <a:rPr lang="en-US" sz="2400" b="1" i="1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400" b="1" i="1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sz="2400" b="1" i="1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𝟏</m:t>
                      </m:r>
                    </m:oMath>
                  </m:oMathPara>
                </a14:m>
                <a:endParaRPr lang="ru-RU" sz="28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5385" y="2988682"/>
                <a:ext cx="2866362" cy="47000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162297" y="2198672"/>
                <a:ext cx="332636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1) </m:t>
                      </m:r>
                      <m:r>
                        <a:rPr lang="en-US" sz="2400" i="1" smtClean="0">
                          <a:latin typeface="Cambria Math"/>
                        </a:rPr>
                        <m:t>𝑠𝑖𝑛</m:t>
                      </m:r>
                      <m:r>
                        <a:rPr lang="en-US" sz="2400" i="1">
                          <a:latin typeface="Cambria Math"/>
                        </a:rPr>
                        <m:t>𝛼</m:t>
                      </m:r>
                      <m:r>
                        <a:rPr lang="en-US" sz="2400" b="0" i="1" smtClean="0">
                          <a:latin typeface="Cambria Math"/>
                        </a:rPr>
                        <m:t>=1 </m:t>
                      </m:r>
                      <m:r>
                        <a:rPr lang="ru-RU" sz="2400" b="0" i="1" smtClean="0">
                          <a:latin typeface="Cambria Math" panose="02040503050406030204" pitchFamily="18" charset="0"/>
                        </a:rPr>
                        <m:t>и</m:t>
                      </m:r>
                      <m:r>
                        <a:rPr lang="en-US" sz="2400" b="0" i="1" smtClean="0">
                          <a:latin typeface="Cambria Math"/>
                        </a:rPr>
                        <m:t> </m:t>
                      </m:r>
                      <m:r>
                        <a:rPr lang="en-US" sz="2400" b="0" i="1" smtClean="0">
                          <a:latin typeface="Cambria Math"/>
                        </a:rPr>
                        <m:t>𝑐𝑜𝑠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=1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297" y="2198672"/>
                <a:ext cx="3326360" cy="461665"/>
              </a:xfrm>
              <a:prstGeom prst="rect">
                <a:avLst/>
              </a:prstGeom>
              <a:blipFill>
                <a:blip r:embed="rId4"/>
                <a:stretch>
                  <a:fillRect b="-18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Прямоугольник 27"/>
              <p:cNvSpPr/>
              <p:nvPr/>
            </p:nvSpPr>
            <p:spPr>
              <a:xfrm>
                <a:off x="4139952" y="2014957"/>
                <a:ext cx="4006033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/>
                        </a:rPr>
                        <m:t>3</m:t>
                      </m:r>
                      <m:r>
                        <a:rPr lang="en-US" sz="2400" b="0" i="1" smtClean="0">
                          <a:latin typeface="Cambria Math"/>
                        </a:rPr>
                        <m:t>) </m:t>
                      </m:r>
                      <m:r>
                        <a:rPr lang="en-US" sz="2400" i="1" smtClean="0">
                          <a:latin typeface="Cambria Math"/>
                        </a:rPr>
                        <m:t>𝑠𝑖𝑛</m:t>
                      </m:r>
                      <m:r>
                        <a:rPr lang="en-US" sz="2400" i="1">
                          <a:latin typeface="Cambria Math"/>
                        </a:rPr>
                        <m:t>𝛼</m:t>
                      </m:r>
                      <m:r>
                        <a:rPr lang="en-US" sz="2400" b="0" i="1" smtClean="0"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4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5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 </m:t>
                      </m:r>
                      <m:r>
                        <a:rPr lang="ru-RU" sz="2400" b="0" i="1" smtClean="0">
                          <a:latin typeface="Cambria Math" panose="02040503050406030204" pitchFamily="18" charset="0"/>
                        </a:rPr>
                        <m:t>и</m:t>
                      </m:r>
                      <m:r>
                        <a:rPr lang="en-US" sz="2400" b="0" i="1" smtClean="0">
                          <a:latin typeface="Cambria Math"/>
                        </a:rPr>
                        <m:t>  </m:t>
                      </m:r>
                      <m:r>
                        <a:rPr lang="en-US" sz="2400" b="0" i="1" smtClean="0">
                          <a:latin typeface="Cambria Math"/>
                        </a:rPr>
                        <m:t>𝑐𝑜𝑠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28" name="Прямоугольник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9952" y="2014957"/>
                <a:ext cx="4006033" cy="7861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/>
              <p:cNvSpPr/>
              <p:nvPr/>
            </p:nvSpPr>
            <p:spPr>
              <a:xfrm>
                <a:off x="200436" y="3593072"/>
                <a:ext cx="421762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1) </m:t>
                          </m:r>
                          <m:r>
                            <a:rPr lang="en-US" sz="2400" b="0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𝑠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𝑖𝑛</m:t>
                          </m:r>
                        </m:e>
                        <m:sup>
                          <m:r>
                            <a:rPr lang="en-US" sz="2400" b="0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400" b="0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b="0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𝑐𝑜𝑠</m:t>
                          </m:r>
                        </m:e>
                        <m:sup>
                          <m:r>
                            <a:rPr lang="en-US" sz="2400" b="0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400" b="0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400" b="0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=1+1=2</m:t>
                      </m:r>
                    </m:oMath>
                  </m:oMathPara>
                </a14:m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436" y="3593072"/>
                <a:ext cx="4217629" cy="461665"/>
              </a:xfrm>
              <a:prstGeom prst="rect">
                <a:avLst/>
              </a:prstGeom>
              <a:blipFill rotWithShape="1">
                <a:blip r:embed="rId6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Прямоугольник 29"/>
              <p:cNvSpPr/>
              <p:nvPr/>
            </p:nvSpPr>
            <p:spPr>
              <a:xfrm>
                <a:off x="187205" y="4058526"/>
                <a:ext cx="5297476" cy="7936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3) </m:t>
                          </m:r>
                          <m:r>
                            <a:rPr lang="en-US" sz="2400" b="0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𝑠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𝑖𝑛</m:t>
                          </m:r>
                        </m:e>
                        <m:sup>
                          <m:r>
                            <a:rPr lang="en-US" sz="2400" b="0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400" b="0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b="0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𝑐𝑜𝑠</m:t>
                          </m:r>
                        </m:e>
                        <m:sup>
                          <m:r>
                            <a:rPr lang="en-US" sz="2400" b="0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400" b="0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400" b="0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16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25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9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25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25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25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=1</m:t>
                      </m:r>
                    </m:oMath>
                  </m:oMathPara>
                </a14:m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0" name="Прямоугольник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205" y="4058526"/>
                <a:ext cx="5297476" cy="79367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5481552" y="4224532"/>
            <a:ext cx="117416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Могут </a:t>
            </a:r>
            <a:endParaRPr lang="ru-RU" sz="2400" b="1" i="1" dirty="0">
              <a:solidFill>
                <a:srgbClr val="00B050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4418065" y="3593071"/>
            <a:ext cx="14911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Не могут</a:t>
            </a:r>
            <a:endParaRPr lang="ru-RU" sz="2400" b="1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1752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8" grpId="0"/>
      <p:bldP spid="29" grpId="0"/>
      <p:bldP spid="30" grpId="0"/>
      <p:bldP spid="5" grpId="0"/>
      <p:bldP spid="3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31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ПРИМЕРОВ</a:t>
            </a:r>
            <a:endParaRPr lang="ru-RU" sz="2800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233334" y="752386"/>
            <a:ext cx="9925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>
                <a:solidFill>
                  <a:srgbClr val="00B050"/>
                </a:solidFill>
              </a:rPr>
              <a:t>257.  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175179" y="1903685"/>
            <a:ext cx="16851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00B050"/>
                </a:solidFill>
              </a:rPr>
              <a:t>Решение: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1115616" y="760680"/>
            <a:ext cx="79208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Могут ли одновременно выполняться равенства: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Прямоугольник 34"/>
              <p:cNvSpPr/>
              <p:nvPr/>
            </p:nvSpPr>
            <p:spPr>
              <a:xfrm>
                <a:off x="28162" y="3007195"/>
                <a:ext cx="4850239" cy="6169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>
                    <a:solidFill>
                      <a:schemeClr val="tx1"/>
                    </a:solidFill>
                    <a:ea typeface="Cambria Math"/>
                  </a:rPr>
                  <a:t>1)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US" sz="2400" b="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𝑐𝑜𝑠</m:t>
                        </m:r>
                      </m:e>
                      <m:sup>
                        <m:r>
                          <a:rPr lang="en-US" sz="2400" b="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sz="2400" b="0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𝛼</m:t>
                    </m:r>
                    <m:r>
                      <a:rPr lang="en-US" sz="2400" b="0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=1−</m:t>
                    </m:r>
                    <m:sSup>
                      <m:sSupPr>
                        <m:ctrlP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US" sz="2400" b="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𝑠𝑖𝑛</m:t>
                        </m:r>
                      </m:e>
                      <m:sup>
                        <m:r>
                          <a:rPr lang="en-US" sz="2400" b="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sz="2400" b="0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𝛼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2400" b="0" i="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1−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25</m:t>
                        </m:r>
                      </m:den>
                    </m:f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24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25</m:t>
                        </m:r>
                      </m:den>
                    </m:f>
                  </m:oMath>
                </a14:m>
                <a:endParaRPr lang="ru-R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5" name="Прямоугольник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62" y="3007195"/>
                <a:ext cx="4850239" cy="616964"/>
              </a:xfrm>
              <a:prstGeom prst="rect">
                <a:avLst/>
              </a:prstGeom>
              <a:blipFill rotWithShape="1">
                <a:blip r:embed="rId3"/>
                <a:stretch>
                  <a:fillRect l="-2013" b="-88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Прямоугольник 35"/>
              <p:cNvSpPr/>
              <p:nvPr/>
            </p:nvSpPr>
            <p:spPr>
              <a:xfrm>
                <a:off x="194833" y="1222345"/>
                <a:ext cx="7679025" cy="6813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1) </m:t>
                    </m:r>
                    <m:r>
                      <a:rPr lang="en-US" sz="2400" i="1" smtClean="0">
                        <a:latin typeface="Cambria Math"/>
                      </a:rPr>
                      <m:t>𝑠𝑖𝑛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 </m:t>
                    </m:r>
                    <m:r>
                      <a:rPr lang="ru-RU" sz="2400" b="0" i="1" smtClean="0">
                        <a:latin typeface="Cambria Math" panose="02040503050406030204" pitchFamily="18" charset="0"/>
                      </a:rPr>
                      <m:t>и</m:t>
                    </m:r>
                    <m:r>
                      <a:rPr lang="en-US" sz="2400" b="0" i="1" smtClean="0">
                        <a:latin typeface="Cambria Math"/>
                      </a:rPr>
                      <m:t> </m:t>
                    </m:r>
                    <m:r>
                      <a:rPr lang="en-US" sz="2400" b="0" i="1" smtClean="0">
                        <a:latin typeface="Cambria Math"/>
                      </a:rPr>
                      <m:t>𝑡𝑔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𝛼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24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2400" dirty="0"/>
                  <a:t>          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2) </m:t>
                    </m:r>
                    <m:r>
                      <a:rPr lang="en-US" sz="2400" i="1">
                        <a:latin typeface="Cambria Math"/>
                      </a:rPr>
                      <m:t>𝑐𝑡𝑔</m:t>
                    </m:r>
                    <m:r>
                      <a:rPr lang="en-US" sz="2400" i="1">
                        <a:latin typeface="Cambria Math"/>
                      </a:rPr>
                      <m:t>𝛼</m:t>
                    </m:r>
                    <m:r>
                      <a:rPr lang="en-US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i="1">
                                <a:latin typeface="Cambria Math"/>
                              </a:rPr>
                              <m:t>7</m:t>
                            </m:r>
                          </m:e>
                        </m:rad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US" sz="2400" i="1">
                        <a:latin typeface="Cambria Math"/>
                      </a:rPr>
                      <m:t> </m:t>
                    </m:r>
                    <m:r>
                      <a:rPr lang="ru-RU" sz="2400" b="0" i="1" smtClean="0">
                        <a:latin typeface="Cambria Math" panose="02040503050406030204" pitchFamily="18" charset="0"/>
                      </a:rPr>
                      <m:t>и</m:t>
                    </m:r>
                    <m:r>
                      <a:rPr lang="en-US" sz="2400" i="1">
                        <a:latin typeface="Cambria Math"/>
                      </a:rPr>
                      <m:t>  </m:t>
                    </m:r>
                    <m:r>
                      <a:rPr lang="en-US" sz="2400" i="1">
                        <a:latin typeface="Cambria Math"/>
                      </a:rPr>
                      <m:t>𝑐𝑜𝑠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𝛼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36" name="Прямоугольник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833" y="1222345"/>
                <a:ext cx="7679025" cy="68134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Прямоугольник 44"/>
          <p:cNvSpPr/>
          <p:nvPr/>
        </p:nvSpPr>
        <p:spPr>
          <a:xfrm>
            <a:off x="7687992" y="3554341"/>
            <a:ext cx="12028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может</a:t>
            </a:r>
            <a:endParaRPr lang="ru-RU" sz="2400" b="1" i="1" dirty="0">
              <a:solidFill>
                <a:srgbClr val="00B050"/>
              </a:solidFill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7448946" y="4536749"/>
            <a:ext cx="15875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не может</a:t>
            </a:r>
            <a:endParaRPr lang="ru-RU" sz="2400" b="1" i="1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Прямоугольник 46"/>
              <p:cNvSpPr/>
              <p:nvPr/>
            </p:nvSpPr>
            <p:spPr>
              <a:xfrm>
                <a:off x="175179" y="2426905"/>
                <a:ext cx="2866362" cy="4700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𝒔</m:t>
                          </m:r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𝒊𝒏</m:t>
                          </m:r>
                        </m:e>
                        <m:sup>
                          <m:r>
                            <a:rPr lang="en-US" sz="2400" b="1" i="1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400" b="1" i="1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2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𝒄𝒐𝒔</m:t>
                          </m:r>
                        </m:e>
                        <m:sup>
                          <m:r>
                            <a:rPr lang="en-US" sz="2400" b="1" i="1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400" b="1" i="1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sz="2400" b="1" i="1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𝟏</m:t>
                      </m:r>
                    </m:oMath>
                  </m:oMathPara>
                </a14:m>
                <a:endParaRPr lang="ru-RU" sz="28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47" name="Прямоугольник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179" y="2426905"/>
                <a:ext cx="2866362" cy="47000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Прямоугольник 47"/>
              <p:cNvSpPr/>
              <p:nvPr/>
            </p:nvSpPr>
            <p:spPr>
              <a:xfrm>
                <a:off x="3396430" y="2302851"/>
                <a:ext cx="2312300" cy="6705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𝒕𝒈</m:t>
                          </m:r>
                        </m:e>
                        <m:sup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000" b="1" i="1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𝟏</m:t>
                      </m:r>
                      <m:r>
                        <a:rPr lang="en-US" sz="2000" b="1" i="1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/>
                                  <a:ea typeface="Cambria Math"/>
                                </a:rPr>
                                <m:t>𝒄𝒐𝒔</m:t>
                              </m:r>
                            </m:e>
                            <m:sup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𝜶</m:t>
                          </m:r>
                        </m:den>
                      </m:f>
                    </m:oMath>
                  </m:oMathPara>
                </a14:m>
                <a:endParaRPr lang="ru-RU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48" name="Прямоугольник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6430" y="2302851"/>
                <a:ext cx="2312300" cy="67050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Прямоугольник 48"/>
              <p:cNvSpPr/>
              <p:nvPr/>
            </p:nvSpPr>
            <p:spPr>
              <a:xfrm>
                <a:off x="5977893" y="2264357"/>
                <a:ext cx="2426113" cy="6705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𝟏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𝒄</m:t>
                      </m:r>
                      <m:sSup>
                        <m:sSupPr>
                          <m:ctrlP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𝒕𝒈</m:t>
                          </m:r>
                        </m:e>
                        <m:sup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000" b="1" i="1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sz="2000" b="1" i="1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  <a:ea typeface="Cambria Math"/>
                                </a:rPr>
                                <m:t>𝒔𝒊𝒏</m:t>
                              </m:r>
                            </m:e>
                            <m:sup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/>
                              <a:ea typeface="Cambria Math"/>
                            </a:rPr>
                            <m:t>𝜶</m:t>
                          </m:r>
                        </m:den>
                      </m:f>
                    </m:oMath>
                  </m:oMathPara>
                </a14:m>
                <a:endParaRPr lang="ru-RU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49" name="Прямоугольник 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7893" y="2264357"/>
                <a:ext cx="2426113" cy="67050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Прямоугольник 49"/>
              <p:cNvSpPr/>
              <p:nvPr/>
            </p:nvSpPr>
            <p:spPr>
              <a:xfrm>
                <a:off x="5120424" y="2934862"/>
                <a:ext cx="1678665" cy="9389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24</m:t>
                          </m:r>
                        </m:den>
                      </m:f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+1</m:t>
                      </m:r>
                      <m:r>
                        <a:rPr lang="en-US" sz="2000" b="0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f>
                            <m:fPr>
                              <m:ctrlPr>
                                <a:rPr lang="en-US" sz="20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24</m:t>
                              </m:r>
                            </m:num>
                            <m:den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25</m:t>
                              </m:r>
                            </m:den>
                          </m:f>
                        </m:den>
                      </m:f>
                    </m:oMath>
                  </m:oMathPara>
                </a14:m>
                <a:endParaRPr lang="ru-R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0" name="Прямоугольник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0424" y="2934862"/>
                <a:ext cx="1678665" cy="93897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Прямоугольник 50"/>
              <p:cNvSpPr/>
              <p:nvPr/>
            </p:nvSpPr>
            <p:spPr>
              <a:xfrm>
                <a:off x="7091611" y="2978277"/>
                <a:ext cx="1192762" cy="6748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7030A0"/>
                              </a:solidFill>
                              <a:latin typeface="Cambria Math"/>
                              <a:ea typeface="Cambria Math"/>
                            </a:rPr>
                            <m:t>𝟐𝟓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7030A0"/>
                              </a:solidFill>
                              <a:latin typeface="Cambria Math"/>
                              <a:ea typeface="Cambria Math"/>
                            </a:rPr>
                            <m:t>𝟐𝟒</m:t>
                          </m:r>
                        </m:den>
                      </m:f>
                      <m:r>
                        <a:rPr lang="en-US" sz="2000" b="1" i="1">
                          <a:solidFill>
                            <a:srgbClr val="7030A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7030A0"/>
                              </a:solidFill>
                              <a:latin typeface="Cambria Math"/>
                              <a:ea typeface="Cambria Math"/>
                            </a:rPr>
                            <m:t>𝟐𝟓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7030A0"/>
                              </a:solidFill>
                              <a:latin typeface="Cambria Math"/>
                              <a:ea typeface="Cambria Math"/>
                            </a:rPr>
                            <m:t>𝟐𝟒</m:t>
                          </m:r>
                        </m:den>
                      </m:f>
                    </m:oMath>
                  </m:oMathPara>
                </a14:m>
                <a:endParaRPr lang="ru-RU" sz="24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51" name="Прямоугольник 5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1611" y="2978277"/>
                <a:ext cx="1192762" cy="67480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Прямоугольник 51"/>
              <p:cNvSpPr/>
              <p:nvPr/>
            </p:nvSpPr>
            <p:spPr>
              <a:xfrm>
                <a:off x="28162" y="3847444"/>
                <a:ext cx="4850239" cy="6169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>
                    <a:ea typeface="Cambria Math"/>
                  </a:rPr>
                  <a:t>2</a:t>
                </a:r>
                <a:r>
                  <a:rPr lang="en-US" sz="2400" dirty="0">
                    <a:solidFill>
                      <a:schemeClr val="tx1"/>
                    </a:solidFill>
                    <a:ea typeface="Cambria Math"/>
                  </a:rPr>
                  <a:t>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US" sz="2400" b="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𝑠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𝑖𝑛</m:t>
                        </m:r>
                      </m:e>
                      <m:sup>
                        <m:r>
                          <a:rPr lang="en-US" sz="2400" b="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sz="2400" b="0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𝛼</m:t>
                    </m:r>
                    <m:r>
                      <a:rPr lang="en-US" sz="2400" b="0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=1−</m:t>
                    </m:r>
                    <m:sSup>
                      <m:sSupPr>
                        <m:ctrlP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𝑐𝑜𝑠</m:t>
                        </m:r>
                      </m:e>
                      <m:sup>
                        <m:r>
                          <a:rPr lang="en-US" sz="2400" b="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sz="2400" b="0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𝛼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2400" b="0" i="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1−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9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16</m:t>
                        </m:r>
                      </m:den>
                    </m:f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7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16</m:t>
                        </m:r>
                      </m:den>
                    </m:f>
                  </m:oMath>
                </a14:m>
                <a:endParaRPr lang="ru-R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2" name="Прямоугольник 5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62" y="3847444"/>
                <a:ext cx="4850239" cy="616964"/>
              </a:xfrm>
              <a:prstGeom prst="rect">
                <a:avLst/>
              </a:prstGeom>
              <a:blipFill rotWithShape="1">
                <a:blip r:embed="rId10"/>
                <a:stretch>
                  <a:fillRect l="-2013" b="-990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Прямоугольник 52"/>
              <p:cNvSpPr/>
              <p:nvPr/>
            </p:nvSpPr>
            <p:spPr>
              <a:xfrm>
                <a:off x="5120423" y="3917270"/>
                <a:ext cx="1479892" cy="9168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1+</m:t>
                      </m:r>
                      <m:f>
                        <m:f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7</m:t>
                          </m:r>
                        </m:num>
                        <m:den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9</m:t>
                          </m:r>
                        </m:den>
                      </m:f>
                      <m:r>
                        <a:rPr lang="en-US" sz="2000" b="0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f>
                            <m:fPr>
                              <m:ctrlPr>
                                <a:rPr lang="en-US" sz="20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7</m:t>
                              </m:r>
                            </m:num>
                            <m:den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16</m:t>
                              </m:r>
                            </m:den>
                          </m:f>
                        </m:den>
                      </m:f>
                    </m:oMath>
                  </m:oMathPara>
                </a14:m>
                <a:endParaRPr lang="ru-R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3" name="Прямоугольник 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0423" y="3917270"/>
                <a:ext cx="1479892" cy="916854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Прямоугольник 53"/>
              <p:cNvSpPr/>
              <p:nvPr/>
            </p:nvSpPr>
            <p:spPr>
              <a:xfrm>
                <a:off x="6948264" y="3917270"/>
                <a:ext cx="1192762" cy="6971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7030A0"/>
                              </a:solidFill>
                              <a:latin typeface="Cambria Math"/>
                              <a:ea typeface="Cambria Math"/>
                            </a:rPr>
                            <m:t>𝟏𝟔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7030A0"/>
                              </a:solidFill>
                              <a:latin typeface="Cambria Math"/>
                              <a:ea typeface="Cambria Math"/>
                            </a:rPr>
                            <m:t>𝟗</m:t>
                          </m:r>
                        </m:den>
                      </m:f>
                      <m:r>
                        <a:rPr lang="en-US" sz="2000" b="1" i="1">
                          <a:solidFill>
                            <a:srgbClr val="7030A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7030A0"/>
                              </a:solidFill>
                              <a:latin typeface="Cambria Math"/>
                              <a:ea typeface="Cambria Math"/>
                            </a:rPr>
                            <m:t>𝟏𝟔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7030A0"/>
                              </a:solidFill>
                              <a:latin typeface="Cambria Math"/>
                              <a:ea typeface="Cambria Math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ru-RU" sz="24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54" name="Прямоугольник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8264" y="3917270"/>
                <a:ext cx="1192762" cy="697114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98541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45" grpId="0"/>
      <p:bldP spid="46" grpId="0"/>
      <p:bldP spid="47" grpId="0"/>
      <p:bldP spid="48" grpId="0"/>
      <p:bldP spid="49" grpId="0"/>
      <p:bldP spid="50" grpId="0"/>
      <p:bldP spid="5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89c4719af634c8408a1426bf8bec19d7a69d33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15562</TotalTime>
  <Words>272</Words>
  <Application>Microsoft Office PowerPoint</Application>
  <PresentationFormat>Экран (16:9)</PresentationFormat>
  <Paragraphs>84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Cambria Math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Komlov Mirodil</dc:creator>
  <cp:lastModifiedBy>Закирова Ф.М</cp:lastModifiedBy>
  <cp:revision>1378</cp:revision>
  <dcterms:created xsi:type="dcterms:W3CDTF">2020-04-09T07:32:19Z</dcterms:created>
  <dcterms:modified xsi:type="dcterms:W3CDTF">2020-12-30T05:34:27Z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