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1381" r:id="rId2"/>
    <p:sldId id="1564" r:id="rId3"/>
    <p:sldId id="1565" r:id="rId4"/>
    <p:sldId id="1566" r:id="rId5"/>
    <p:sldId id="1568" r:id="rId6"/>
    <p:sldId id="1569" r:id="rId7"/>
    <p:sldId id="1570" r:id="rId8"/>
    <p:sldId id="1571" r:id="rId9"/>
    <p:sldId id="1572" r:id="rId10"/>
    <p:sldId id="368" r:id="rId11"/>
  </p:sldIdLst>
  <p:sldSz cx="9144000" cy="5143500" type="screen16x9"/>
  <p:notesSz cx="5765800" cy="3244850"/>
  <p:custDataLst>
    <p:tags r:id="rId13"/>
  </p:custDataLst>
  <p:defaultTextStyle>
    <a:defPPr>
      <a:defRPr lang="ru-RU"/>
    </a:defPPr>
    <a:lvl1pPr marL="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4883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49768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465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899537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24422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49305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74190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799074" algn="l" defTabSz="14497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6391">
          <p15:clr>
            <a:srgbClr val="A4A3A4"/>
          </p15:clr>
        </p15:guide>
        <p15:guide id="4" pos="4451">
          <p15:clr>
            <a:srgbClr val="A4A3A4"/>
          </p15:clr>
        </p15:guide>
        <p15:guide id="5" orient="horz" pos="2057">
          <p15:clr>
            <a:srgbClr val="A4A3A4"/>
          </p15:clr>
        </p15:guide>
        <p15:guide id="6" orient="horz" pos="4566">
          <p15:clr>
            <a:srgbClr val="A4A3A4"/>
          </p15:clr>
        </p15:guide>
        <p15:guide id="7" pos="1662">
          <p15:clr>
            <a:srgbClr val="A4A3A4"/>
          </p15:clr>
        </p15:guide>
        <p15:guide id="8" pos="342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67" autoAdjust="0"/>
    <p:restoredTop sz="94624" autoAdjust="0"/>
  </p:normalViewPr>
  <p:slideViewPr>
    <p:cSldViewPr>
      <p:cViewPr varScale="1">
        <p:scale>
          <a:sx n="65" d="100"/>
          <a:sy n="65" d="100"/>
        </p:scale>
        <p:origin x="806" y="53"/>
      </p:cViewPr>
      <p:guideLst>
        <p:guide orient="horz" pos="2880"/>
        <p:guide pos="2160"/>
        <p:guide orient="horz" pos="6391"/>
        <p:guide pos="4451"/>
        <p:guide orient="horz" pos="2057"/>
        <p:guide orient="horz" pos="4566"/>
        <p:guide pos="1662"/>
        <p:guide pos="34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3350CF-C603-4114-B932-646F91D14650}" type="datetimeFigureOut">
              <a:rPr lang="ru-RU" smtClean="0"/>
              <a:pPr/>
              <a:t>05.12.2020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909EBE-9F82-4E48-A1EA-E1BF2E0BBA3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046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42319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684637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26958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369276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711595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05391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396234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738553" algn="l" defTabSz="684637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75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8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20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302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19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0466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667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C868EE-76B2-4234-9CC4-914D81A95F84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536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1" y="1594483"/>
            <a:ext cx="777240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1" y="2880359"/>
            <a:ext cx="640080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537440"/>
          </a:xfrm>
        </p:spPr>
        <p:txBody>
          <a:bodyPr lIns="0" tIns="0" rIns="0" bIns="0"/>
          <a:lstStyle>
            <a:lvl1pPr>
              <a:defRPr sz="35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06015" y="112796"/>
            <a:ext cx="8961724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93481" y="1142501"/>
            <a:ext cx="2893250" cy="3420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1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2508137" y="1674387"/>
            <a:ext cx="4158102" cy="163967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9"/>
            <a:ext cx="2555002" cy="635157"/>
          </a:xfrm>
        </p:spPr>
        <p:txBody>
          <a:bodyPr lIns="0" tIns="0" rIns="0" bIns="0"/>
          <a:lstStyle>
            <a:lvl1pPr>
              <a:defRPr sz="41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1"/>
            <a:ext cx="7772401" cy="40780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6"/>
            <a:ext cx="2496312" cy="719139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7" indent="-114287">
              <a:buFont typeface="Arial" panose="020B0604020202020204" pitchFamily="34" charset="0"/>
              <a:buChar char="•"/>
              <a:defRPr sz="1049"/>
            </a:lvl2pPr>
            <a:lvl3pPr marL="228575" indent="-114287">
              <a:defRPr sz="1049"/>
            </a:lvl3pPr>
            <a:lvl4pPr marL="400006" indent="-171431">
              <a:defRPr sz="1049"/>
            </a:lvl4pPr>
            <a:lvl5pPr marL="571437" indent="-171431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032455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2" y="849896"/>
            <a:ext cx="8961724" cy="419935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294499" y="2127557"/>
            <a:ext cx="2555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16988" y="1557182"/>
            <a:ext cx="631002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1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12/5/2020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44627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724883">
        <a:defRPr>
          <a:latin typeface="+mn-lt"/>
          <a:ea typeface="+mn-ea"/>
          <a:cs typeface="+mn-cs"/>
        </a:defRPr>
      </a:lvl2pPr>
      <a:lvl3pPr marL="1449768">
        <a:defRPr>
          <a:latin typeface="+mn-lt"/>
          <a:ea typeface="+mn-ea"/>
          <a:cs typeface="+mn-cs"/>
        </a:defRPr>
      </a:lvl3pPr>
      <a:lvl4pPr marL="2174652">
        <a:defRPr>
          <a:latin typeface="+mn-lt"/>
          <a:ea typeface="+mn-ea"/>
          <a:cs typeface="+mn-cs"/>
        </a:defRPr>
      </a:lvl4pPr>
      <a:lvl5pPr marL="2899537">
        <a:defRPr>
          <a:latin typeface="+mn-lt"/>
          <a:ea typeface="+mn-ea"/>
          <a:cs typeface="+mn-cs"/>
        </a:defRPr>
      </a:lvl5pPr>
      <a:lvl6pPr marL="3624422">
        <a:defRPr>
          <a:latin typeface="+mn-lt"/>
          <a:ea typeface="+mn-ea"/>
          <a:cs typeface="+mn-cs"/>
        </a:defRPr>
      </a:lvl6pPr>
      <a:lvl7pPr marL="4349305">
        <a:defRPr>
          <a:latin typeface="+mn-lt"/>
          <a:ea typeface="+mn-ea"/>
          <a:cs typeface="+mn-cs"/>
        </a:defRPr>
      </a:lvl7pPr>
      <a:lvl8pPr marL="5074190">
        <a:defRPr>
          <a:latin typeface="+mn-lt"/>
          <a:ea typeface="+mn-ea"/>
          <a:cs typeface="+mn-cs"/>
        </a:defRPr>
      </a:lvl8pPr>
      <a:lvl9pPr marL="5799074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Relationship Id="rId9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-20157"/>
            <a:ext cx="9130468" cy="161854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1601" y="2523693"/>
            <a:ext cx="4968552" cy="1167353"/>
          </a:xfrm>
          <a:prstGeom prst="rect">
            <a:avLst/>
          </a:prstGeom>
        </p:spPr>
        <p:txBody>
          <a:bodyPr vert="horz" wrap="square" lIns="0" tIns="22143" rIns="0" bIns="0" rtlCol="0">
            <a:spAutoFit/>
          </a:bodyPr>
          <a:lstStyle/>
          <a:p>
            <a:pPr marL="29189">
              <a:lnSpc>
                <a:spcPts val="3099"/>
              </a:lnSpc>
              <a:spcBef>
                <a:spcPts val="1800"/>
              </a:spcBef>
            </a:pPr>
            <a:r>
              <a:rPr lang="ru-RU" sz="3200" b="1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sz="3200" b="1" dirty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endParaRPr sz="3200" b="1" dirty="0">
              <a:latin typeface="Arial"/>
              <a:cs typeface="Arial"/>
            </a:endParaRPr>
          </a:p>
          <a:p>
            <a:pPr marL="20131">
              <a:lnSpc>
                <a:spcPts val="4431"/>
              </a:lnSpc>
              <a:spcBef>
                <a:spcPts val="1800"/>
              </a:spcBef>
            </a:pPr>
            <a:r>
              <a:rPr lang="ru-RU" sz="3200" b="1" dirty="0">
                <a:solidFill>
                  <a:srgbClr val="002060"/>
                </a:solidFill>
                <a:latin typeface="Arial"/>
                <a:cs typeface="Arial"/>
              </a:rPr>
              <a:t>РЕШЕНИЕ ПРИМЕРОВ</a:t>
            </a:r>
            <a:endParaRPr lang="en-US" sz="3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323528" y="2439370"/>
            <a:ext cx="545553" cy="135651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6660233" y="394813"/>
            <a:ext cx="1758726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6654009" y="361576"/>
            <a:ext cx="1758726" cy="834319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6695108" y="480082"/>
            <a:ext cx="1676527" cy="574343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7" b="1" spc="16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ru-RU" sz="3567" b="1" spc="16" dirty="0">
                <a:solidFill>
                  <a:srgbClr val="FEFEFE"/>
                </a:solidFill>
                <a:latin typeface="Arial"/>
                <a:cs typeface="Arial"/>
              </a:rPr>
              <a:t> класс</a:t>
            </a:r>
            <a:endParaRPr sz="3567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97CDA16A-066A-4BED-8F29-21556D7AB731}"/>
              </a:ext>
            </a:extLst>
          </p:cNvPr>
          <p:cNvSpPr txBox="1">
            <a:spLocks/>
          </p:cNvSpPr>
          <p:nvPr/>
        </p:nvSpPr>
        <p:spPr>
          <a:xfrm>
            <a:off x="1348127" y="341809"/>
            <a:ext cx="4808049" cy="854086"/>
          </a:xfrm>
          <a:prstGeom prst="rect">
            <a:avLst/>
          </a:prstGeom>
        </p:spPr>
        <p:txBody>
          <a:bodyPr vert="horz" wrap="square" lIns="0" tIns="23183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0161" algn="ctr" defTabSz="1451610">
              <a:spcBef>
                <a:spcPts val="181"/>
              </a:spcBef>
              <a:defRPr/>
            </a:pPr>
            <a:r>
              <a:rPr lang="ru-RU" sz="5398" kern="0" spc="8" dirty="0">
                <a:solidFill>
                  <a:sysClr val="window" lastClr="FFFFFF"/>
                </a:solidFill>
              </a:rPr>
              <a:t>АЛГЕБРА</a:t>
            </a:r>
            <a:endParaRPr lang="en-US" sz="5398" kern="0" spc="8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D2168EAD-EAD9-4C91-B3BA-D0FB4D707556}"/>
              </a:ext>
            </a:extLst>
          </p:cNvPr>
          <p:cNvSpPr/>
          <p:nvPr/>
        </p:nvSpPr>
        <p:spPr>
          <a:xfrm>
            <a:off x="568083" y="1062322"/>
            <a:ext cx="25201" cy="49394"/>
          </a:xfrm>
          <a:custGeom>
            <a:avLst/>
            <a:gdLst/>
            <a:ahLst/>
            <a:cxnLst/>
            <a:rect l="l" t="t" r="r" b="b"/>
            <a:pathLst>
              <a:path w="15875" h="31115">
                <a:moveTo>
                  <a:pt x="15652" y="0"/>
                </a:moveTo>
                <a:lnTo>
                  <a:pt x="0" y="0"/>
                </a:lnTo>
                <a:lnTo>
                  <a:pt x="0" y="30786"/>
                </a:lnTo>
                <a:lnTo>
                  <a:pt x="15652" y="30786"/>
                </a:lnTo>
                <a:lnTo>
                  <a:pt x="15652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8" name="object 12">
            <a:extLst>
              <a:ext uri="{FF2B5EF4-FFF2-40B4-BE49-F238E27FC236}">
                <a16:creationId xmlns:a16="http://schemas.microsoft.com/office/drawing/2014/main" xmlns="" id="{5AAAE1A5-5083-45BC-BB77-451BC6095476}"/>
              </a:ext>
            </a:extLst>
          </p:cNvPr>
          <p:cNvSpPr/>
          <p:nvPr/>
        </p:nvSpPr>
        <p:spPr>
          <a:xfrm>
            <a:off x="519209" y="1049896"/>
            <a:ext cx="614902" cy="0"/>
          </a:xfrm>
          <a:custGeom>
            <a:avLst/>
            <a:gdLst/>
            <a:ahLst/>
            <a:cxnLst/>
            <a:rect l="l" t="t" r="r" b="b"/>
            <a:pathLst>
              <a:path w="387350">
                <a:moveTo>
                  <a:pt x="0" y="0"/>
                </a:moveTo>
                <a:lnTo>
                  <a:pt x="387158" y="0"/>
                </a:lnTo>
              </a:path>
            </a:pathLst>
          </a:custGeom>
          <a:ln w="15654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object 13">
            <a:extLst>
              <a:ext uri="{FF2B5EF4-FFF2-40B4-BE49-F238E27FC236}">
                <a16:creationId xmlns:a16="http://schemas.microsoft.com/office/drawing/2014/main" xmlns="" id="{42562BD1-38C5-4FEF-BE28-9E2028CE083A}"/>
              </a:ext>
            </a:extLst>
          </p:cNvPr>
          <p:cNvSpPr/>
          <p:nvPr/>
        </p:nvSpPr>
        <p:spPr>
          <a:xfrm>
            <a:off x="580507" y="496597"/>
            <a:ext cx="0" cy="541315"/>
          </a:xfrm>
          <a:custGeom>
            <a:avLst/>
            <a:gdLst/>
            <a:ahLst/>
            <a:cxnLst/>
            <a:rect l="l" t="t" r="r" b="b"/>
            <a:pathLst>
              <a:path h="340995">
                <a:moveTo>
                  <a:pt x="0" y="0"/>
                </a:moveTo>
                <a:lnTo>
                  <a:pt x="0" y="340718"/>
                </a:lnTo>
              </a:path>
            </a:pathLst>
          </a:custGeom>
          <a:ln w="15652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object 14">
            <a:extLst>
              <a:ext uri="{FF2B5EF4-FFF2-40B4-BE49-F238E27FC236}">
                <a16:creationId xmlns:a16="http://schemas.microsoft.com/office/drawing/2014/main" xmlns="" id="{199D57BF-AFEE-4760-B709-A1E005ECDEF4}"/>
              </a:ext>
            </a:extLst>
          </p:cNvPr>
          <p:cNvSpPr/>
          <p:nvPr/>
        </p:nvSpPr>
        <p:spPr>
          <a:xfrm>
            <a:off x="640771" y="539961"/>
            <a:ext cx="448576" cy="467728"/>
          </a:xfrm>
          <a:custGeom>
            <a:avLst/>
            <a:gdLst/>
            <a:ahLst/>
            <a:cxnLst/>
            <a:rect l="l" t="t" r="r" b="b"/>
            <a:pathLst>
              <a:path w="282575" h="294640">
                <a:moveTo>
                  <a:pt x="15652" y="0"/>
                </a:moveTo>
                <a:lnTo>
                  <a:pt x="0" y="0"/>
                </a:lnTo>
                <a:lnTo>
                  <a:pt x="2607" y="57118"/>
                </a:lnTo>
                <a:lnTo>
                  <a:pt x="10266" y="111280"/>
                </a:lnTo>
                <a:lnTo>
                  <a:pt x="22734" y="161224"/>
                </a:lnTo>
                <a:lnTo>
                  <a:pt x="39766" y="205689"/>
                </a:lnTo>
                <a:lnTo>
                  <a:pt x="61329" y="243530"/>
                </a:lnTo>
                <a:lnTo>
                  <a:pt x="112612" y="288250"/>
                </a:lnTo>
                <a:lnTo>
                  <a:pt x="141088" y="294044"/>
                </a:lnTo>
                <a:lnTo>
                  <a:pt x="169563" y="288250"/>
                </a:lnTo>
                <a:lnTo>
                  <a:pt x="185084" y="278391"/>
                </a:lnTo>
                <a:lnTo>
                  <a:pt x="141088" y="278391"/>
                </a:lnTo>
                <a:lnTo>
                  <a:pt x="117162" y="273190"/>
                </a:lnTo>
                <a:lnTo>
                  <a:pt x="73063" y="233046"/>
                </a:lnTo>
                <a:lnTo>
                  <a:pt x="53957" y="199078"/>
                </a:lnTo>
                <a:lnTo>
                  <a:pt x="37551" y="156187"/>
                </a:lnTo>
                <a:lnTo>
                  <a:pt x="25542" y="107896"/>
                </a:lnTo>
                <a:lnTo>
                  <a:pt x="18164" y="55426"/>
                </a:lnTo>
                <a:lnTo>
                  <a:pt x="15652" y="0"/>
                </a:lnTo>
                <a:close/>
              </a:path>
              <a:path w="282575" h="294640">
                <a:moveTo>
                  <a:pt x="282174" y="0"/>
                </a:moveTo>
                <a:lnTo>
                  <a:pt x="266522" y="0"/>
                </a:lnTo>
                <a:lnTo>
                  <a:pt x="264011" y="55426"/>
                </a:lnTo>
                <a:lnTo>
                  <a:pt x="256634" y="107896"/>
                </a:lnTo>
                <a:lnTo>
                  <a:pt x="244628" y="156187"/>
                </a:lnTo>
                <a:lnTo>
                  <a:pt x="228225" y="199078"/>
                </a:lnTo>
                <a:lnTo>
                  <a:pt x="209114" y="233046"/>
                </a:lnTo>
                <a:lnTo>
                  <a:pt x="165012" y="273190"/>
                </a:lnTo>
                <a:lnTo>
                  <a:pt x="141088" y="278391"/>
                </a:lnTo>
                <a:lnTo>
                  <a:pt x="185084" y="278391"/>
                </a:lnTo>
                <a:lnTo>
                  <a:pt x="220845" y="243530"/>
                </a:lnTo>
                <a:lnTo>
                  <a:pt x="242409" y="205689"/>
                </a:lnTo>
                <a:lnTo>
                  <a:pt x="259442" y="161224"/>
                </a:lnTo>
                <a:lnTo>
                  <a:pt x="271909" y="111280"/>
                </a:lnTo>
                <a:lnTo>
                  <a:pt x="279568" y="57118"/>
                </a:lnTo>
                <a:lnTo>
                  <a:pt x="28217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1" name="object 15">
            <a:extLst>
              <a:ext uri="{FF2B5EF4-FFF2-40B4-BE49-F238E27FC236}">
                <a16:creationId xmlns:a16="http://schemas.microsoft.com/office/drawing/2014/main" xmlns="" id="{DFF3D60F-1869-4734-8178-4BFE8F5C0368}"/>
              </a:ext>
            </a:extLst>
          </p:cNvPr>
          <p:cNvSpPr/>
          <p:nvPr/>
        </p:nvSpPr>
        <p:spPr>
          <a:xfrm>
            <a:off x="1068705" y="1084186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66"/>
                </a:lnTo>
                <a:lnTo>
                  <a:pt x="10119" y="21186"/>
                </a:lnTo>
                <a:lnTo>
                  <a:pt x="0" y="31305"/>
                </a:lnTo>
                <a:lnTo>
                  <a:pt x="11066" y="42372"/>
                </a:lnTo>
                <a:lnTo>
                  <a:pt x="21186" y="32251"/>
                </a:lnTo>
                <a:lnTo>
                  <a:pt x="41426" y="32251"/>
                </a:lnTo>
                <a:lnTo>
                  <a:pt x="42372" y="31305"/>
                </a:lnTo>
                <a:lnTo>
                  <a:pt x="32252" y="21186"/>
                </a:lnTo>
                <a:lnTo>
                  <a:pt x="42372" y="11066"/>
                </a:lnTo>
                <a:lnTo>
                  <a:pt x="41424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41426" y="32251"/>
                </a:moveTo>
                <a:lnTo>
                  <a:pt x="21186" y="32251"/>
                </a:lnTo>
                <a:lnTo>
                  <a:pt x="31305" y="42372"/>
                </a:lnTo>
                <a:lnTo>
                  <a:pt x="41426" y="32251"/>
                </a:lnTo>
                <a:close/>
              </a:path>
              <a:path w="42545" h="42545">
                <a:moveTo>
                  <a:pt x="31305" y="0"/>
                </a:moveTo>
                <a:lnTo>
                  <a:pt x="21186" y="10119"/>
                </a:lnTo>
                <a:lnTo>
                  <a:pt x="41424" y="10119"/>
                </a:lnTo>
                <a:lnTo>
                  <a:pt x="31305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2" name="object 16">
            <a:extLst>
              <a:ext uri="{FF2B5EF4-FFF2-40B4-BE49-F238E27FC236}">
                <a16:creationId xmlns:a16="http://schemas.microsoft.com/office/drawing/2014/main" xmlns="" id="{C22A3C16-3643-4C83-83DD-E1EA8CC4BADD}"/>
              </a:ext>
            </a:extLst>
          </p:cNvPr>
          <p:cNvSpPr/>
          <p:nvPr/>
        </p:nvSpPr>
        <p:spPr>
          <a:xfrm>
            <a:off x="487236" y="515970"/>
            <a:ext cx="67538" cy="67538"/>
          </a:xfrm>
          <a:custGeom>
            <a:avLst/>
            <a:gdLst/>
            <a:ahLst/>
            <a:cxnLst/>
            <a:rect l="l" t="t" r="r" b="b"/>
            <a:pathLst>
              <a:path w="42545" h="42545">
                <a:moveTo>
                  <a:pt x="11066" y="0"/>
                </a:moveTo>
                <a:lnTo>
                  <a:pt x="0" y="11073"/>
                </a:lnTo>
                <a:lnTo>
                  <a:pt x="10120" y="21188"/>
                </a:lnTo>
                <a:lnTo>
                  <a:pt x="0" y="31305"/>
                </a:lnTo>
                <a:lnTo>
                  <a:pt x="11066" y="42378"/>
                </a:lnTo>
                <a:lnTo>
                  <a:pt x="42372" y="11073"/>
                </a:lnTo>
                <a:lnTo>
                  <a:pt x="41419" y="10119"/>
                </a:lnTo>
                <a:lnTo>
                  <a:pt x="21186" y="10119"/>
                </a:lnTo>
                <a:lnTo>
                  <a:pt x="11066" y="0"/>
                </a:lnTo>
                <a:close/>
              </a:path>
              <a:path w="42545" h="42545">
                <a:moveTo>
                  <a:pt x="31306" y="0"/>
                </a:moveTo>
                <a:lnTo>
                  <a:pt x="21186" y="10119"/>
                </a:lnTo>
                <a:lnTo>
                  <a:pt x="41419" y="10119"/>
                </a:lnTo>
                <a:lnTo>
                  <a:pt x="31306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451610"/>
            <a:endParaRPr sz="2858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802522"/>
            <a:ext cx="2851517" cy="281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728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Iroda\Downloads\VQpq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139702"/>
            <a:ext cx="4392488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bject 2">
            <a:extLst>
              <a:ext uri="{FF2B5EF4-FFF2-40B4-BE49-F238E27FC236}">
                <a16:creationId xmlns:a16="http://schemas.microsoft.com/office/drawing/2014/main" xmlns="" id="{7FC1F883-1236-4202-BC5C-D62FD599365E}"/>
              </a:ext>
            </a:extLst>
          </p:cNvPr>
          <p:cNvSpPr/>
          <p:nvPr/>
        </p:nvSpPr>
        <p:spPr>
          <a:xfrm>
            <a:off x="0" y="3733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одержимое 17">
            <a:extLst>
              <a:ext uri="{FF2B5EF4-FFF2-40B4-BE49-F238E27FC236}">
                <a16:creationId xmlns:a16="http://schemas.microsoft.com/office/drawing/2014/main" xmlns="" id="{4B89BF52-4653-4201-BE3B-EC0C2DD63791}"/>
              </a:ext>
            </a:extLst>
          </p:cNvPr>
          <p:cNvSpPr txBox="1">
            <a:spLocks/>
          </p:cNvSpPr>
          <p:nvPr/>
        </p:nvSpPr>
        <p:spPr>
          <a:xfrm>
            <a:off x="154198" y="188164"/>
            <a:ext cx="8835601" cy="430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>
              <a:defRPr sz="2200" b="0" i="0">
                <a:solidFill>
                  <a:srgbClr val="FEFEFE"/>
                </a:solidFill>
                <a:latin typeface="Arial"/>
                <a:ea typeface="+mn-ea"/>
                <a:cs typeface="Arial"/>
              </a:defRPr>
            </a:lvl1pPr>
            <a:lvl2pPr marL="724883">
              <a:defRPr>
                <a:latin typeface="+mn-lt"/>
                <a:ea typeface="+mn-ea"/>
                <a:cs typeface="+mn-cs"/>
              </a:defRPr>
            </a:lvl2pPr>
            <a:lvl3pPr marL="1449768">
              <a:defRPr>
                <a:latin typeface="+mn-lt"/>
                <a:ea typeface="+mn-ea"/>
                <a:cs typeface="+mn-cs"/>
              </a:defRPr>
            </a:lvl3pPr>
            <a:lvl4pPr marL="2174652">
              <a:defRPr>
                <a:latin typeface="+mn-lt"/>
                <a:ea typeface="+mn-ea"/>
                <a:cs typeface="+mn-cs"/>
              </a:defRPr>
            </a:lvl4pPr>
            <a:lvl5pPr marL="2899537">
              <a:defRPr>
                <a:latin typeface="+mn-lt"/>
                <a:ea typeface="+mn-ea"/>
                <a:cs typeface="+mn-cs"/>
              </a:defRPr>
            </a:lvl5pPr>
            <a:lvl6pPr marL="3624422">
              <a:defRPr>
                <a:latin typeface="+mn-lt"/>
                <a:ea typeface="+mn-ea"/>
                <a:cs typeface="+mn-cs"/>
              </a:defRPr>
            </a:lvl6pPr>
            <a:lvl7pPr marL="4349305">
              <a:defRPr>
                <a:latin typeface="+mn-lt"/>
                <a:ea typeface="+mn-ea"/>
                <a:cs typeface="+mn-cs"/>
              </a:defRPr>
            </a:lvl7pPr>
            <a:lvl8pPr marL="5074190">
              <a:defRPr>
                <a:latin typeface="+mn-lt"/>
                <a:ea typeface="+mn-ea"/>
                <a:cs typeface="+mn-cs"/>
              </a:defRPr>
            </a:lvl8pPr>
            <a:lvl9pPr marL="5799074">
              <a:defRPr>
                <a:latin typeface="+mn-lt"/>
                <a:ea typeface="+mn-ea"/>
                <a:cs typeface="+mn-cs"/>
              </a:defRPr>
            </a:lvl9pPr>
          </a:lstStyle>
          <a:p>
            <a:pPr algn="ctr" defTabSz="914400"/>
            <a:r>
              <a:rPr lang="ru-RU" sz="2800" b="1" kern="0" dirty="0"/>
              <a:t>ЗАДАНИЯ ДЛЯ САМОСТОЯТЕЛЬНОГО РЕШЕНИЯ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4294967295"/>
          </p:nvPr>
        </p:nvSpPr>
        <p:spPr>
          <a:xfrm>
            <a:off x="914653" y="988754"/>
            <a:ext cx="7771863" cy="1067326"/>
          </a:xfrm>
          <a:prstGeom prst="rect">
            <a:avLst/>
          </a:prstGeom>
        </p:spPr>
        <p:txBody>
          <a:bodyPr lIns="81643" tIns="40822" rIns="81643" bIns="40822"/>
          <a:lstStyle/>
          <a:p>
            <a:pPr algn="ctr"/>
            <a:r>
              <a:rPr lang="ru-RU" sz="3200" b="1" dirty="0"/>
              <a:t>Стр.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7030A0"/>
                </a:solidFill>
              </a:rPr>
              <a:t>85</a:t>
            </a:r>
            <a:r>
              <a:rPr lang="ru-RU" sz="3200" b="1" dirty="0">
                <a:solidFill>
                  <a:srgbClr val="7030A0"/>
                </a:solidFill>
              </a:rPr>
              <a:t> </a:t>
            </a:r>
          </a:p>
          <a:p>
            <a:pPr algn="ctr"/>
            <a:r>
              <a:rPr lang="ru-RU" sz="3200" b="1" dirty="0">
                <a:solidFill>
                  <a:srgbClr val="7030A0"/>
                </a:solidFill>
              </a:rPr>
              <a:t>№ </a:t>
            </a:r>
            <a:r>
              <a:rPr lang="en-US" sz="3200" b="1">
                <a:solidFill>
                  <a:srgbClr val="7030A0"/>
                </a:solidFill>
              </a:rPr>
              <a:t>197 (2,4)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1232957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Запишите данное выражение в виде квадратного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трёхчлена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зависящего от данной переменной: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55576" y="2193623"/>
                <a:ext cx="5823838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𝒙𝒚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b="1" dirty="0"/>
                  <a:t>если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193623"/>
                <a:ext cx="5823838" cy="548740"/>
              </a:xfrm>
              <a:prstGeom prst="rect">
                <a:avLst/>
              </a:prstGeom>
              <a:blipFill>
                <a:blip r:embed="rId3"/>
                <a:stretch>
                  <a:fillRect t="-8889" b="-3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5FB46EA7-7E87-41E4-B1B7-A9AD4889E026}"/>
                  </a:ext>
                </a:extLst>
              </p:cNvPr>
              <p:cNvSpPr txBox="1"/>
              <p:nvPr/>
            </p:nvSpPr>
            <p:spPr>
              <a:xfrm>
                <a:off x="1115616" y="2859782"/>
                <a:ext cx="5341013" cy="1377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3(2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−7=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+3−7=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:a14="http://schemas.microsoft.com/office/drawing/2010/main" xmlns="" id="{5FB46EA7-7E87-41E4-B1B7-A9AD4889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859782"/>
                <a:ext cx="5341013" cy="137704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2182264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93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Запишите данное выражение в виде квадратного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трёхчлена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зависящего от данной переменной: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55576" y="2193623"/>
                <a:ext cx="5823838" cy="5487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ru-RU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𝒙𝒚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𝟑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ru-RU" b="1" dirty="0"/>
                  <a:t>если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193623"/>
                <a:ext cx="5823838" cy="548740"/>
              </a:xfrm>
              <a:prstGeom prst="rect">
                <a:avLst/>
              </a:prstGeom>
              <a:blipFill>
                <a:blip r:embed="rId3"/>
                <a:stretch>
                  <a:fillRect t="-8889" b="-3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5FB46EA7-7E87-41E4-B1B7-A9AD4889E026}"/>
                  </a:ext>
                </a:extLst>
              </p:cNvPr>
              <p:cNvSpPr txBox="1"/>
              <p:nvPr/>
            </p:nvSpPr>
            <p:spPr>
              <a:xfrm>
                <a:off x="1115616" y="2859782"/>
                <a:ext cx="5341013" cy="13770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3(2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+1)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−7=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+3−7=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16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+16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5FB46EA7-7E87-41E4-B1B7-A9AD4889E0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2859782"/>
                <a:ext cx="5341013" cy="13770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5607726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31019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3101939" cy="10878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id="{6F384B59-3BD6-43CD-86C4-52390EB31ACC}"/>
                  </a:ext>
                </a:extLst>
              </p:cNvPr>
              <p:cNvSpPr txBox="1"/>
              <p:nvPr/>
            </p:nvSpPr>
            <p:spPr>
              <a:xfrm>
                <a:off x="762238" y="2378346"/>
                <a:ext cx="266322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F384B59-3BD6-43CD-86C4-52390EB31A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2378346"/>
                <a:ext cx="2663229" cy="1087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343FDE86-0755-4E08-B5A2-E3584B4C476C}"/>
                  </a:ext>
                </a:extLst>
              </p:cNvPr>
              <p:cNvSpPr txBox="1"/>
              <p:nvPr/>
            </p:nvSpPr>
            <p:spPr>
              <a:xfrm>
                <a:off x="762238" y="3500951"/>
                <a:ext cx="347915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343FDE86-0755-4E08-B5A2-E3584B4C4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38" y="3500951"/>
                <a:ext cx="3479158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48BB5C3A-5A70-4CC0-B87A-A46217D63750}"/>
                  </a:ext>
                </a:extLst>
              </p:cNvPr>
              <p:cNvSpPr txBox="1"/>
              <p:nvPr/>
            </p:nvSpPr>
            <p:spPr>
              <a:xfrm>
                <a:off x="4139952" y="1267171"/>
                <a:ext cx="42249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𝟔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𝟏𝟑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8BB5C3A-5A70-4CC0-B87A-A46217D63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1267171"/>
                <a:ext cx="4224939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A7A163B7-F17D-4D9E-8D8C-2CA6DC9CA32B}"/>
                  </a:ext>
                </a:extLst>
              </p:cNvPr>
              <p:cNvSpPr txBox="1"/>
              <p:nvPr/>
            </p:nvSpPr>
            <p:spPr>
              <a:xfrm>
                <a:off x="4156823" y="2363488"/>
                <a:ext cx="3113865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7A163B7-F17D-4D9E-8D8C-2CA6DC9CA3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6823" y="2363488"/>
                <a:ext cx="3113865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DD76BB64-BF89-4EED-B76D-F410BB601A1D}"/>
                  </a:ext>
                </a:extLst>
              </p:cNvPr>
              <p:cNvSpPr txBox="1"/>
              <p:nvPr/>
            </p:nvSpPr>
            <p:spPr>
              <a:xfrm>
                <a:off x="3923928" y="3451350"/>
                <a:ext cx="3479157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=−4,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DD76BB64-BF89-4EED-B76D-F410BB601A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451350"/>
                <a:ext cx="3479157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xmlns="" id="{4D5690EC-C317-404C-9FBE-EC72BDD258D4}"/>
                  </a:ext>
                </a:extLst>
              </p:cNvPr>
              <p:cNvSpPr txBox="1"/>
              <p:nvPr/>
            </p:nvSpPr>
            <p:spPr>
              <a:xfrm>
                <a:off x="3923928" y="3853494"/>
                <a:ext cx="3479157" cy="44627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=−1,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D5690EC-C317-404C-9FBE-EC72BDD258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853494"/>
                <a:ext cx="3479157" cy="44627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4363282" y="4396741"/>
                <a:ext cx="3764299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e>
                      </m:d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282" y="4396741"/>
                <a:ext cx="3764299" cy="4462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174930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536464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ru-RU" b="1" i="1" smtClean="0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𝟑𝟎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536464" cy="10878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5690EC-C317-404C-9FBE-EC72BDD258D4}"/>
              </a:ext>
            </a:extLst>
          </p:cNvPr>
          <p:cNvSpPr txBox="1"/>
          <p:nvPr/>
        </p:nvSpPr>
        <p:spPr>
          <a:xfrm>
            <a:off x="467544" y="2206665"/>
            <a:ext cx="8424937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теореме, обратной теореме Виета, числа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корнями квадратного уравнения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4363282" y="4396741"/>
                <a:ext cx="3764300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e>
                      </m:d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282" y="4396741"/>
                <a:ext cx="3764300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3E8F9999-3897-480C-8818-8136D4FB2970}"/>
                  </a:ext>
                </a:extLst>
              </p:cNvPr>
              <p:cNvSpPr txBox="1"/>
              <p:nvPr/>
            </p:nvSpPr>
            <p:spPr>
              <a:xfrm>
                <a:off x="901734" y="3099217"/>
                <a:ext cx="3376181" cy="13388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−30=0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=6,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E8F9999-3897-480C-8818-8136D4FB2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734" y="3099217"/>
                <a:ext cx="3376181" cy="13388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282889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416431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4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</m:e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𝒙𝒚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</m:e>
                        </m:eqArr>
                      </m:e>
                    </m:d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416431" cy="1087862"/>
              </a:xfrm>
              <a:prstGeom prst="rect">
                <a:avLst/>
              </a:prstGeom>
              <a:blipFill>
                <a:blip r:embed="rId3"/>
                <a:stretch>
                  <a:fillRect l="-530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4D5690EC-C317-404C-9FBE-EC72BDD258D4}"/>
              </a:ext>
            </a:extLst>
          </p:cNvPr>
          <p:cNvSpPr txBox="1"/>
          <p:nvPr/>
        </p:nvSpPr>
        <p:spPr>
          <a:xfrm>
            <a:off x="467544" y="2206665"/>
            <a:ext cx="8424937" cy="8925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теореме, обратной теореме Виета, числа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uz-Cyrl-U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 корнями квадратного уравнения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4363282" y="4396741"/>
                <a:ext cx="420993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e>
                      </m:d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, (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;</m:t>
                      </m:r>
                      <m:r>
                        <a:rPr lang="en-US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𝟏𝟎</m:t>
                      </m:r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282" y="4396741"/>
                <a:ext cx="4209935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xmlns="" id="{3E8F9999-3897-480C-8818-8136D4FB2970}"/>
                  </a:ext>
                </a:extLst>
              </p:cNvPr>
              <p:cNvSpPr txBox="1"/>
              <p:nvPr/>
            </p:nvSpPr>
            <p:spPr>
              <a:xfrm>
                <a:off x="901735" y="3099217"/>
                <a:ext cx="3814281" cy="133882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−10=0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=10,  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3E8F9999-3897-480C-8818-8136D4FB29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735" y="3099217"/>
                <a:ext cx="3814281" cy="133882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101496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93945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2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𝟒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𝟑𝟐</m:t>
                            </m:r>
                          </m:e>
                        </m:eqArr>
                      </m:e>
                    </m:d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939459" cy="1087862"/>
              </a:xfrm>
              <a:prstGeom prst="rect">
                <a:avLst/>
              </a:prstGeom>
              <a:blipFill>
                <a:blip r:embed="rId3"/>
                <a:stretch>
                  <a:fillRect l="-4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5220072" y="3926784"/>
                <a:ext cx="2434834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;−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926784"/>
                <a:ext cx="2434834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3BE477A-79B6-4F92-8F4C-9590FCFAB44C}"/>
                  </a:ext>
                </a:extLst>
              </p:cNvPr>
              <p:cNvSpPr txBox="1"/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C32F847A-DC90-4947-8E37-6B206E96F309}"/>
                  </a:ext>
                </a:extLst>
              </p:cNvPr>
              <p:cNvSpPr txBox="1"/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6CC38235-6879-442F-81BB-5D45BC2A0C4D}"/>
                  </a:ext>
                </a:extLst>
              </p:cNvPr>
              <p:cNvSpPr txBox="1"/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4C2BC0CD-D0B4-4D5B-9F34-D5D7B88E519B}"/>
                  </a:ext>
                </a:extLst>
              </p:cNvPr>
              <p:cNvSpPr txBox="1"/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06C07E8-C977-482C-8600-D110C6C3B427}"/>
              </a:ext>
            </a:extLst>
          </p:cNvPr>
          <p:cNvCxnSpPr/>
          <p:nvPr/>
        </p:nvCxnSpPr>
        <p:spPr>
          <a:xfrm>
            <a:off x="4543619" y="2304578"/>
            <a:ext cx="23326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67BF00B-48B1-48B8-AE1E-6798C6CF11E6}"/>
                  </a:ext>
                </a:extLst>
              </p:cNvPr>
              <p:cNvSpPr txBox="1"/>
              <p:nvPr/>
            </p:nvSpPr>
            <p:spPr>
              <a:xfrm>
                <a:off x="4860032" y="2326126"/>
                <a:ext cx="2301015" cy="892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=12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=6,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26126"/>
                <a:ext cx="2301015" cy="892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036004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9" grpId="0"/>
      <p:bldP spid="10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457314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ПРОВЕРКА САМОСТОЯТЕЛЬНОЙ РАБОТЫ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293945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2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)</m:t>
                    </m:r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𝟓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𝟏𝟎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eqArr>
                      </m:e>
                    </m:d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2939459" cy="1087862"/>
              </a:xfrm>
              <a:prstGeom prst="rect">
                <a:avLst/>
              </a:prstGeom>
              <a:blipFill>
                <a:blip r:embed="rId3"/>
                <a:stretch>
                  <a:fillRect l="-43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5220072" y="3926784"/>
                <a:ext cx="2560445" cy="1002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ru-RU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f>
                            <m:fPr>
                              <m:ctrlPr>
                                <a:rPr lang="ru-RU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𝟑𝟐</m:t>
                              </m:r>
                            </m:num>
                            <m:den>
                              <m:r>
                                <a:rPr lang="en-US" b="1" i="1" smtClean="0">
                                  <a:solidFill>
                                    <a:schemeClr val="accent3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072" y="3926784"/>
                <a:ext cx="2560445" cy="1002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03BE477A-79B6-4F92-8F4C-9590FCFAB44C}"/>
                  </a:ext>
                </a:extLst>
              </p:cNvPr>
              <p:cNvSpPr txBox="1"/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)(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)=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03BE477A-79B6-4F92-8F4C-9590FCFAB44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127" y="2363106"/>
                <a:ext cx="3758850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C32F847A-DC90-4947-8E37-6B206E96F309}"/>
                  </a:ext>
                </a:extLst>
              </p:cNvPr>
              <p:cNvSpPr txBox="1"/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d>
                                <m:d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</m:d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𝟏𝟎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32F847A-DC90-4947-8E37-6B206E96F3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431" y="3532017"/>
                <a:ext cx="2794548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xmlns="" id="{6CC38235-6879-442F-81BB-5D45BC2A0C4D}"/>
                  </a:ext>
                </a:extLst>
              </p:cNvPr>
              <p:cNvSpPr txBox="1"/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CC38235-6879-442F-81BB-5D45BC2A0C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16716"/>
                <a:ext cx="2040239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id="{4C2BC0CD-D0B4-4D5B-9F34-D5D7B88E519B}"/>
                  </a:ext>
                </a:extLst>
              </p:cNvPr>
              <p:cNvSpPr txBox="1"/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2BC0CD-D0B4-4D5B-9F34-D5D7B88E51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2944" y="1521056"/>
                <a:ext cx="360675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xmlns="" id="{306C07E8-C977-482C-8600-D110C6C3B427}"/>
              </a:ext>
            </a:extLst>
          </p:cNvPr>
          <p:cNvCxnSpPr/>
          <p:nvPr/>
        </p:nvCxnSpPr>
        <p:spPr>
          <a:xfrm>
            <a:off x="4543619" y="2304578"/>
            <a:ext cx="233263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xmlns="" id="{167BF00B-48B1-48B8-AE1E-6798C6CF11E6}"/>
                  </a:ext>
                </a:extLst>
              </p:cNvPr>
              <p:cNvSpPr txBox="1"/>
              <p:nvPr/>
            </p:nvSpPr>
            <p:spPr>
              <a:xfrm>
                <a:off x="4860032" y="2326126"/>
                <a:ext cx="2290884" cy="12847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167BF00B-48B1-48B8-AE1E-6798C6CF11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2326126"/>
                <a:ext cx="2290884" cy="128471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3138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9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"/>
          <p:cNvSpPr/>
          <p:nvPr/>
        </p:nvSpPr>
        <p:spPr>
          <a:xfrm>
            <a:off x="3" y="-19050"/>
            <a:ext cx="9143998" cy="76794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170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object 4"/>
          <p:cNvSpPr txBox="1">
            <a:spLocks/>
          </p:cNvSpPr>
          <p:nvPr/>
        </p:nvSpPr>
        <p:spPr>
          <a:xfrm>
            <a:off x="0" y="51470"/>
            <a:ext cx="9144000" cy="641980"/>
          </a:xfrm>
          <a:prstGeom prst="rect">
            <a:avLst/>
          </a:prstGeom>
        </p:spPr>
        <p:txBody>
          <a:bodyPr vert="horz" wrap="square" lIns="0" tIns="26171" rIns="0" bIns="0" rtlCol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lvl="0" algn="ctr"/>
            <a:r>
              <a:rPr lang="ru-RU" sz="4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РЕШЕНИЕ ПРИМЕРОВ </a:t>
            </a:r>
            <a:endParaRPr lang="en-US" sz="4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1" y="746759"/>
            <a:ext cx="8640960" cy="5386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uz-Cyrl-UZ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Решите систему неравенств: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23528" y="1267171"/>
                <a:ext cx="3901453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/>
                  <a:t>3</a:t>
                </a:r>
                <a14:m>
                  <m:oMath xmlns:m="http://schemas.openxmlformats.org/officeDocument/2006/math">
                    <m:r>
                      <a:rPr lang="ru-RU" b="1" i="1" smtClean="0"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begChr m:val="{"/>
                        <m:endChr m:val=""/>
                        <m:ctrlPr>
                          <a:rPr lang="ru-RU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b="1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𝟕</m:t>
                            </m:r>
                          </m:e>
                          <m:e>
                            <m:sSup>
                              <m:sSupPr>
                                <m:ctrlPr>
                                  <a:rPr lang="ru-RU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e>
                              <m:sup>
                                <m:r>
                                  <a:rPr lang="en-US" b="1" i="1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𝟗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  <m:r>
                              <a:rPr lang="en-US" b="1" i="1" smtClean="0">
                                <a:latin typeface="Cambria Math" panose="02040503050406030204" pitchFamily="18" charset="0"/>
                              </a:rPr>
                              <m:t>𝒙𝒚</m:t>
                            </m:r>
                          </m:e>
                        </m:eqArr>
                      </m:e>
                    </m:d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67171"/>
                <a:ext cx="3901453" cy="1087862"/>
              </a:xfrm>
              <a:prstGeom prst="rect">
                <a:avLst/>
              </a:prstGeom>
              <a:blipFill>
                <a:blip r:embed="rId3"/>
                <a:stretch>
                  <a:fillRect l="-328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3BD2114D-1636-434C-B968-47BBC03542A7}"/>
                  </a:ext>
                </a:extLst>
              </p:cNvPr>
              <p:cNvSpPr txBox="1"/>
              <p:nvPr/>
            </p:nvSpPr>
            <p:spPr>
              <a:xfrm>
                <a:off x="5292080" y="3916919"/>
                <a:ext cx="2434834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0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Ответ:</m:t>
                      </m:r>
                      <m:d>
                        <m:dPr>
                          <m:ctrlPr>
                            <a:rPr lang="ru-RU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ru-RU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1" i="0" smtClean="0">
                              <a:solidFill>
                                <a:schemeClr val="accent3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</m:oMath>
                  </m:oMathPara>
                </a14:m>
                <a:endParaRPr lang="ru-RU" b="1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BD2114D-1636-434C-B968-47BBC03542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3916919"/>
                <a:ext cx="2434834" cy="4462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xmlns="" id="{07DB9DE3-11E7-4C31-8462-3657C8EE26B9}"/>
                  </a:ext>
                </a:extLst>
              </p:cNvPr>
              <p:cNvSpPr txBox="1"/>
              <p:nvPr/>
            </p:nvSpPr>
            <p:spPr>
              <a:xfrm>
                <a:off x="647874" y="2370726"/>
                <a:ext cx="3498009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7DB9DE3-11E7-4C31-8462-3657C8EE26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74" y="2370726"/>
                <a:ext cx="3498009" cy="1087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xmlns="" id="{37A7E32E-1C14-44E8-9B73-E18907F7CD78}"/>
                  </a:ext>
                </a:extLst>
              </p:cNvPr>
              <p:cNvSpPr txBox="1"/>
              <p:nvPr/>
            </p:nvSpPr>
            <p:spPr>
              <a:xfrm>
                <a:off x="647874" y="3458588"/>
                <a:ext cx="2422073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ru-RU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𝒚</m:t>
                                  </m:r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A7E32E-1C14-44E8-9B73-E18907F7C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874" y="3458588"/>
                <a:ext cx="2422073" cy="108786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id="{0A3807F4-84DB-41D3-B512-BDEFC78DA961}"/>
                  </a:ext>
                </a:extLst>
              </p:cNvPr>
              <p:cNvSpPr txBox="1"/>
              <p:nvPr/>
            </p:nvSpPr>
            <p:spPr>
              <a:xfrm>
                <a:off x="4668527" y="1267171"/>
                <a:ext cx="2040238" cy="10878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ru-RU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ru-RU" b="1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𝟕</m:t>
                              </m:r>
                            </m:e>
                            <m:e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en-US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A3807F4-84DB-41D3-B512-BDEFC78DA9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8527" y="1267171"/>
                <a:ext cx="2040238" cy="108786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xmlns="" id="{E2A5F303-062D-4ED4-AB45-107CA7B8A1C3}"/>
                  </a:ext>
                </a:extLst>
              </p:cNvPr>
              <p:cNvSpPr txBox="1"/>
              <p:nvPr/>
            </p:nvSpPr>
            <p:spPr>
              <a:xfrm>
                <a:off x="4391662" y="1618391"/>
                <a:ext cx="360675" cy="44627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3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>
                  <a:solidFill>
                    <a:schemeClr val="accent3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2A5F303-062D-4ED4-AB45-107CA7B8A1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1662" y="1618391"/>
                <a:ext cx="360675" cy="4462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xmlns="" id="{5C2DB6CB-DB1A-4A94-BBAC-E34F09338E0E}"/>
              </a:ext>
            </a:extLst>
          </p:cNvPr>
          <p:cNvCxnSpPr>
            <a:cxnSpLocks/>
          </p:cNvCxnSpPr>
          <p:nvPr/>
        </p:nvCxnSpPr>
        <p:spPr>
          <a:xfrm flipH="1" flipV="1">
            <a:off x="4767605" y="2427734"/>
            <a:ext cx="1941160" cy="1143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xmlns="" id="{AD1F10EA-2B0A-486F-B8AE-BF280B25CD0E}"/>
                  </a:ext>
                </a:extLst>
              </p:cNvPr>
              <p:cNvSpPr txBox="1"/>
              <p:nvPr/>
            </p:nvSpPr>
            <p:spPr>
              <a:xfrm>
                <a:off x="4767605" y="2565084"/>
                <a:ext cx="2982803" cy="8925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=10</m:t>
                      </m:r>
                    </m:oMath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=5, 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D1F10EA-2B0A-486F-B8AE-BF280B25CD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7605" y="2565084"/>
                <a:ext cx="2982803" cy="89255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66000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0" grpId="0"/>
      <p:bldP spid="18" grpId="0"/>
      <p:bldP spid="19" grpId="0"/>
      <p:bldP spid="2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a175b582f35b9de03e8f4f6ceeacec9762f2f5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11942</TotalTime>
  <Words>255</Words>
  <Application>Microsoft Office PowerPoint</Application>
  <PresentationFormat>Экран (16:9)</PresentationFormat>
  <Paragraphs>78</Paragraphs>
  <Slides>10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Komlov Mirodil</dc:creator>
  <cp:lastModifiedBy>Закирова Ф.М</cp:lastModifiedBy>
  <cp:revision>1114</cp:revision>
  <dcterms:created xsi:type="dcterms:W3CDTF">2020-04-09T07:32:19Z</dcterms:created>
  <dcterms:modified xsi:type="dcterms:W3CDTF">2020-12-05T08:52:02Z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