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1381" r:id="rId2"/>
    <p:sldId id="1564" r:id="rId3"/>
    <p:sldId id="1565" r:id="rId4"/>
    <p:sldId id="1566" r:id="rId5"/>
    <p:sldId id="1568" r:id="rId6"/>
    <p:sldId id="1569" r:id="rId7"/>
    <p:sldId id="1570" r:id="rId8"/>
    <p:sldId id="1571" r:id="rId9"/>
    <p:sldId id="1572" r:id="rId10"/>
    <p:sldId id="368" r:id="rId11"/>
  </p:sldIdLst>
  <p:sldSz cx="9144000" cy="5143500" type="screen16x9"/>
  <p:notesSz cx="5765800" cy="3244850"/>
  <p:custDataLst>
    <p:tags r:id="rId13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67" autoAdjust="0"/>
    <p:restoredTop sz="94624" autoAdjust="0"/>
  </p:normalViewPr>
  <p:slideViewPr>
    <p:cSldViewPr>
      <p:cViewPr varScale="1">
        <p:scale>
          <a:sx n="65" d="100"/>
          <a:sy n="65" d="100"/>
        </p:scale>
        <p:origin x="806" y="53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05.12.2020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688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2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302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197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046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667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536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-20157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971601" y="2523693"/>
            <a:ext cx="4968552" cy="1167353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800"/>
              </a:spcBef>
            </a:pPr>
            <a:r>
              <a:rPr lang="ru-RU" sz="32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32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endParaRPr sz="3200" b="1" dirty="0">
              <a:latin typeface="Arial"/>
              <a:cs typeface="Arial"/>
            </a:endParaRPr>
          </a:p>
          <a:p>
            <a:pPr marL="20131">
              <a:lnSpc>
                <a:spcPts val="4431"/>
              </a:lnSpc>
              <a:spcBef>
                <a:spcPts val="1800"/>
              </a:spcBef>
            </a:pP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РЕШЕНИЕ ПРИМЕРОВ</a:t>
            </a:r>
            <a:endParaRPr lang="en-US" sz="32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323528" y="2439370"/>
            <a:ext cx="545553" cy="135651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660233" y="394813"/>
            <a:ext cx="1758726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654009" y="361576"/>
            <a:ext cx="1758726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695108" y="480082"/>
            <a:ext cx="1676527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7" b="1" spc="16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ru-RU" sz="3567" b="1" spc="16" dirty="0">
                <a:solidFill>
                  <a:srgbClr val="FEFEFE"/>
                </a:solidFill>
                <a:latin typeface="Arial"/>
                <a:cs typeface="Arial"/>
              </a:rPr>
              <a:t> класс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ru-RU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02522"/>
            <a:ext cx="2851517" cy="2811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139702"/>
            <a:ext cx="4392488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xmlns="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154198" y="188164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914653" y="988754"/>
            <a:ext cx="7771863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pPr algn="ctr"/>
            <a:r>
              <a:rPr lang="ru-RU" sz="3200" b="1" dirty="0"/>
              <a:t>Стр.</a:t>
            </a:r>
            <a:r>
              <a:rPr lang="en-US" sz="3200" b="1" dirty="0"/>
              <a:t> </a:t>
            </a:r>
            <a:r>
              <a:rPr lang="en-US" sz="3200" b="1" dirty="0">
                <a:solidFill>
                  <a:srgbClr val="7030A0"/>
                </a:solidFill>
              </a:rPr>
              <a:t>85</a:t>
            </a:r>
            <a:r>
              <a:rPr lang="ru-RU" sz="3200" b="1" dirty="0">
                <a:solidFill>
                  <a:srgbClr val="7030A0"/>
                </a:solidFill>
              </a:rPr>
              <a:t> </a:t>
            </a:r>
          </a:p>
          <a:p>
            <a:pPr algn="ctr"/>
            <a:r>
              <a:rPr lang="ru-RU" sz="3200" b="1" dirty="0">
                <a:solidFill>
                  <a:srgbClr val="7030A0"/>
                </a:solidFill>
              </a:rPr>
              <a:t>№ </a:t>
            </a:r>
            <a:r>
              <a:rPr lang="en-US" sz="3200" b="1">
                <a:solidFill>
                  <a:srgbClr val="7030A0"/>
                </a:solidFill>
              </a:rPr>
              <a:t>197 (2,4)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91232957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1" y="746759"/>
            <a:ext cx="8640960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z-Cyrl-UZ" b="1" dirty="0">
                <a:latin typeface="Arial" panose="020B0604020202020204" pitchFamily="34" charset="0"/>
                <a:cs typeface="Arial" panose="020B0604020202020204" pitchFamily="34" charset="0"/>
              </a:rPr>
              <a:t>93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Запишите данное выражение в виде квадратного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трёхчлена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зависящего от данной переменной: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55576" y="2193623"/>
                <a:ext cx="5823838" cy="548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ru-RU" b="1" i="1" smtClean="0">
                        <a:latin typeface="Cambria Math" panose="02040503050406030204" pitchFamily="18" charset="0"/>
                      </a:rPr>
                      <m:t>) </m:t>
                    </m:r>
                    <m:r>
                      <a:rPr lang="ru-RU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𝒙𝒚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𝟑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ru-RU" b="1" dirty="0"/>
                  <a:t>если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2193623"/>
                <a:ext cx="5823838" cy="548740"/>
              </a:xfrm>
              <a:prstGeom prst="rect">
                <a:avLst/>
              </a:prstGeom>
              <a:blipFill>
                <a:blip r:embed="rId3"/>
                <a:stretch>
                  <a:fillRect t="-8889" b="-3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5FB46EA7-7E87-41E4-B1B7-A9AD4889E026}"/>
                  </a:ext>
                </a:extLst>
              </p:cNvPr>
              <p:cNvSpPr txBox="1"/>
              <p:nvPr/>
            </p:nvSpPr>
            <p:spPr>
              <a:xfrm>
                <a:off x="1115616" y="2859782"/>
                <a:ext cx="5341013" cy="13770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3(2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+1)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−7=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+2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+12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+3−7=</m:t>
                      </m:r>
                    </m:oMath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16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+16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−4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FB46EA7-7E87-41E4-B1B7-A9AD4889E0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2859782"/>
                <a:ext cx="5341013" cy="137704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182264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1" y="746759"/>
            <a:ext cx="8640960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z-Cyrl-UZ" b="1" dirty="0">
                <a:latin typeface="Arial" panose="020B0604020202020204" pitchFamily="34" charset="0"/>
                <a:cs typeface="Arial" panose="020B0604020202020204" pitchFamily="34" charset="0"/>
              </a:rPr>
              <a:t>93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Запишите данное выражение в виде квадратного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трёхчлена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зависящего от данной переменной: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55576" y="2193623"/>
                <a:ext cx="5823838" cy="548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ru-RU" b="1" i="1" smtClean="0">
                        <a:latin typeface="Cambria Math" panose="02040503050406030204" pitchFamily="18" charset="0"/>
                      </a:rPr>
                      <m:t>) </m:t>
                    </m:r>
                    <m:r>
                      <a:rPr lang="ru-RU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𝒙𝒚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𝟑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ru-RU" b="1" dirty="0"/>
                  <a:t>если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2193623"/>
                <a:ext cx="5823838" cy="548740"/>
              </a:xfrm>
              <a:prstGeom prst="rect">
                <a:avLst/>
              </a:prstGeom>
              <a:blipFill>
                <a:blip r:embed="rId3"/>
                <a:stretch>
                  <a:fillRect t="-8889" b="-3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5FB46EA7-7E87-41E4-B1B7-A9AD4889E026}"/>
                  </a:ext>
                </a:extLst>
              </p:cNvPr>
              <p:cNvSpPr txBox="1"/>
              <p:nvPr/>
            </p:nvSpPr>
            <p:spPr>
              <a:xfrm>
                <a:off x="1115616" y="2859782"/>
                <a:ext cx="5341013" cy="13770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3(2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+1)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−7=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+2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+12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+3−7=</m:t>
                      </m:r>
                    </m:oMath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16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+16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−4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FB46EA7-7E87-41E4-B1B7-A9AD4889E0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2859782"/>
                <a:ext cx="5341013" cy="13770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607726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1" y="746759"/>
            <a:ext cx="864096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z-Cyrl-UZ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Решите систему неравенств: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23528" y="1267171"/>
                <a:ext cx="3101939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u-RU" b="1" i="1" smtClean="0">
                          <a:latin typeface="Cambria Math" panose="02040503050406030204" pitchFamily="18" charset="0"/>
                        </a:rPr>
                        <m:t>)</m:t>
                      </m:r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𝟏𝟑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267171"/>
                <a:ext cx="3101939" cy="10878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6F384B59-3BD6-43CD-86C4-52390EB31ACC}"/>
                  </a:ext>
                </a:extLst>
              </p:cNvPr>
              <p:cNvSpPr txBox="1"/>
              <p:nvPr/>
            </p:nvSpPr>
            <p:spPr>
              <a:xfrm>
                <a:off x="762238" y="2378346"/>
                <a:ext cx="2663229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𝟏𝟑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F384B59-3BD6-43CD-86C4-52390EB31A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238" y="2378346"/>
                <a:ext cx="2663229" cy="108786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343FDE86-0755-4E08-B5A2-E3584B4C476C}"/>
                  </a:ext>
                </a:extLst>
              </p:cNvPr>
              <p:cNvSpPr txBox="1"/>
              <p:nvPr/>
            </p:nvSpPr>
            <p:spPr>
              <a:xfrm>
                <a:off x="762238" y="3500951"/>
                <a:ext cx="3479158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𝟏𝟑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43FDE86-0755-4E08-B5A2-E3584B4C47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238" y="3500951"/>
                <a:ext cx="3479158" cy="108786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48BB5C3A-5A70-4CC0-B87A-A46217D63750}"/>
                  </a:ext>
                </a:extLst>
              </p:cNvPr>
              <p:cNvSpPr txBox="1"/>
              <p:nvPr/>
            </p:nvSpPr>
            <p:spPr>
              <a:xfrm>
                <a:off x="4139952" y="1267171"/>
                <a:ext cx="4224939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𝟏𝟑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8BB5C3A-5A70-4CC0-B87A-A46217D637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1267171"/>
                <a:ext cx="4224939" cy="108786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A7A163B7-F17D-4D9E-8D8C-2CA6DC9CA32B}"/>
                  </a:ext>
                </a:extLst>
              </p:cNvPr>
              <p:cNvSpPr txBox="1"/>
              <p:nvPr/>
            </p:nvSpPr>
            <p:spPr>
              <a:xfrm>
                <a:off x="4156823" y="2363488"/>
                <a:ext cx="3113865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7A163B7-F17D-4D9E-8D8C-2CA6DC9CA3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6823" y="2363488"/>
                <a:ext cx="3113865" cy="10878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DD76BB64-BF89-4EED-B76D-F410BB601A1D}"/>
                  </a:ext>
                </a:extLst>
              </p:cNvPr>
              <p:cNvSpPr txBox="1"/>
              <p:nvPr/>
            </p:nvSpPr>
            <p:spPr>
              <a:xfrm>
                <a:off x="3923928" y="3451350"/>
                <a:ext cx="3479157" cy="44627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=−4,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D76BB64-BF89-4EED-B76D-F410BB601A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3451350"/>
                <a:ext cx="3479157" cy="44627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4D5690EC-C317-404C-9FBE-EC72BDD258D4}"/>
                  </a:ext>
                </a:extLst>
              </p:cNvPr>
              <p:cNvSpPr txBox="1"/>
              <p:nvPr/>
            </p:nvSpPr>
            <p:spPr>
              <a:xfrm>
                <a:off x="3923928" y="3853494"/>
                <a:ext cx="3479157" cy="44627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=−1,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D5690EC-C317-404C-9FBE-EC72BDD258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3853494"/>
                <a:ext cx="3479157" cy="44627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3BD2114D-1636-434C-B968-47BBC03542A7}"/>
                  </a:ext>
                </a:extLst>
              </p:cNvPr>
              <p:cNvSpPr txBox="1"/>
              <p:nvPr/>
            </p:nvSpPr>
            <p:spPr>
              <a:xfrm>
                <a:off x="4363282" y="4396741"/>
                <a:ext cx="3764299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Ответ:</m:t>
                      </m:r>
                      <m:d>
                        <m:dPr>
                          <m:ctrlPr>
                            <a:rPr lang="ru-RU" b="1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;−</m:t>
                          </m:r>
                          <m:r>
                            <a:rPr lang="ru-RU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, (</m:t>
                      </m:r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b="1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BD2114D-1636-434C-B968-47BBC03542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282" y="4396741"/>
                <a:ext cx="3764299" cy="44627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174930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0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1" y="746759"/>
            <a:ext cx="864096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z-Cyrl-UZ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Решите систему неравенств: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23528" y="1267171"/>
                <a:ext cx="2536464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u-RU" b="1" i="1" smtClean="0">
                          <a:latin typeface="Cambria Math" panose="02040503050406030204" pitchFamily="18" charset="0"/>
                        </a:rPr>
                        <m:t>)</m:t>
                      </m:r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𝟑𝟎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267171"/>
                <a:ext cx="2536464" cy="10878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4D5690EC-C317-404C-9FBE-EC72BDD258D4}"/>
              </a:ext>
            </a:extLst>
          </p:cNvPr>
          <p:cNvSpPr txBox="1"/>
          <p:nvPr/>
        </p:nvSpPr>
        <p:spPr>
          <a:xfrm>
            <a:off x="467544" y="2206665"/>
            <a:ext cx="8424937" cy="8925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теореме, обратной теореме Виета, числа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uz-Cyrl-U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корнями квадратного уравнения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3BD2114D-1636-434C-B968-47BBC03542A7}"/>
                  </a:ext>
                </a:extLst>
              </p:cNvPr>
              <p:cNvSpPr txBox="1"/>
              <p:nvPr/>
            </p:nvSpPr>
            <p:spPr>
              <a:xfrm>
                <a:off x="4363282" y="4396741"/>
                <a:ext cx="3764300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Ответ:</m:t>
                      </m:r>
                      <m:d>
                        <m:dPr>
                          <m:ctrlPr>
                            <a:rPr lang="ru-RU" b="1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ru-RU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;−</m:t>
                          </m:r>
                          <m:r>
                            <a:rPr lang="en-US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, (</m:t>
                      </m:r>
                      <m:r>
                        <a:rPr lang="en-US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b="1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BD2114D-1636-434C-B968-47BBC03542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282" y="4396741"/>
                <a:ext cx="3764300" cy="4462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3E8F9999-3897-480C-8818-8136D4FB2970}"/>
                  </a:ext>
                </a:extLst>
              </p:cNvPr>
              <p:cNvSpPr txBox="1"/>
              <p:nvPr/>
            </p:nvSpPr>
            <p:spPr>
              <a:xfrm>
                <a:off x="901734" y="3099217"/>
                <a:ext cx="3376181" cy="13388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−30=0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=6,  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=−5</m:t>
                      </m:r>
                    </m:oMath>
                  </m:oMathPara>
                </a14:m>
                <a:endParaRPr lang="en-US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E8F9999-3897-480C-8818-8136D4FB29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1734" y="3099217"/>
                <a:ext cx="3376181" cy="133882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282889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1" y="746759"/>
            <a:ext cx="864096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z-Cyrl-UZ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Решите систему неравенств: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23528" y="1267171"/>
                <a:ext cx="2416431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4</a:t>
                </a:r>
                <a14:m>
                  <m:oMath xmlns:m="http://schemas.openxmlformats.org/officeDocument/2006/math">
                    <m:r>
                      <a:rPr lang="ru-RU" b="1" i="1" smtClean="0">
                        <a:latin typeface="Cambria Math" panose="02040503050406030204" pitchFamily="18" charset="0"/>
                      </a:rPr>
                      <m:t>)</m:t>
                    </m:r>
                    <m:d>
                      <m:dPr>
                        <m:begChr m:val="{"/>
                        <m:endChr m:val=""/>
                        <m:ctrlPr>
                          <a:rPr lang="ru-RU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b="1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𝒚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𝟗</m:t>
                            </m:r>
                          </m:e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𝒙𝒚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=−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</m:eqArr>
                      </m:e>
                    </m:d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267171"/>
                <a:ext cx="2416431" cy="1087862"/>
              </a:xfrm>
              <a:prstGeom prst="rect">
                <a:avLst/>
              </a:prstGeom>
              <a:blipFill>
                <a:blip r:embed="rId3"/>
                <a:stretch>
                  <a:fillRect l="-53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4D5690EC-C317-404C-9FBE-EC72BDD258D4}"/>
              </a:ext>
            </a:extLst>
          </p:cNvPr>
          <p:cNvSpPr txBox="1"/>
          <p:nvPr/>
        </p:nvSpPr>
        <p:spPr>
          <a:xfrm>
            <a:off x="467544" y="2206665"/>
            <a:ext cx="8424937" cy="8925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теореме, обратной теореме Виета, числа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uz-Cyrl-U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корнями квадратного уравнения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3BD2114D-1636-434C-B968-47BBC03542A7}"/>
                  </a:ext>
                </a:extLst>
              </p:cNvPr>
              <p:cNvSpPr txBox="1"/>
              <p:nvPr/>
            </p:nvSpPr>
            <p:spPr>
              <a:xfrm>
                <a:off x="4363282" y="4396741"/>
                <a:ext cx="4209935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Ответ:</m:t>
                      </m:r>
                      <m:d>
                        <m:dPr>
                          <m:ctrlPr>
                            <a:rPr lang="ru-RU" b="1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  <m:r>
                            <a:rPr lang="ru-RU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;−</m:t>
                          </m:r>
                          <m:r>
                            <a:rPr lang="en-US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, (</m:t>
                      </m:r>
                      <m:r>
                        <a:rPr lang="en-US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b="1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BD2114D-1636-434C-B968-47BBC03542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282" y="4396741"/>
                <a:ext cx="4209935" cy="4462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3E8F9999-3897-480C-8818-8136D4FB2970}"/>
                  </a:ext>
                </a:extLst>
              </p:cNvPr>
              <p:cNvSpPr txBox="1"/>
              <p:nvPr/>
            </p:nvSpPr>
            <p:spPr>
              <a:xfrm>
                <a:off x="901735" y="3099217"/>
                <a:ext cx="3814281" cy="133882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−10=0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=10,  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en-US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E8F9999-3897-480C-8818-8136D4FB29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1735" y="3099217"/>
                <a:ext cx="3814281" cy="133882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101496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1" y="746759"/>
            <a:ext cx="864096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z-Cyrl-UZ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Решите систему неравенств: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23528" y="1267171"/>
                <a:ext cx="2939459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2</a:t>
                </a:r>
                <a14:m>
                  <m:oMath xmlns:m="http://schemas.openxmlformats.org/officeDocument/2006/math">
                    <m:r>
                      <a:rPr lang="ru-RU" b="1" i="1" smtClean="0">
                        <a:latin typeface="Cambria Math" panose="02040503050406030204" pitchFamily="18" charset="0"/>
                      </a:rPr>
                      <m:t>)</m:t>
                    </m:r>
                    <m:d>
                      <m:dPr>
                        <m:begChr m:val="{"/>
                        <m:endChr m:val=""/>
                        <m:ctrlPr>
                          <a:rPr lang="ru-RU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b="1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𝒚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e>
                          <m:e>
                            <m:sSup>
                              <m:sSupPr>
                                <m:ctrlPr>
                                  <a:rPr lang="ru-RU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𝟑𝟐</m:t>
                            </m:r>
                          </m:e>
                        </m:eqArr>
                      </m:e>
                    </m:d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267171"/>
                <a:ext cx="2939459" cy="1087862"/>
              </a:xfrm>
              <a:prstGeom prst="rect">
                <a:avLst/>
              </a:prstGeom>
              <a:blipFill>
                <a:blip r:embed="rId3"/>
                <a:stretch>
                  <a:fillRect l="-43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3BD2114D-1636-434C-B968-47BBC03542A7}"/>
                  </a:ext>
                </a:extLst>
              </p:cNvPr>
              <p:cNvSpPr txBox="1"/>
              <p:nvPr/>
            </p:nvSpPr>
            <p:spPr>
              <a:xfrm>
                <a:off x="5220072" y="3926784"/>
                <a:ext cx="2434834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Ответ:</m:t>
                      </m:r>
                      <m:d>
                        <m:dPr>
                          <m:ctrlPr>
                            <a:rPr lang="ru-RU" b="1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ru-RU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;−</m:t>
                          </m:r>
                          <m:r>
                            <a:rPr lang="en-US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ru-RU" b="1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BD2114D-1636-434C-B968-47BBC03542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3926784"/>
                <a:ext cx="2434834" cy="4462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03BE477A-79B6-4F92-8F4C-9590FCFAB44C}"/>
                  </a:ext>
                </a:extLst>
              </p:cNvPr>
              <p:cNvSpPr txBox="1"/>
              <p:nvPr/>
            </p:nvSpPr>
            <p:spPr>
              <a:xfrm>
                <a:off x="660127" y="2363106"/>
                <a:ext cx="3758850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)(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)=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𝟑𝟐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3BE477A-79B6-4F92-8F4C-9590FCFAB4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127" y="2363106"/>
                <a:ext cx="3758850" cy="108786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C32F847A-DC90-4947-8E37-6B206E96F309}"/>
                  </a:ext>
                </a:extLst>
              </p:cNvPr>
              <p:cNvSpPr txBox="1"/>
              <p:nvPr/>
            </p:nvSpPr>
            <p:spPr>
              <a:xfrm>
                <a:off x="630431" y="3532017"/>
                <a:ext cx="2794548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</m:d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𝟑𝟐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32F847A-DC90-4947-8E37-6B206E96F3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431" y="3532017"/>
                <a:ext cx="2794548" cy="108786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6CC38235-6879-442F-81BB-5D45BC2A0C4D}"/>
                  </a:ext>
                </a:extLst>
              </p:cNvPr>
              <p:cNvSpPr txBox="1"/>
              <p:nvPr/>
            </p:nvSpPr>
            <p:spPr>
              <a:xfrm>
                <a:off x="4572000" y="1216716"/>
                <a:ext cx="2040239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CC38235-6879-442F-81BB-5D45BC2A0C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216716"/>
                <a:ext cx="2040239" cy="10878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4C2BC0CD-D0B4-4D5B-9F34-D5D7B88E519B}"/>
                  </a:ext>
                </a:extLst>
              </p:cNvPr>
              <p:cNvSpPr txBox="1"/>
              <p:nvPr/>
            </p:nvSpPr>
            <p:spPr>
              <a:xfrm>
                <a:off x="4182944" y="1521056"/>
                <a:ext cx="360675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b="1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C2BC0CD-D0B4-4D5B-9F34-D5D7B88E51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2944" y="1521056"/>
                <a:ext cx="360675" cy="44627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306C07E8-C977-482C-8600-D110C6C3B427}"/>
              </a:ext>
            </a:extLst>
          </p:cNvPr>
          <p:cNvCxnSpPr/>
          <p:nvPr/>
        </p:nvCxnSpPr>
        <p:spPr>
          <a:xfrm>
            <a:off x="4543619" y="2304578"/>
            <a:ext cx="2332637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167BF00B-48B1-48B8-AE1E-6798C6CF11E6}"/>
                  </a:ext>
                </a:extLst>
              </p:cNvPr>
              <p:cNvSpPr txBox="1"/>
              <p:nvPr/>
            </p:nvSpPr>
            <p:spPr>
              <a:xfrm>
                <a:off x="4860032" y="2326126"/>
                <a:ext cx="2301015" cy="8925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=6,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67BF00B-48B1-48B8-AE1E-6798C6CF11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2326126"/>
                <a:ext cx="2301015" cy="89255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036004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0" grpId="0"/>
      <p:bldP spid="9" grpId="0"/>
      <p:bldP spid="10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1" y="746759"/>
            <a:ext cx="864096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z-Cyrl-UZ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Решите систему неравенств: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23528" y="1267171"/>
                <a:ext cx="2939459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2</a:t>
                </a:r>
                <a14:m>
                  <m:oMath xmlns:m="http://schemas.openxmlformats.org/officeDocument/2006/math">
                    <m:r>
                      <a:rPr lang="ru-RU" b="1" i="1" smtClean="0">
                        <a:latin typeface="Cambria Math" panose="02040503050406030204" pitchFamily="18" charset="0"/>
                      </a:rPr>
                      <m:t>)</m:t>
                    </m:r>
                    <m:d>
                      <m:dPr>
                        <m:begChr m:val="{"/>
                        <m:endChr m:val=""/>
                        <m:ctrlPr>
                          <a:rPr lang="ru-RU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b="1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𝒚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e>
                          <m:e>
                            <m:sSup>
                              <m:sSupPr>
                                <m:ctrlPr>
                                  <a:rPr lang="ru-RU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𝟏𝟎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eqArr>
                      </m:e>
                    </m:d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267171"/>
                <a:ext cx="2939459" cy="1087862"/>
              </a:xfrm>
              <a:prstGeom prst="rect">
                <a:avLst/>
              </a:prstGeom>
              <a:blipFill>
                <a:blip r:embed="rId3"/>
                <a:stretch>
                  <a:fillRect l="-43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3BD2114D-1636-434C-B968-47BBC03542A7}"/>
                  </a:ext>
                </a:extLst>
              </p:cNvPr>
              <p:cNvSpPr txBox="1"/>
              <p:nvPr/>
            </p:nvSpPr>
            <p:spPr>
              <a:xfrm>
                <a:off x="5220072" y="3926784"/>
                <a:ext cx="2560445" cy="100277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Ответ:</m:t>
                      </m:r>
                      <m:d>
                        <m:dPr>
                          <m:ctrlPr>
                            <a:rPr lang="ru-RU" b="1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b="1" i="1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den>
                          </m:f>
                          <m:r>
                            <a:rPr lang="ru-RU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;</m:t>
                          </m:r>
                          <m:f>
                            <m:fPr>
                              <m:ctrlPr>
                                <a:rPr lang="ru-RU" b="1" i="1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𝟑𝟐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ru-RU" b="1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BD2114D-1636-434C-B968-47BBC03542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3926784"/>
                <a:ext cx="2560445" cy="1002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03BE477A-79B6-4F92-8F4C-9590FCFAB44C}"/>
                  </a:ext>
                </a:extLst>
              </p:cNvPr>
              <p:cNvSpPr txBox="1"/>
              <p:nvPr/>
            </p:nvSpPr>
            <p:spPr>
              <a:xfrm>
                <a:off x="660127" y="2363106"/>
                <a:ext cx="3758850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)(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)=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3BE477A-79B6-4F92-8F4C-9590FCFAB4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127" y="2363106"/>
                <a:ext cx="3758850" cy="108786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C32F847A-DC90-4947-8E37-6B206E96F309}"/>
                  </a:ext>
                </a:extLst>
              </p:cNvPr>
              <p:cNvSpPr txBox="1"/>
              <p:nvPr/>
            </p:nvSpPr>
            <p:spPr>
              <a:xfrm>
                <a:off x="630431" y="3532017"/>
                <a:ext cx="2794548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</m:d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32F847A-DC90-4947-8E37-6B206E96F3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431" y="3532017"/>
                <a:ext cx="2794548" cy="108786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6CC38235-6879-442F-81BB-5D45BC2A0C4D}"/>
                  </a:ext>
                </a:extLst>
              </p:cNvPr>
              <p:cNvSpPr txBox="1"/>
              <p:nvPr/>
            </p:nvSpPr>
            <p:spPr>
              <a:xfrm>
                <a:off x="4572000" y="1216716"/>
                <a:ext cx="2040239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CC38235-6879-442F-81BB-5D45BC2A0C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216716"/>
                <a:ext cx="2040239" cy="10878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4C2BC0CD-D0B4-4D5B-9F34-D5D7B88E519B}"/>
                  </a:ext>
                </a:extLst>
              </p:cNvPr>
              <p:cNvSpPr txBox="1"/>
              <p:nvPr/>
            </p:nvSpPr>
            <p:spPr>
              <a:xfrm>
                <a:off x="4182944" y="1521056"/>
                <a:ext cx="360675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b="1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C2BC0CD-D0B4-4D5B-9F34-D5D7B88E51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2944" y="1521056"/>
                <a:ext cx="360675" cy="44627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306C07E8-C977-482C-8600-D110C6C3B427}"/>
              </a:ext>
            </a:extLst>
          </p:cNvPr>
          <p:cNvCxnSpPr/>
          <p:nvPr/>
        </p:nvCxnSpPr>
        <p:spPr>
          <a:xfrm>
            <a:off x="4543619" y="2304578"/>
            <a:ext cx="2332637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167BF00B-48B1-48B8-AE1E-6798C6CF11E6}"/>
                  </a:ext>
                </a:extLst>
              </p:cNvPr>
              <p:cNvSpPr txBox="1"/>
              <p:nvPr/>
            </p:nvSpPr>
            <p:spPr>
              <a:xfrm>
                <a:off x="4860032" y="2326126"/>
                <a:ext cx="2290884" cy="12847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=7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32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67BF00B-48B1-48B8-AE1E-6798C6CF11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2326126"/>
                <a:ext cx="2290884" cy="128471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313868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0" grpId="0"/>
      <p:bldP spid="9" grpId="0"/>
      <p:bldP spid="10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4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 </a:t>
            </a:r>
            <a:endParaRPr lang="en-US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1" y="746759"/>
            <a:ext cx="864096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z-Cyrl-UZ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Решите систему неравенств: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23528" y="1267171"/>
                <a:ext cx="3901453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3</a:t>
                </a:r>
                <a14:m>
                  <m:oMath xmlns:m="http://schemas.openxmlformats.org/officeDocument/2006/math">
                    <m:r>
                      <a:rPr lang="ru-RU" b="1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{"/>
                        <m:endChr m:val=""/>
                        <m:ctrlPr>
                          <a:rPr lang="ru-RU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b="1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𝒚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𝟕</m:t>
                            </m:r>
                          </m:e>
                          <m:e>
                            <m:sSup>
                              <m:sSupPr>
                                <m:ctrlPr>
                                  <a:rPr lang="ru-RU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𝟗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𝒙𝒚</m:t>
                            </m:r>
                          </m:e>
                        </m:eqArr>
                      </m:e>
                    </m:d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267171"/>
                <a:ext cx="3901453" cy="1087862"/>
              </a:xfrm>
              <a:prstGeom prst="rect">
                <a:avLst/>
              </a:prstGeom>
              <a:blipFill>
                <a:blip r:embed="rId3"/>
                <a:stretch>
                  <a:fillRect l="-32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3BD2114D-1636-434C-B968-47BBC03542A7}"/>
                  </a:ext>
                </a:extLst>
              </p:cNvPr>
              <p:cNvSpPr txBox="1"/>
              <p:nvPr/>
            </p:nvSpPr>
            <p:spPr>
              <a:xfrm>
                <a:off x="5292080" y="3916919"/>
                <a:ext cx="2434834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Ответ:</m:t>
                      </m:r>
                      <m:d>
                        <m:dPr>
                          <m:ctrlPr>
                            <a:rPr lang="ru-RU" b="1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ru-RU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ru-RU" b="1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BD2114D-1636-434C-B968-47BBC03542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3916919"/>
                <a:ext cx="2434834" cy="4462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07DB9DE3-11E7-4C31-8462-3657C8EE26B9}"/>
                  </a:ext>
                </a:extLst>
              </p:cNvPr>
              <p:cNvSpPr txBox="1"/>
              <p:nvPr/>
            </p:nvSpPr>
            <p:spPr>
              <a:xfrm>
                <a:off x="647874" y="2370726"/>
                <a:ext cx="3498009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ru-RU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7DB9DE3-11E7-4C31-8462-3657C8EE26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874" y="2370726"/>
                <a:ext cx="3498009" cy="108786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id="{37A7E32E-1C14-44E8-9B73-E18907F7CD78}"/>
                  </a:ext>
                </a:extLst>
              </p:cNvPr>
              <p:cNvSpPr txBox="1"/>
              <p:nvPr/>
            </p:nvSpPr>
            <p:spPr>
              <a:xfrm>
                <a:off x="647874" y="3458588"/>
                <a:ext cx="2422073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ru-RU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7A7E32E-1C14-44E8-9B73-E18907F7CD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874" y="3458588"/>
                <a:ext cx="2422073" cy="108786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xmlns="" id="{0A3807F4-84DB-41D3-B512-BDEFC78DA961}"/>
                  </a:ext>
                </a:extLst>
              </p:cNvPr>
              <p:cNvSpPr txBox="1"/>
              <p:nvPr/>
            </p:nvSpPr>
            <p:spPr>
              <a:xfrm>
                <a:off x="4668527" y="1267171"/>
                <a:ext cx="2040238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A3807F4-84DB-41D3-B512-BDEFC78DA9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8527" y="1267171"/>
                <a:ext cx="2040238" cy="10878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E2A5F303-062D-4ED4-AB45-107CA7B8A1C3}"/>
                  </a:ext>
                </a:extLst>
              </p:cNvPr>
              <p:cNvSpPr txBox="1"/>
              <p:nvPr/>
            </p:nvSpPr>
            <p:spPr>
              <a:xfrm>
                <a:off x="4391662" y="1618391"/>
                <a:ext cx="360675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2A5F303-062D-4ED4-AB45-107CA7B8A1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1662" y="1618391"/>
                <a:ext cx="360675" cy="44627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xmlns="" id="{5C2DB6CB-DB1A-4A94-BBAC-E34F09338E0E}"/>
              </a:ext>
            </a:extLst>
          </p:cNvPr>
          <p:cNvCxnSpPr>
            <a:cxnSpLocks/>
          </p:cNvCxnSpPr>
          <p:nvPr/>
        </p:nvCxnSpPr>
        <p:spPr>
          <a:xfrm flipH="1" flipV="1">
            <a:off x="4767605" y="2427734"/>
            <a:ext cx="1941160" cy="1143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AD1F10EA-2B0A-486F-B8AE-BF280B25CD0E}"/>
                  </a:ext>
                </a:extLst>
              </p:cNvPr>
              <p:cNvSpPr txBox="1"/>
              <p:nvPr/>
            </p:nvSpPr>
            <p:spPr>
              <a:xfrm>
                <a:off x="4767605" y="2565084"/>
                <a:ext cx="2982803" cy="8925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=10</m:t>
                      </m:r>
                    </m:oMath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=5,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D1F10EA-2B0A-486F-B8AE-BF280B25CD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7605" y="2565084"/>
                <a:ext cx="2982803" cy="89255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660006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0" grpId="0"/>
      <p:bldP spid="18" grpId="0"/>
      <p:bldP spid="19" grpId="0"/>
      <p:bldP spid="2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a175b582f35b9de03e8f4f6ceeacec9762f2f5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11942</TotalTime>
  <Words>255</Words>
  <Application>Microsoft Office PowerPoint</Application>
  <PresentationFormat>Экран (16:9)</PresentationFormat>
  <Paragraphs>78</Paragraphs>
  <Slides>10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Закирова Ф.М</cp:lastModifiedBy>
  <cp:revision>1114</cp:revision>
  <dcterms:created xsi:type="dcterms:W3CDTF">2020-04-09T07:32:19Z</dcterms:created>
  <dcterms:modified xsi:type="dcterms:W3CDTF">2020-12-05T08:52:02Z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