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1381" r:id="rId2"/>
    <p:sldId id="1519" r:id="rId3"/>
    <p:sldId id="1549" r:id="rId4"/>
    <p:sldId id="1550" r:id="rId5"/>
    <p:sldId id="1520" r:id="rId6"/>
    <p:sldId id="1551" r:id="rId7"/>
    <p:sldId id="1552" r:id="rId8"/>
    <p:sldId id="1553" r:id="rId9"/>
    <p:sldId id="1554" r:id="rId10"/>
    <p:sldId id="1555" r:id="rId11"/>
    <p:sldId id="1556" r:id="rId12"/>
    <p:sldId id="1557" r:id="rId13"/>
    <p:sldId id="368" r:id="rId14"/>
  </p:sldIdLst>
  <p:sldSz cx="9144000" cy="5143500" type="screen16x9"/>
  <p:notesSz cx="5765800" cy="3244850"/>
  <p:custDataLst>
    <p:tags r:id="rId16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7" autoAdjust="0"/>
    <p:restoredTop sz="94624" autoAdjust="0"/>
  </p:normalViewPr>
  <p:slideViewPr>
    <p:cSldViewPr>
      <p:cViewPr varScale="1">
        <p:scale>
          <a:sx n="65" d="100"/>
          <a:sy n="65" d="100"/>
        </p:scale>
        <p:origin x="806" y="53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5" Type="http://schemas.openxmlformats.org/officeDocument/2006/relationships/image" Target="../media/image123.png"/><Relationship Id="rId15" Type="http://schemas.openxmlformats.org/officeDocument/2006/relationships/image" Target="../media/image13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Relationship Id="rId14" Type="http://schemas.openxmlformats.org/officeDocument/2006/relationships/image" Target="../media/image1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4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12" Type="http://schemas.openxmlformats.org/officeDocument/2006/relationships/image" Target="../media/image1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5" Type="http://schemas.openxmlformats.org/officeDocument/2006/relationships/image" Target="../media/image136.png"/><Relationship Id="rId10" Type="http://schemas.openxmlformats.org/officeDocument/2006/relationships/image" Target="../media/image141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Relationship Id="rId14" Type="http://schemas.openxmlformats.org/officeDocument/2006/relationships/image" Target="../media/image1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156.png"/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12" Type="http://schemas.openxmlformats.org/officeDocument/2006/relationships/image" Target="../media/image1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11" Type="http://schemas.openxmlformats.org/officeDocument/2006/relationships/image" Target="../media/image154.png"/><Relationship Id="rId5" Type="http://schemas.openxmlformats.org/officeDocument/2006/relationships/image" Target="../media/image148.png"/><Relationship Id="rId15" Type="http://schemas.openxmlformats.org/officeDocument/2006/relationships/image" Target="../media/image158.png"/><Relationship Id="rId10" Type="http://schemas.openxmlformats.org/officeDocument/2006/relationships/image" Target="../media/image153.png"/><Relationship Id="rId4" Type="http://schemas.openxmlformats.org/officeDocument/2006/relationships/image" Target="../media/image147.png"/><Relationship Id="rId9" Type="http://schemas.openxmlformats.org/officeDocument/2006/relationships/image" Target="../media/image152.png"/><Relationship Id="rId14" Type="http://schemas.openxmlformats.org/officeDocument/2006/relationships/image" Target="../media/image15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18" Type="http://schemas.openxmlformats.org/officeDocument/2006/relationships/image" Target="../media/image83.png"/><Relationship Id="rId3" Type="http://schemas.openxmlformats.org/officeDocument/2006/relationships/image" Target="../media/image68.png"/><Relationship Id="rId21" Type="http://schemas.openxmlformats.org/officeDocument/2006/relationships/image" Target="../media/image86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81.png"/><Relationship Id="rId20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10" Type="http://schemas.openxmlformats.org/officeDocument/2006/relationships/image" Target="../media/image75.png"/><Relationship Id="rId19" Type="http://schemas.openxmlformats.org/officeDocument/2006/relationships/image" Target="../media/image84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Relationship Id="rId22" Type="http://schemas.openxmlformats.org/officeDocument/2006/relationships/image" Target="../media/image8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18" Type="http://schemas.openxmlformats.org/officeDocument/2006/relationships/image" Target="../media/image103.png"/><Relationship Id="rId3" Type="http://schemas.openxmlformats.org/officeDocument/2006/relationships/image" Target="../media/image88.png"/><Relationship Id="rId21" Type="http://schemas.openxmlformats.org/officeDocument/2006/relationships/image" Target="../media/image106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17" Type="http://schemas.openxmlformats.org/officeDocument/2006/relationships/image" Target="../media/image10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01.png"/><Relationship Id="rId20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5" Type="http://schemas.openxmlformats.org/officeDocument/2006/relationships/image" Target="../media/image100.png"/><Relationship Id="rId10" Type="http://schemas.openxmlformats.org/officeDocument/2006/relationships/image" Target="../media/image95.png"/><Relationship Id="rId19" Type="http://schemas.openxmlformats.org/officeDocument/2006/relationships/image" Target="../media/image104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114.png"/><Relationship Id="rId18" Type="http://schemas.openxmlformats.org/officeDocument/2006/relationships/image" Target="../media/image83.png"/><Relationship Id="rId3" Type="http://schemas.openxmlformats.org/officeDocument/2006/relationships/image" Target="../media/image107.png"/><Relationship Id="rId21" Type="http://schemas.openxmlformats.org/officeDocument/2006/relationships/image" Target="../media/image119.png"/><Relationship Id="rId7" Type="http://schemas.openxmlformats.org/officeDocument/2006/relationships/image" Target="../media/image111.png"/><Relationship Id="rId12" Type="http://schemas.openxmlformats.org/officeDocument/2006/relationships/image" Target="../media/image113.png"/><Relationship Id="rId17" Type="http://schemas.openxmlformats.org/officeDocument/2006/relationships/image" Target="../media/image8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81.png"/><Relationship Id="rId20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12.png"/><Relationship Id="rId5" Type="http://schemas.openxmlformats.org/officeDocument/2006/relationships/image" Target="../media/image109.png"/><Relationship Id="rId15" Type="http://schemas.openxmlformats.org/officeDocument/2006/relationships/image" Target="../media/image116.png"/><Relationship Id="rId10" Type="http://schemas.openxmlformats.org/officeDocument/2006/relationships/image" Target="../media/image75.png"/><Relationship Id="rId19" Type="http://schemas.openxmlformats.org/officeDocument/2006/relationships/image" Target="../media/image117.png"/><Relationship Id="rId4" Type="http://schemas.openxmlformats.org/officeDocument/2006/relationships/image" Target="../media/image108.png"/><Relationship Id="rId9" Type="http://schemas.openxmlformats.org/officeDocument/2006/relationships/image" Target="../media/image74.png"/><Relationship Id="rId14" Type="http://schemas.openxmlformats.org/officeDocument/2006/relationships/image" Target="../media/image115.png"/><Relationship Id="rId22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043608" y="2571750"/>
            <a:ext cx="4968552" cy="1138049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lang="ru-RU" sz="32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32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sz="3200" b="1" dirty="0">
              <a:latin typeface="Arial"/>
              <a:cs typeface="Arial"/>
            </a:endParaRPr>
          </a:p>
          <a:p>
            <a:pPr marL="20131">
              <a:lnSpc>
                <a:spcPts val="4431"/>
              </a:lnSpc>
              <a:spcBef>
                <a:spcPts val="1200"/>
              </a:spcBef>
            </a:pPr>
            <a:r>
              <a:rPr lang="ru-RU" sz="3200" b="1" dirty="0">
                <a:solidFill>
                  <a:srgbClr val="002060"/>
                </a:solidFill>
                <a:latin typeface="Arial"/>
                <a:cs typeface="Arial"/>
              </a:rPr>
              <a:t>РЕШЕНИЕ ПРИМЕРОВ</a:t>
            </a:r>
            <a:endParaRPr lang="en-US" sz="3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23529" y="2210128"/>
            <a:ext cx="504056" cy="9376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855884" y="236153"/>
            <a:ext cx="1536477" cy="97620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876257" y="219696"/>
            <a:ext cx="1536478" cy="97620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816404" y="190097"/>
            <a:ext cx="1656184" cy="1013501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9 </a:t>
            </a:r>
            <a:r>
              <a:rPr lang="ru-RU" sz="3567" b="1" spc="16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uz-Cyrl-UZ" sz="5398" kern="0" spc="8" dirty="0">
                <a:solidFill>
                  <a:sysClr val="window" lastClr="FFFFFF"/>
                </a:solidFill>
              </a:rPr>
              <a:t>АЛГЕБРА</a:t>
            </a:r>
            <a:endParaRPr lang="en-US" sz="5398" kern="0" spc="8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79662"/>
            <a:ext cx="2851517" cy="281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23529" y="3219822"/>
            <a:ext cx="504056" cy="10801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51520" y="746759"/>
            <a:ext cx="867442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182.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Найдите область определения функции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179512" y="1160851"/>
                <a:ext cx="5377434" cy="1410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𝟔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𝟖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60851"/>
                <a:ext cx="5377434" cy="14108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Прямая со стрелкой 81"/>
          <p:cNvCxnSpPr/>
          <p:nvPr/>
        </p:nvCxnSpPr>
        <p:spPr>
          <a:xfrm>
            <a:off x="4152511" y="4340012"/>
            <a:ext cx="4163905" cy="0"/>
          </a:xfrm>
          <a:prstGeom prst="straightConnector1">
            <a:avLst/>
          </a:prstGeom>
          <a:ln w="28575">
            <a:solidFill>
              <a:srgbClr val="00A85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Овал 82"/>
          <p:cNvSpPr/>
          <p:nvPr/>
        </p:nvSpPr>
        <p:spPr>
          <a:xfrm>
            <a:off x="5183560" y="4323186"/>
            <a:ext cx="45888" cy="478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7104834" y="4303946"/>
            <a:ext cx="45888" cy="478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авая круглая скобка 84"/>
          <p:cNvSpPr/>
          <p:nvPr/>
        </p:nvSpPr>
        <p:spPr>
          <a:xfrm rot="16200000">
            <a:off x="6110111" y="3292363"/>
            <a:ext cx="137010" cy="1898329"/>
          </a:xfrm>
          <a:prstGeom prst="rightBracket">
            <a:avLst>
              <a:gd name="adj" fmla="val 4461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4823520" y="4331880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520" y="4331880"/>
                <a:ext cx="588623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6803677" y="4331880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677" y="4331880"/>
                <a:ext cx="588623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7701154" y="3795886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154" y="3795886"/>
                <a:ext cx="434734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4607496" y="3835956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496" y="3835956"/>
                <a:ext cx="434734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975648" y="3867894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648" y="3867894"/>
                <a:ext cx="434734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Дуга 90"/>
          <p:cNvSpPr/>
          <p:nvPr/>
        </p:nvSpPr>
        <p:spPr>
          <a:xfrm flipH="1">
            <a:off x="7164288" y="4083918"/>
            <a:ext cx="1944216" cy="432048"/>
          </a:xfrm>
          <a:prstGeom prst="arc">
            <a:avLst>
              <a:gd name="adj1" fmla="val 12993460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755576" y="4371950"/>
                <a:ext cx="29523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𝟒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;−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e>
                    </m:d>
                  </m:oMath>
                </a14:m>
                <a:endParaRPr lang="ru-RU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371950"/>
                <a:ext cx="2952328" cy="523220"/>
              </a:xfrm>
              <a:prstGeom prst="rect">
                <a:avLst/>
              </a:prstGeom>
              <a:blipFill>
                <a:blip r:embed="rId9"/>
                <a:stretch>
                  <a:fillRect l="-4339"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499237" y="1203598"/>
                <a:ext cx="3300904" cy="1467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8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𝟔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𝟖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28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237" y="1203598"/>
                <a:ext cx="3300904" cy="146796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Дуга 98"/>
          <p:cNvSpPr/>
          <p:nvPr/>
        </p:nvSpPr>
        <p:spPr>
          <a:xfrm>
            <a:off x="3671392" y="4103375"/>
            <a:ext cx="1547664" cy="43508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авая круглая скобка 32"/>
          <p:cNvSpPr/>
          <p:nvPr/>
        </p:nvSpPr>
        <p:spPr>
          <a:xfrm rot="16200000">
            <a:off x="6087701" y="3314210"/>
            <a:ext cx="137010" cy="1898329"/>
          </a:xfrm>
          <a:prstGeom prst="rightBracket">
            <a:avLst>
              <a:gd name="adj" fmla="val 44615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2395" y="2601218"/>
                <a:ext cx="3503523" cy="595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3200" b="1" i="1">
                          <a:latin typeface="Cambria Math"/>
                        </a:rPr>
                        <m:t>−</m:t>
                      </m:r>
                      <m:r>
                        <a:rPr lang="en-US" sz="3200" b="1" i="1">
                          <a:latin typeface="Cambria Math"/>
                        </a:rPr>
                        <m:t>𝟔</m:t>
                      </m:r>
                      <m:r>
                        <a:rPr lang="en-US" sz="3200" b="1" i="1">
                          <a:latin typeface="Cambria Math"/>
                        </a:rPr>
                        <m:t>𝒙</m:t>
                      </m:r>
                      <m:r>
                        <a:rPr lang="en-US" sz="3200" b="1" i="1">
                          <a:latin typeface="Cambria Math"/>
                        </a:rPr>
                        <m:t>−</m:t>
                      </m:r>
                      <m:r>
                        <a:rPr lang="en-US" sz="3200" b="1" i="1">
                          <a:latin typeface="Cambria Math"/>
                        </a:rPr>
                        <m:t>𝟖</m:t>
                      </m:r>
                      <m:r>
                        <a:rPr lang="en-US" sz="3200" b="1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3200" b="1" i="1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95" y="2601218"/>
                <a:ext cx="3503523" cy="5959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67544" y="3651870"/>
                <a:ext cx="32349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=−</m:t>
                      </m:r>
                      <m:r>
                        <a:rPr lang="en-US" sz="2800" b="1" i="1" smtClean="0">
                          <a:latin typeface="Cambria Math"/>
                        </a:rPr>
                        <m:t>𝟒</m:t>
                      </m:r>
                      <m:r>
                        <a:rPr lang="en-US" sz="2800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=−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651870"/>
                <a:ext cx="3234925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10554" y="3055938"/>
                <a:ext cx="3197350" cy="595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latin typeface="Cambria Math"/>
                        </a:rPr>
                        <m:t>+</m:t>
                      </m:r>
                      <m:r>
                        <a:rPr lang="en-US" sz="3200" b="1" i="1">
                          <a:latin typeface="Cambria Math"/>
                        </a:rPr>
                        <m:t>𝟔</m:t>
                      </m:r>
                      <m:r>
                        <a:rPr lang="en-US" sz="3200" b="1" i="1">
                          <a:latin typeface="Cambria Math"/>
                        </a:rPr>
                        <m:t>𝒙</m:t>
                      </m:r>
                      <m:r>
                        <a:rPr lang="en-US" sz="3200" b="1" i="1" smtClean="0">
                          <a:latin typeface="Cambria Math"/>
                        </a:rPr>
                        <m:t>+</m:t>
                      </m:r>
                      <m:r>
                        <a:rPr lang="en-US" sz="3200" b="1" i="1">
                          <a:latin typeface="Cambria Math"/>
                        </a:rPr>
                        <m:t>𝟖</m:t>
                      </m:r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3200" b="1" i="1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54" y="3055938"/>
                <a:ext cx="3197350" cy="5959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04109" y="2715766"/>
                <a:ext cx="3584315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2800" b="1" i="1">
                        <a:latin typeface="Cambria Math"/>
                      </a:rPr>
                      <m:t>𝒙</m:t>
                    </m:r>
                    <m:r>
                      <a:rPr lang="en-US" sz="2800" b="1" i="1">
                        <a:latin typeface="Cambria Math"/>
                      </a:rPr>
                      <m:t>+</m:t>
                    </m:r>
                    <m:r>
                      <a:rPr lang="en-US" sz="2800" b="1" i="1">
                        <a:latin typeface="Cambria Math"/>
                      </a:rPr>
                      <m:t>𝟐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ru-RU" sz="2800" b="1" dirty="0">
                    <a:latin typeface="Cambria Math"/>
                    <a:ea typeface="Cambria Math"/>
                  </a:rPr>
                  <a:t>⟹</a:t>
                </a:r>
                <a:r>
                  <a:rPr lang="en-US" sz="2800" b="1" dirty="0"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≥−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𝟔</m:t>
                    </m:r>
                  </m:oMath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109" y="2715766"/>
                <a:ext cx="3584315" cy="714683"/>
              </a:xfrm>
              <a:prstGeom prst="rect">
                <a:avLst/>
              </a:prstGeom>
              <a:blipFill rotWithShape="1">
                <a:blip r:embed="rId14"/>
                <a:stretch>
                  <a:fillRect b="-76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Овал 35"/>
          <p:cNvSpPr/>
          <p:nvPr/>
        </p:nvSpPr>
        <p:spPr>
          <a:xfrm>
            <a:off x="4440538" y="4303946"/>
            <a:ext cx="45888" cy="478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139381" y="4331880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381" y="4331880"/>
                <a:ext cx="588623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Дуга 37"/>
          <p:cNvSpPr/>
          <p:nvPr/>
        </p:nvSpPr>
        <p:spPr>
          <a:xfrm flipH="1">
            <a:off x="4499992" y="4083918"/>
            <a:ext cx="3888432" cy="432048"/>
          </a:xfrm>
          <a:prstGeom prst="arc">
            <a:avLst>
              <a:gd name="adj1" fmla="val 11829304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7624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9" grpId="0"/>
      <p:bldP spid="83" grpId="0" animBg="1"/>
      <p:bldP spid="84" grpId="0" animBg="1"/>
      <p:bldP spid="85" grpId="0" animBg="1"/>
      <p:bldP spid="86" grpId="0"/>
      <p:bldP spid="87" grpId="0"/>
      <p:bldP spid="88" grpId="0"/>
      <p:bldP spid="88" grpId="1"/>
      <p:bldP spid="89" grpId="0"/>
      <p:bldP spid="89" grpId="1"/>
      <p:bldP spid="90" grpId="0"/>
      <p:bldP spid="90" grpId="1"/>
      <p:bldP spid="91" grpId="0" animBg="1"/>
      <p:bldP spid="91" grpId="1" animBg="1"/>
      <p:bldP spid="96" grpId="0"/>
      <p:bldP spid="2" grpId="0"/>
      <p:bldP spid="99" grpId="0" animBg="1"/>
      <p:bldP spid="99" grpId="1" animBg="1"/>
      <p:bldP spid="33" grpId="0" animBg="1"/>
      <p:bldP spid="4" grpId="0"/>
      <p:bldP spid="34" grpId="0"/>
      <p:bldP spid="35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51520" y="746759"/>
            <a:ext cx="7848880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Найдите область определения функции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827584" y="1131590"/>
                <a:ext cx="3506794" cy="1014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𝟗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131590"/>
                <a:ext cx="3506794" cy="10142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553467" y="1779662"/>
                <a:ext cx="1970861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𝟗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467" y="1779662"/>
                <a:ext cx="1970861" cy="5329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Прямая со стрелкой 81"/>
          <p:cNvCxnSpPr/>
          <p:nvPr/>
        </p:nvCxnSpPr>
        <p:spPr>
          <a:xfrm>
            <a:off x="3923483" y="3763948"/>
            <a:ext cx="3960440" cy="0"/>
          </a:xfrm>
          <a:prstGeom prst="straightConnector1">
            <a:avLst/>
          </a:prstGeom>
          <a:ln w="28575">
            <a:solidFill>
              <a:srgbClr val="00A85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Овал 82"/>
          <p:cNvSpPr/>
          <p:nvPr/>
        </p:nvSpPr>
        <p:spPr>
          <a:xfrm>
            <a:off x="4571555" y="3747122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6492829" y="3727882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авая круглая скобка 84"/>
          <p:cNvSpPr/>
          <p:nvPr/>
        </p:nvSpPr>
        <p:spPr>
          <a:xfrm rot="16200000">
            <a:off x="5498106" y="2716299"/>
            <a:ext cx="137010" cy="1898329"/>
          </a:xfrm>
          <a:prstGeom prst="rightBracket">
            <a:avLst>
              <a:gd name="adj" fmla="val 4461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4211515" y="3795886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515" y="3795886"/>
                <a:ext cx="588623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6335533" y="3755816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533" y="3755816"/>
                <a:ext cx="396262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7089149" y="3219822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149" y="3219822"/>
                <a:ext cx="434734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3995491" y="3259892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491" y="3259892"/>
                <a:ext cx="434734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363643" y="3291830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643" y="3291830"/>
                <a:ext cx="434734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Дуга 90"/>
          <p:cNvSpPr/>
          <p:nvPr/>
        </p:nvSpPr>
        <p:spPr>
          <a:xfrm flipH="1">
            <a:off x="6551775" y="3535762"/>
            <a:ext cx="1944216" cy="432048"/>
          </a:xfrm>
          <a:prstGeom prst="arc">
            <a:avLst>
              <a:gd name="adj1" fmla="val 12993460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2589" y="1961133"/>
                <a:ext cx="2109872" cy="893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8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𝟗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&gt;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89" y="1961133"/>
                <a:ext cx="2109872" cy="89345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5043721" y="2393181"/>
                <a:ext cx="298466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; </m:t>
                      </m:r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721" y="2393181"/>
                <a:ext cx="2984663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3528" y="2969245"/>
                <a:ext cx="30162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&gt;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⟹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969245"/>
                <a:ext cx="3016275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Дуга 98"/>
          <p:cNvSpPr/>
          <p:nvPr/>
        </p:nvSpPr>
        <p:spPr>
          <a:xfrm>
            <a:off x="3059387" y="3527311"/>
            <a:ext cx="1547664" cy="43508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Дуга 99"/>
          <p:cNvSpPr/>
          <p:nvPr/>
        </p:nvSpPr>
        <p:spPr>
          <a:xfrm>
            <a:off x="3275411" y="3410373"/>
            <a:ext cx="2283952" cy="707150"/>
          </a:xfrm>
          <a:prstGeom prst="arc">
            <a:avLst>
              <a:gd name="adj1" fmla="val 13639864"/>
              <a:gd name="adj2" fmla="val 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5507659" y="3753569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Дуга 101"/>
          <p:cNvSpPr/>
          <p:nvPr/>
        </p:nvSpPr>
        <p:spPr>
          <a:xfrm flipH="1">
            <a:off x="6516216" y="3531098"/>
            <a:ext cx="2232248" cy="432048"/>
          </a:xfrm>
          <a:prstGeom prst="arc">
            <a:avLst>
              <a:gd name="adj1" fmla="val 15785630"/>
              <a:gd name="adj2" fmla="val 0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Дуга 102"/>
          <p:cNvSpPr/>
          <p:nvPr/>
        </p:nvSpPr>
        <p:spPr>
          <a:xfrm>
            <a:off x="3023891" y="3520784"/>
            <a:ext cx="1547664" cy="435087"/>
          </a:xfrm>
          <a:prstGeom prst="arc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5363643" y="3755816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643" y="3755816"/>
                <a:ext cx="396262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915816" y="4239746"/>
                <a:ext cx="38884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endChr m:val=""/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−∞;</m:t>
                        </m:r>
                      </m:e>
                    </m:d>
                    <m:d>
                      <m:dPr>
                        <m:begChr m:val=""/>
                        <m:endChr m:val="]"/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</m:d>
                  </m:oMath>
                </a14:m>
                <a:endParaRPr lang="ru-RU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4239746"/>
                <a:ext cx="3888432" cy="523220"/>
              </a:xfrm>
              <a:prstGeom prst="rect">
                <a:avLst/>
              </a:prstGeom>
              <a:blipFill>
                <a:blip r:embed="rId14"/>
                <a:stretch>
                  <a:fillRect l="-3135"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2260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9" grpId="0"/>
      <p:bldP spid="80" grpId="0"/>
      <p:bldP spid="83" grpId="0" animBg="1"/>
      <p:bldP spid="84" grpId="0" animBg="1"/>
      <p:bldP spid="85" grpId="0" animBg="1"/>
      <p:bldP spid="85" grpId="1" animBg="1"/>
      <p:bldP spid="86" grpId="0"/>
      <p:bldP spid="87" grpId="0"/>
      <p:bldP spid="88" grpId="0"/>
      <p:bldP spid="88" grpId="1"/>
      <p:bldP spid="89" grpId="0"/>
      <p:bldP spid="89" grpId="1"/>
      <p:bldP spid="90" grpId="0"/>
      <p:bldP spid="90" grpId="1"/>
      <p:bldP spid="91" grpId="0" animBg="1"/>
      <p:bldP spid="91" grpId="1" animBg="1"/>
      <p:bldP spid="2" grpId="0"/>
      <p:bldP spid="97" grpId="0"/>
      <p:bldP spid="4" grpId="0"/>
      <p:bldP spid="99" grpId="0" animBg="1"/>
      <p:bldP spid="99" grpId="1" animBg="1"/>
      <p:bldP spid="100" grpId="0" animBg="1"/>
      <p:bldP spid="101" grpId="0" animBg="1"/>
      <p:bldP spid="102" grpId="0" animBg="1"/>
      <p:bldP spid="103" grpId="0" animBg="1"/>
      <p:bldP spid="104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51520" y="746759"/>
            <a:ext cx="7848880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Найдите область определения функции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827584" y="1131590"/>
                <a:ext cx="4319131" cy="9382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𝟑𝟔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𝟏𝟐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131590"/>
                <a:ext cx="4319131" cy="93820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788024" y="2110792"/>
                <a:ext cx="2185663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𝟑𝟔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110792"/>
                <a:ext cx="2185663" cy="5329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Прямая со стрелкой 81"/>
          <p:cNvCxnSpPr/>
          <p:nvPr/>
        </p:nvCxnSpPr>
        <p:spPr>
          <a:xfrm>
            <a:off x="3923483" y="3763948"/>
            <a:ext cx="3960440" cy="0"/>
          </a:xfrm>
          <a:prstGeom prst="straightConnector1">
            <a:avLst/>
          </a:prstGeom>
          <a:ln w="28575">
            <a:solidFill>
              <a:srgbClr val="00A85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Овал 82"/>
          <p:cNvSpPr/>
          <p:nvPr/>
        </p:nvSpPr>
        <p:spPr>
          <a:xfrm>
            <a:off x="4571555" y="3747122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6492829" y="3727882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авая круглая скобка 84"/>
          <p:cNvSpPr/>
          <p:nvPr/>
        </p:nvSpPr>
        <p:spPr>
          <a:xfrm rot="16200000">
            <a:off x="5498106" y="2716299"/>
            <a:ext cx="137010" cy="1898329"/>
          </a:xfrm>
          <a:prstGeom prst="rightBracket">
            <a:avLst>
              <a:gd name="adj" fmla="val 4461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4211515" y="3795886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515" y="3795886"/>
                <a:ext cx="588623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6335533" y="3755816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533" y="3755816"/>
                <a:ext cx="396262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7089149" y="3219822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149" y="3219822"/>
                <a:ext cx="434734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3995491" y="3259892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491" y="3259892"/>
                <a:ext cx="434734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363643" y="3251760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643" y="3251760"/>
                <a:ext cx="434734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Дуга 90"/>
          <p:cNvSpPr/>
          <p:nvPr/>
        </p:nvSpPr>
        <p:spPr>
          <a:xfrm flipH="1">
            <a:off x="6551775" y="3535762"/>
            <a:ext cx="1944216" cy="432048"/>
          </a:xfrm>
          <a:prstGeom prst="arc">
            <a:avLst>
              <a:gd name="adj1" fmla="val 12993460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61928" y="1961133"/>
                <a:ext cx="2324675" cy="8841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𝟑𝟔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28" y="1961133"/>
                <a:ext cx="2324675" cy="88415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4499992" y="2609205"/>
                <a:ext cx="298466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</a:rPr>
                        <m:t>; </m:t>
                      </m:r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2609205"/>
                <a:ext cx="2984663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7703" y="2969245"/>
                <a:ext cx="20120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03" y="2969245"/>
                <a:ext cx="2012089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Дуга 98"/>
          <p:cNvSpPr/>
          <p:nvPr/>
        </p:nvSpPr>
        <p:spPr>
          <a:xfrm>
            <a:off x="3059387" y="3527311"/>
            <a:ext cx="1547664" cy="43508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5148064" y="3795886"/>
                <a:ext cx="631391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795886"/>
                <a:ext cx="631391" cy="66851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833219" y="4258383"/>
                <a:ext cx="4968107" cy="737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"/>
                        <m:ctrlPr>
                          <a:rPr lang="en-US" sz="2800" b="1" i="1" smtClean="0">
                            <a:solidFill>
                              <a:srgbClr val="00A859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𝟔</m:t>
                        </m:r>
                        <m:r>
                          <a:rPr lang="en-US" sz="2800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</m:e>
                    </m:d>
                    <m:d>
                      <m:dPr>
                        <m:begChr m:val=""/>
                        <m:ctrlPr>
                          <a:rPr lang="en-US" sz="2800" b="1" i="1" smtClean="0">
                            <a:solidFill>
                              <a:srgbClr val="00A859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800" b="1" i="1">
                                <a:solidFill>
                                  <a:srgbClr val="00A859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solidFill>
                                  <a:srgbClr val="00A859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>
                                <a:solidFill>
                                  <a:srgbClr val="00A859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  <m:d>
                      <m:dPr>
                        <m:endChr m:val=""/>
                        <m:ctrlPr>
                          <a:rPr lang="en-US" sz="2800" b="1" i="1" smtClean="0">
                            <a:solidFill>
                              <a:srgbClr val="00A859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800" b="1" i="1">
                                <a:solidFill>
                                  <a:srgbClr val="00A859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solidFill>
                                  <a:srgbClr val="00A859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>
                                <a:solidFill>
                                  <a:srgbClr val="00A859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2800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</m:e>
                    </m:d>
                    <m:d>
                      <m:dPr>
                        <m:begChr m:val=""/>
                        <m:endChr m:val="]"/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𝟔</m:t>
                        </m:r>
                      </m:e>
                    </m:d>
                  </m:oMath>
                </a14:m>
                <a:endParaRPr lang="ru-RU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219" y="4258383"/>
                <a:ext cx="4968107" cy="737189"/>
              </a:xfrm>
              <a:prstGeom prst="rect">
                <a:avLst/>
              </a:prstGeom>
              <a:blipFill>
                <a:blip r:embed="rId14"/>
                <a:stretch>
                  <a:fillRect l="-2577"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83568" y="3488690"/>
                <a:ext cx="1482778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488690"/>
                <a:ext cx="1482778" cy="89896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Правая круглая скобка 29"/>
          <p:cNvSpPr/>
          <p:nvPr/>
        </p:nvSpPr>
        <p:spPr>
          <a:xfrm rot="16200000">
            <a:off x="5481229" y="2716299"/>
            <a:ext cx="137010" cy="1898329"/>
          </a:xfrm>
          <a:prstGeom prst="rightBracket">
            <a:avLst>
              <a:gd name="adj" fmla="val 44615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5485890" y="3730890"/>
            <a:ext cx="89426" cy="9316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8932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9" grpId="0"/>
      <p:bldP spid="80" grpId="0"/>
      <p:bldP spid="83" grpId="0" animBg="1"/>
      <p:bldP spid="84" grpId="0" animBg="1"/>
      <p:bldP spid="85" grpId="0" animBg="1"/>
      <p:bldP spid="85" grpId="1" animBg="1"/>
      <p:bldP spid="86" grpId="0"/>
      <p:bldP spid="87" grpId="0"/>
      <p:bldP spid="88" grpId="0"/>
      <p:bldP spid="88" grpId="1"/>
      <p:bldP spid="89" grpId="0"/>
      <p:bldP spid="89" grpId="1"/>
      <p:bldP spid="90" grpId="0"/>
      <p:bldP spid="90" grpId="1"/>
      <p:bldP spid="91" grpId="0" animBg="1"/>
      <p:bldP spid="91" grpId="1" animBg="1"/>
      <p:bldP spid="2" grpId="0"/>
      <p:bldP spid="97" grpId="0"/>
      <p:bldP spid="4" grpId="0"/>
      <p:bldP spid="99" grpId="0" animBg="1"/>
      <p:bldP spid="99" grpId="1" animBg="1"/>
      <p:bldP spid="104" grpId="0"/>
      <p:bldP spid="28" grpId="0"/>
      <p:bldP spid="29" grpId="0"/>
      <p:bldP spid="30" grpId="0" animBg="1"/>
      <p:bldP spid="10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95686"/>
            <a:ext cx="439248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154198" y="159416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ЗАДАНИЕ ДЛЯ САМОСТОЯТЕЛЬНОГО РЕШЕНИЯ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914653" y="843558"/>
            <a:ext cx="7771863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pPr algn="ctr"/>
            <a:r>
              <a:rPr lang="ru-RU" sz="3200" b="1" dirty="0"/>
              <a:t>Стр.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7030A0"/>
                </a:solidFill>
              </a:rPr>
              <a:t>80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</a:rPr>
              <a:t>№ </a:t>
            </a:r>
            <a:r>
              <a:rPr lang="en-US" sz="3200" b="1" dirty="0">
                <a:solidFill>
                  <a:srgbClr val="7030A0"/>
                </a:solidFill>
              </a:rPr>
              <a:t>179, 180, 181, 182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123295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3528" y="711810"/>
                <a:ext cx="5930021" cy="1434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176. </a:t>
                </a:r>
                <a:r>
                  <a:rPr lang="ru-RU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Решите систему неравенств</a:t>
                </a:r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</a:rPr>
                      <m:t>𝟐</m:t>
                    </m:r>
                    <m:r>
                      <a:rPr lang="en-US" sz="2700" b="1" i="1" smtClean="0">
                        <a:latin typeface="Cambria Math"/>
                      </a:rPr>
                      <m:t>)        </m:t>
                    </m:r>
                    <m:d>
                      <m:dPr>
                        <m:begChr m:val="{"/>
                        <m:endChr m:val=""/>
                        <m:ctrlPr>
                          <a:rPr lang="ru-RU" sz="27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700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700" b="1" i="1" smtClean="0">
                                <a:latin typeface="Cambria Math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en-US" sz="27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700" b="1" i="1" smtClean="0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700" b="1" i="1" smtClean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7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700" b="1" i="1" smtClean="0">
                                <a:latin typeface="Cambria Math"/>
                              </a:rPr>
                              <m:t>𝟓</m:t>
                            </m:r>
                            <m:r>
                              <a:rPr lang="en-US" sz="27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sz="27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700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en-US" sz="2700" b="1" i="1" smtClean="0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US" sz="2700" b="1" i="1" smtClean="0"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en-US" sz="2700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en-US" sz="27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sz="27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700" b="1" i="1" smtClean="0">
                                <a:latin typeface="Cambria Math"/>
                              </a:rPr>
                              <m:t>𝟕</m:t>
                            </m:r>
                            <m:r>
                              <a:rPr lang="en-US" sz="2700" b="1" i="1" smtClean="0">
                                <a:latin typeface="Cambria Math"/>
                              </a:rPr>
                              <m:t>&lt;</m:t>
                            </m:r>
                            <m:r>
                              <a:rPr lang="en-US" sz="2700" b="1" i="1" smtClean="0">
                                <a:latin typeface="Cambria Math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7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11810"/>
                <a:ext cx="5930021" cy="1434624"/>
              </a:xfrm>
              <a:prstGeom prst="rect">
                <a:avLst/>
              </a:prstGeom>
              <a:blipFill>
                <a:blip r:embed="rId3"/>
                <a:stretch>
                  <a:fillRect l="-1953" t="-3830" r="-4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3568" y="2128584"/>
                <a:ext cx="3135410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𝟓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b="1" i="1">
                          <a:latin typeface="Cambria Math"/>
                        </a:rPr>
                        <m:t>−</m:t>
                      </m:r>
                      <m:r>
                        <a:rPr lang="en-US" b="1" i="1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128584"/>
                <a:ext cx="3135410" cy="5487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3568" y="2755125"/>
                <a:ext cx="3290516" cy="17874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b="1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755125"/>
                <a:ext cx="3290516" cy="178741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24128" y="1275606"/>
                <a:ext cx="207941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1275606"/>
                <a:ext cx="2079415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749280" y="1809507"/>
                <a:ext cx="169129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&lt;−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280" y="1809507"/>
                <a:ext cx="1691296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749280" y="2313563"/>
                <a:ext cx="183024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&lt;−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280" y="2313563"/>
                <a:ext cx="1830245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 стрелкой 17"/>
          <p:cNvCxnSpPr/>
          <p:nvPr/>
        </p:nvCxnSpPr>
        <p:spPr>
          <a:xfrm>
            <a:off x="4716016" y="3939902"/>
            <a:ext cx="3960440" cy="0"/>
          </a:xfrm>
          <a:prstGeom prst="straightConnector1">
            <a:avLst/>
          </a:prstGeom>
          <a:ln w="28575">
            <a:solidFill>
              <a:srgbClr val="00A85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6069231" y="3923076"/>
            <a:ext cx="45888" cy="478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7285362" y="3903836"/>
            <a:ext cx="45888" cy="478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5437439" y="3897749"/>
            <a:ext cx="61078" cy="5784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/>
          <p:cNvSpPr/>
          <p:nvPr/>
        </p:nvSpPr>
        <p:spPr>
          <a:xfrm>
            <a:off x="3635896" y="3723878"/>
            <a:ext cx="2448272" cy="43508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уга 33"/>
          <p:cNvSpPr/>
          <p:nvPr/>
        </p:nvSpPr>
        <p:spPr>
          <a:xfrm flipH="1">
            <a:off x="7308304" y="3723878"/>
            <a:ext cx="1944216" cy="432048"/>
          </a:xfrm>
          <a:prstGeom prst="arc">
            <a:avLst>
              <a:gd name="adj1" fmla="val 12188527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авая круглая скобка 34"/>
          <p:cNvSpPr/>
          <p:nvPr/>
        </p:nvSpPr>
        <p:spPr>
          <a:xfrm rot="16200000">
            <a:off x="6637233" y="3238850"/>
            <a:ext cx="126015" cy="1216131"/>
          </a:xfrm>
          <a:prstGeom prst="rightBracket">
            <a:avLst>
              <a:gd name="adj" fmla="val 4461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796136" y="3971840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971840"/>
                <a:ext cx="588623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128066" y="3939902"/>
                <a:ext cx="396262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8066" y="3939902"/>
                <a:ext cx="396262" cy="67056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5029966" y="4043848"/>
                <a:ext cx="83817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𝟑</m:t>
                      </m:r>
                      <m:r>
                        <a:rPr lang="en-US" sz="2000" b="1" i="1" smtClean="0">
                          <a:latin typeface="Cambria Math"/>
                        </a:rPr>
                        <m:t>,</m:t>
                      </m:r>
                      <m:r>
                        <a:rPr lang="en-US" sz="20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966" y="4043848"/>
                <a:ext cx="838178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Дуга 40"/>
          <p:cNvSpPr/>
          <p:nvPr/>
        </p:nvSpPr>
        <p:spPr>
          <a:xfrm>
            <a:off x="3707904" y="3705621"/>
            <a:ext cx="1769350" cy="450305"/>
          </a:xfrm>
          <a:prstGeom prst="arc">
            <a:avLst>
              <a:gd name="adj1" fmla="val 16059354"/>
              <a:gd name="adj2" fmla="val 21593528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авая круглая скобка 41"/>
          <p:cNvSpPr/>
          <p:nvPr/>
        </p:nvSpPr>
        <p:spPr>
          <a:xfrm rot="16200000">
            <a:off x="6629226" y="3250829"/>
            <a:ext cx="126015" cy="1216131"/>
          </a:xfrm>
          <a:prstGeom prst="rightBracket">
            <a:avLst>
              <a:gd name="adj" fmla="val 44615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881682" y="3395776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682" y="3395776"/>
                <a:ext cx="434734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004048" y="3435846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3435846"/>
                <a:ext cx="434734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478869" y="3467784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869" y="3467784"/>
                <a:ext cx="434734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1485242" y="4467185"/>
            <a:ext cx="524699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решений</a:t>
            </a:r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1136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8" grpId="0"/>
      <p:bldP spid="10" grpId="0"/>
      <p:bldP spid="30" grpId="0"/>
      <p:bldP spid="31" grpId="0"/>
      <p:bldP spid="19" grpId="0" animBg="1"/>
      <p:bldP spid="32" grpId="0" animBg="1"/>
      <p:bldP spid="33" grpId="0" animBg="1"/>
      <p:bldP spid="20" grpId="0" animBg="1"/>
      <p:bldP spid="20" grpId="1" animBg="1"/>
      <p:bldP spid="34" grpId="0" animBg="1"/>
      <p:bldP spid="34" grpId="1" animBg="1"/>
      <p:bldP spid="35" grpId="0" animBg="1"/>
      <p:bldP spid="37" grpId="0"/>
      <p:bldP spid="39" grpId="0"/>
      <p:bldP spid="38" grpId="0"/>
      <p:bldP spid="41" grpId="0" animBg="1"/>
      <p:bldP spid="42" grpId="0" animBg="1"/>
      <p:bldP spid="40" grpId="0"/>
      <p:bldP spid="40" grpId="1"/>
      <p:bldP spid="44" grpId="0"/>
      <p:bldP spid="44" grpId="1"/>
      <p:bldP spid="45" grpId="0"/>
      <p:bldP spid="45" grpId="1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3528" y="730025"/>
                <a:ext cx="6998326" cy="1088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177. </a:t>
                </a:r>
                <a:r>
                  <a:rPr lang="ru-RU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Решите систему неравенств 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𝟔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𝟐𝟕</m:t>
                      </m:r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30025"/>
                <a:ext cx="6998326" cy="1088503"/>
              </a:xfrm>
              <a:prstGeom prst="rect">
                <a:avLst/>
              </a:prstGeom>
              <a:blipFill>
                <a:blip r:embed="rId3"/>
                <a:stretch>
                  <a:fillRect l="-1829" t="-7303" r="-9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8876" y="1203598"/>
                <a:ext cx="3680046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𝟐𝟕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≤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𝟐𝟕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876" y="1203598"/>
                <a:ext cx="3680046" cy="5487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0878" y="1699782"/>
                <a:ext cx="2892907" cy="9439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𝟔</m:t>
                              </m:r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≥−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𝟐𝟕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𝟔</m:t>
                              </m:r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𝟐𝟕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78" y="1699782"/>
                <a:ext cx="2892907" cy="94397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585484" y="1680183"/>
                <a:ext cx="3362780" cy="9439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𝟔</m:t>
                              </m:r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𝟐𝟕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𝟔</m:t>
                              </m:r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𝟐𝟕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484" y="1680183"/>
                <a:ext cx="3362780" cy="94397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3978" y="2643758"/>
                <a:ext cx="3137013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𝟐𝟕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78" y="2643758"/>
                <a:ext cx="3137013" cy="5487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0474" y="3092526"/>
                <a:ext cx="355257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𝑫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𝟑𝟔</m:t>
                      </m:r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𝟒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𝟐𝟕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74" y="3092526"/>
                <a:ext cx="3552576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5114" y="3605864"/>
                <a:ext cx="257019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−∞;+∞</m:t>
                          </m: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14" y="3605864"/>
                <a:ext cx="2570191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243299" y="2571750"/>
                <a:ext cx="3137013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𝟐𝟕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299" y="2571750"/>
                <a:ext cx="3137013" cy="54874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171291" y="3077157"/>
                <a:ext cx="306641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=−</m:t>
                      </m:r>
                      <m:r>
                        <a:rPr lang="en-US" sz="2800" b="1" i="1" smtClean="0">
                          <a:latin typeface="Cambria Math"/>
                        </a:rPr>
                        <m:t>𝟗</m:t>
                      </m:r>
                      <m:r>
                        <a:rPr lang="en-US" sz="2800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291" y="3077157"/>
                <a:ext cx="3066417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 стрелкой 38"/>
          <p:cNvCxnSpPr/>
          <p:nvPr/>
        </p:nvCxnSpPr>
        <p:spPr>
          <a:xfrm>
            <a:off x="4211960" y="4205438"/>
            <a:ext cx="3960440" cy="0"/>
          </a:xfrm>
          <a:prstGeom prst="straightConnector1">
            <a:avLst/>
          </a:prstGeom>
          <a:ln w="28575">
            <a:solidFill>
              <a:srgbClr val="00A85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5565175" y="4188612"/>
            <a:ext cx="45888" cy="478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6781306" y="4169372"/>
            <a:ext cx="45888" cy="478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авая круглая скобка 41"/>
          <p:cNvSpPr/>
          <p:nvPr/>
        </p:nvSpPr>
        <p:spPr>
          <a:xfrm rot="16200000">
            <a:off x="6133177" y="3504386"/>
            <a:ext cx="126015" cy="1216131"/>
          </a:xfrm>
          <a:prstGeom prst="rightBracket">
            <a:avLst>
              <a:gd name="adj" fmla="val 4461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292080" y="4237376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4237376"/>
                <a:ext cx="588623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624010" y="4205438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010" y="4205438"/>
                <a:ext cx="396262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Правая круглая скобка 44"/>
          <p:cNvSpPr/>
          <p:nvPr/>
        </p:nvSpPr>
        <p:spPr>
          <a:xfrm rot="16200000">
            <a:off x="6125170" y="3516365"/>
            <a:ext cx="126015" cy="1216131"/>
          </a:xfrm>
          <a:prstGeom prst="rightBracket">
            <a:avLst>
              <a:gd name="adj" fmla="val 44615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377626" y="3661312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626" y="3661312"/>
                <a:ext cx="434734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499992" y="3701382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701382"/>
                <a:ext cx="434734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974813" y="3733320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813" y="3733320"/>
                <a:ext cx="434734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Дуга 48"/>
          <p:cNvSpPr/>
          <p:nvPr/>
        </p:nvSpPr>
        <p:spPr>
          <a:xfrm>
            <a:off x="3131840" y="3936863"/>
            <a:ext cx="2448272" cy="43508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Дуга 49"/>
          <p:cNvSpPr/>
          <p:nvPr/>
        </p:nvSpPr>
        <p:spPr>
          <a:xfrm flipH="1">
            <a:off x="6804248" y="3936863"/>
            <a:ext cx="1944216" cy="432048"/>
          </a:xfrm>
          <a:prstGeom prst="arc">
            <a:avLst>
              <a:gd name="adj1" fmla="val 12188527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043608" y="4443958"/>
                <a:ext cx="36737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𝟗</m:t>
                        </m:r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</m:d>
                  </m:oMath>
                </a14:m>
                <a:endParaRPr lang="ru-RU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443958"/>
                <a:ext cx="3673751" cy="523220"/>
              </a:xfrm>
              <a:prstGeom prst="rect">
                <a:avLst/>
              </a:prstGeom>
              <a:blipFill>
                <a:blip r:embed="rId17"/>
                <a:stretch>
                  <a:fillRect l="-3317" t="-12791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70227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7" grpId="0"/>
      <p:bldP spid="15" grpId="0"/>
      <p:bldP spid="8" grpId="0"/>
      <p:bldP spid="9" grpId="0"/>
      <p:bldP spid="10" grpId="0"/>
      <p:bldP spid="11" grpId="0"/>
      <p:bldP spid="20" grpId="0"/>
      <p:bldP spid="40" grpId="0" animBg="1"/>
      <p:bldP spid="41" grpId="0" animBg="1"/>
      <p:bldP spid="42" grpId="0" animBg="1"/>
      <p:bldP spid="43" grpId="0"/>
      <p:bldP spid="44" grpId="0"/>
      <p:bldP spid="45" grpId="0" animBg="1"/>
      <p:bldP spid="46" grpId="0"/>
      <p:bldP spid="46" grpId="1"/>
      <p:bldP spid="47" grpId="0"/>
      <p:bldP spid="47" grpId="1"/>
      <p:bldP spid="48" grpId="0"/>
      <p:bldP spid="48" grpId="1"/>
      <p:bldP spid="49" grpId="0" animBg="1"/>
      <p:bldP spid="49" grpId="1" animBg="1"/>
      <p:bldP spid="50" grpId="0" animBg="1"/>
      <p:bldP spid="50" grpId="1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746759"/>
            <a:ext cx="6998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178.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Решите систему неравенств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27584" y="1215090"/>
                <a:ext cx="3375090" cy="924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𝟔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𝟔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215090"/>
                <a:ext cx="3375090" cy="9246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39552" y="2283718"/>
                <a:ext cx="2604880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283718"/>
                <a:ext cx="2604880" cy="5329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67544" y="2789125"/>
                <a:ext cx="29672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=−</m:t>
                      </m:r>
                      <m:r>
                        <a:rPr lang="en-US" sz="2800" b="1" i="1" smtClean="0">
                          <a:latin typeface="Cambria Math"/>
                        </a:rPr>
                        <m:t>𝟑</m:t>
                      </m:r>
                      <m:r>
                        <a:rPr lang="en-US" sz="2800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789125"/>
                <a:ext cx="2967223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Прямая со стрелкой 39"/>
          <p:cNvCxnSpPr/>
          <p:nvPr/>
        </p:nvCxnSpPr>
        <p:spPr>
          <a:xfrm>
            <a:off x="899592" y="4123988"/>
            <a:ext cx="3960440" cy="0"/>
          </a:xfrm>
          <a:prstGeom prst="straightConnector1">
            <a:avLst/>
          </a:prstGeom>
          <a:ln w="28575">
            <a:solidFill>
              <a:srgbClr val="00A85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>
            <a:off x="2252807" y="4107162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3468938" y="4087922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авая круглая скобка 42"/>
          <p:cNvSpPr/>
          <p:nvPr/>
        </p:nvSpPr>
        <p:spPr>
          <a:xfrm rot="16200000">
            <a:off x="2820809" y="3422936"/>
            <a:ext cx="126015" cy="1216131"/>
          </a:xfrm>
          <a:prstGeom prst="rightBracket">
            <a:avLst>
              <a:gd name="adj" fmla="val 4461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979712" y="4155926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155926"/>
                <a:ext cx="588623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311642" y="4115856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642" y="4115856"/>
                <a:ext cx="396262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065258" y="3579862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258" y="3579862"/>
                <a:ext cx="434734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187624" y="3619932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619932"/>
                <a:ext cx="434734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662445" y="3651870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445" y="3651870"/>
                <a:ext cx="434734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Дуга 49"/>
          <p:cNvSpPr/>
          <p:nvPr/>
        </p:nvSpPr>
        <p:spPr>
          <a:xfrm>
            <a:off x="-180528" y="3855413"/>
            <a:ext cx="2448272" cy="43508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Дуга 50"/>
          <p:cNvSpPr/>
          <p:nvPr/>
        </p:nvSpPr>
        <p:spPr>
          <a:xfrm flipH="1">
            <a:off x="3491880" y="3855413"/>
            <a:ext cx="1944216" cy="432048"/>
          </a:xfrm>
          <a:prstGeom prst="arc">
            <a:avLst>
              <a:gd name="adj1" fmla="val 12993460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Дуга 51"/>
          <p:cNvSpPr/>
          <p:nvPr/>
        </p:nvSpPr>
        <p:spPr>
          <a:xfrm>
            <a:off x="-180528" y="3867894"/>
            <a:ext cx="2448272" cy="435087"/>
          </a:xfrm>
          <a:prstGeom prst="arc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Дуга 52"/>
          <p:cNvSpPr/>
          <p:nvPr/>
        </p:nvSpPr>
        <p:spPr>
          <a:xfrm flipH="1">
            <a:off x="3491880" y="3867894"/>
            <a:ext cx="2223864" cy="460179"/>
          </a:xfrm>
          <a:prstGeom prst="arc">
            <a:avLst>
              <a:gd name="adj1" fmla="val 15526988"/>
              <a:gd name="adj2" fmla="val 0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867131" y="2283718"/>
                <a:ext cx="2604880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131" y="2283718"/>
                <a:ext cx="2604880" cy="53296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853627" y="2732486"/>
                <a:ext cx="30059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𝑫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</m:t>
                      </m:r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𝟒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627" y="2732486"/>
                <a:ext cx="3005951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828267" y="3245824"/>
                <a:ext cx="257019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−∞;+∞</m:t>
                          </m: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267" y="3245824"/>
                <a:ext cx="2570191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275856" y="4424794"/>
                <a:ext cx="54726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</m:d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⋃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;+∞</m:t>
                        </m:r>
                      </m:e>
                    </m:d>
                  </m:oMath>
                </a14:m>
                <a:endParaRPr lang="ru-RU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4424794"/>
                <a:ext cx="5472608" cy="523220"/>
              </a:xfrm>
              <a:prstGeom prst="rect">
                <a:avLst/>
              </a:prstGeom>
              <a:blipFill>
                <a:blip r:embed="rId14"/>
                <a:stretch>
                  <a:fillRect l="-2227" t="-12791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81459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38" grpId="0"/>
      <p:bldP spid="39" grpId="0"/>
      <p:bldP spid="41" grpId="0" animBg="1"/>
      <p:bldP spid="42" grpId="0" animBg="1"/>
      <p:bldP spid="43" grpId="0" animBg="1"/>
      <p:bldP spid="43" grpId="1" animBg="1"/>
      <p:bldP spid="44" grpId="0"/>
      <p:bldP spid="45" grpId="0"/>
      <p:bldP spid="47" grpId="0"/>
      <p:bldP spid="47" grpId="1"/>
      <p:bldP spid="48" grpId="0"/>
      <p:bldP spid="48" grpId="1"/>
      <p:bldP spid="49" grpId="0"/>
      <p:bldP spid="49" grpId="1"/>
      <p:bldP spid="50" grpId="0" animBg="1"/>
      <p:bldP spid="51" grpId="0" animBg="1"/>
      <p:bldP spid="52" grpId="0" animBg="1"/>
      <p:bldP spid="53" grpId="0" animBg="1"/>
      <p:bldP spid="54" grpId="0"/>
      <p:bldP spid="55" grpId="0"/>
      <p:bldP spid="56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ОБЛАСТЬ ОПРЕДЕЛЕНИЯ ФУНКЦИИ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51520" y="746759"/>
            <a:ext cx="774628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Найдите область определения функции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827584" y="1131590"/>
                <a:ext cx="4609852" cy="65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𝟏𝟒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</m:rad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131590"/>
                <a:ext cx="4609852" cy="65466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849883" y="1779662"/>
                <a:ext cx="3034485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𝟑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𝟏𝟒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883" y="1779662"/>
                <a:ext cx="3034485" cy="5329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Прямая со стрелкой 81"/>
          <p:cNvCxnSpPr/>
          <p:nvPr/>
        </p:nvCxnSpPr>
        <p:spPr>
          <a:xfrm>
            <a:off x="539552" y="3979972"/>
            <a:ext cx="3960440" cy="0"/>
          </a:xfrm>
          <a:prstGeom prst="straightConnector1">
            <a:avLst/>
          </a:prstGeom>
          <a:ln w="28575">
            <a:solidFill>
              <a:srgbClr val="00A85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Овал 82"/>
          <p:cNvSpPr/>
          <p:nvPr/>
        </p:nvSpPr>
        <p:spPr>
          <a:xfrm>
            <a:off x="1187624" y="3963146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3108898" y="3943906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авая круглая скобка 84"/>
          <p:cNvSpPr/>
          <p:nvPr/>
        </p:nvSpPr>
        <p:spPr>
          <a:xfrm rot="16200000">
            <a:off x="2114175" y="2932323"/>
            <a:ext cx="137010" cy="1898329"/>
          </a:xfrm>
          <a:prstGeom prst="rightBracket">
            <a:avLst>
              <a:gd name="adj" fmla="val 4461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827584" y="4011910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011910"/>
                <a:ext cx="588623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2951602" y="3971840"/>
                <a:ext cx="396262" cy="66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sz="2000" b="1" i="1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602" y="3971840"/>
                <a:ext cx="396262" cy="66858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3705218" y="3435846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218" y="3435846"/>
                <a:ext cx="434734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611560" y="3475916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475916"/>
                <a:ext cx="434734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1979712" y="3507854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507854"/>
                <a:ext cx="434734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Дуга 90"/>
          <p:cNvSpPr/>
          <p:nvPr/>
        </p:nvSpPr>
        <p:spPr>
          <a:xfrm flipH="1">
            <a:off x="3167844" y="3751786"/>
            <a:ext cx="1944216" cy="432048"/>
          </a:xfrm>
          <a:prstGeom prst="arc">
            <a:avLst>
              <a:gd name="adj1" fmla="val 12993460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4860032" y="4239746"/>
                <a:ext cx="38884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endChr m:val=""/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−∞;</m:t>
                        </m:r>
                      </m:e>
                    </m:d>
                    <m:d>
                      <m:dPr>
                        <m:begChr m:val=""/>
                        <m:endChr m:val="]"/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</m:d>
                  </m:oMath>
                </a14:m>
                <a:endParaRPr lang="ru-RU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4239746"/>
                <a:ext cx="3888432" cy="523220"/>
              </a:xfrm>
              <a:prstGeom prst="rect">
                <a:avLst/>
              </a:prstGeom>
              <a:blipFill>
                <a:blip r:embed="rId10"/>
                <a:stretch>
                  <a:fillRect l="-3135"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11560" y="1779662"/>
                <a:ext cx="3263394" cy="922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8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𝟏𝟒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779662"/>
                <a:ext cx="3263394" cy="92211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4860032" y="2283718"/>
                <a:ext cx="3236014" cy="17692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𝟏𝟑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b="1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𝟏𝟑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283718"/>
                <a:ext cx="3236014" cy="176920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42499" y="2787774"/>
                <a:ext cx="311918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⟹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99" y="2787774"/>
                <a:ext cx="3119187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Дуга 98"/>
          <p:cNvSpPr/>
          <p:nvPr/>
        </p:nvSpPr>
        <p:spPr>
          <a:xfrm>
            <a:off x="-324544" y="3743335"/>
            <a:ext cx="1547664" cy="43508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Дуга 99"/>
          <p:cNvSpPr/>
          <p:nvPr/>
        </p:nvSpPr>
        <p:spPr>
          <a:xfrm>
            <a:off x="-108520" y="3626397"/>
            <a:ext cx="2283952" cy="707150"/>
          </a:xfrm>
          <a:prstGeom prst="arc">
            <a:avLst>
              <a:gd name="adj1" fmla="val 13639864"/>
              <a:gd name="adj2" fmla="val 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2123728" y="3969593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Дуга 101"/>
          <p:cNvSpPr/>
          <p:nvPr/>
        </p:nvSpPr>
        <p:spPr>
          <a:xfrm flipH="1">
            <a:off x="3167781" y="3747122"/>
            <a:ext cx="2232248" cy="432048"/>
          </a:xfrm>
          <a:prstGeom prst="arc">
            <a:avLst>
              <a:gd name="adj1" fmla="val 15785630"/>
              <a:gd name="adj2" fmla="val 0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Дуга 102"/>
          <p:cNvSpPr/>
          <p:nvPr/>
        </p:nvSpPr>
        <p:spPr>
          <a:xfrm>
            <a:off x="-360040" y="3736808"/>
            <a:ext cx="1547664" cy="435087"/>
          </a:xfrm>
          <a:prstGeom prst="arc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1979712" y="3971840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971840"/>
                <a:ext cx="396262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46432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9" grpId="0"/>
      <p:bldP spid="80" grpId="0"/>
      <p:bldP spid="83" grpId="0" animBg="1"/>
      <p:bldP spid="84" grpId="0" animBg="1"/>
      <p:bldP spid="85" grpId="0" animBg="1"/>
      <p:bldP spid="85" grpId="1" animBg="1"/>
      <p:bldP spid="86" grpId="0"/>
      <p:bldP spid="87" grpId="0"/>
      <p:bldP spid="88" grpId="0"/>
      <p:bldP spid="88" grpId="1"/>
      <p:bldP spid="89" grpId="0"/>
      <p:bldP spid="89" grpId="1"/>
      <p:bldP spid="90" grpId="0"/>
      <p:bldP spid="90" grpId="1"/>
      <p:bldP spid="91" grpId="0" animBg="1"/>
      <p:bldP spid="91" grpId="1" animBg="1"/>
      <p:bldP spid="96" grpId="0"/>
      <p:bldP spid="2" grpId="0"/>
      <p:bldP spid="97" grpId="0"/>
      <p:bldP spid="4" grpId="0"/>
      <p:bldP spid="99" grpId="0" animBg="1"/>
      <p:bldP spid="99" grpId="1" animBg="1"/>
      <p:bldP spid="100" grpId="0" animBg="1"/>
      <p:bldP spid="101" grpId="0" animBg="1"/>
      <p:bldP spid="102" grpId="0" animBg="1"/>
      <p:bldP spid="103" grpId="0" animBg="1"/>
      <p:bldP spid="10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ОБЛАСТЬ ОПРЕДЕЛЕНИЯ ФУНКЦИИ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51520" y="746759"/>
            <a:ext cx="7848880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Найдите область определения функции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827584" y="1131590"/>
                <a:ext cx="6587701" cy="65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𝟏𝟓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𝟏𝟓</m:t>
                          </m:r>
                        </m:e>
                      </m:rad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131590"/>
                <a:ext cx="6587701" cy="65466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849883" y="1779662"/>
                <a:ext cx="3034485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𝟏𝟓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883" y="1779662"/>
                <a:ext cx="3034485" cy="5329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Прямая со стрелкой 81"/>
          <p:cNvCxnSpPr/>
          <p:nvPr/>
        </p:nvCxnSpPr>
        <p:spPr>
          <a:xfrm>
            <a:off x="4752083" y="3835956"/>
            <a:ext cx="3960440" cy="0"/>
          </a:xfrm>
          <a:prstGeom prst="straightConnector1">
            <a:avLst/>
          </a:prstGeom>
          <a:ln w="28575">
            <a:solidFill>
              <a:srgbClr val="00A85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Овал 82"/>
          <p:cNvSpPr/>
          <p:nvPr/>
        </p:nvSpPr>
        <p:spPr>
          <a:xfrm>
            <a:off x="5400155" y="3819130"/>
            <a:ext cx="45888" cy="478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7321429" y="3799890"/>
            <a:ext cx="45888" cy="478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авая круглая скобка 84"/>
          <p:cNvSpPr/>
          <p:nvPr/>
        </p:nvSpPr>
        <p:spPr>
          <a:xfrm rot="16200000">
            <a:off x="6326706" y="2788307"/>
            <a:ext cx="137010" cy="1898329"/>
          </a:xfrm>
          <a:prstGeom prst="rightBracket">
            <a:avLst>
              <a:gd name="adj" fmla="val 4461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5040115" y="3827824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115" y="3827824"/>
                <a:ext cx="588623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7164133" y="3827824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133" y="3827824"/>
                <a:ext cx="396262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7917749" y="3291830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7749" y="3291830"/>
                <a:ext cx="434734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4824091" y="3331900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091" y="3331900"/>
                <a:ext cx="434734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6192243" y="3363838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243" y="3363838"/>
                <a:ext cx="434734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Дуга 90"/>
          <p:cNvSpPr/>
          <p:nvPr/>
        </p:nvSpPr>
        <p:spPr>
          <a:xfrm flipH="1">
            <a:off x="7380375" y="3607770"/>
            <a:ext cx="1944216" cy="432048"/>
          </a:xfrm>
          <a:prstGeom prst="arc">
            <a:avLst>
              <a:gd name="adj1" fmla="val 12993460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4860032" y="4371950"/>
                <a:ext cx="27003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</m:e>
                    </m:d>
                  </m:oMath>
                </a14:m>
                <a:endParaRPr lang="ru-RU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4371950"/>
                <a:ext cx="2700363" cy="523220"/>
              </a:xfrm>
              <a:prstGeom prst="rect">
                <a:avLst/>
              </a:prstGeom>
              <a:blipFill>
                <a:blip r:embed="rId10"/>
                <a:stretch>
                  <a:fillRect l="-4515"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11560" y="1779662"/>
                <a:ext cx="3441198" cy="914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8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𝟏𝟓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𝟏𝟓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779662"/>
                <a:ext cx="3441198" cy="91454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4860032" y="2211710"/>
                <a:ext cx="298466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; </m:t>
                      </m:r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211710"/>
                <a:ext cx="2984663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Дуга 98"/>
          <p:cNvSpPr/>
          <p:nvPr/>
        </p:nvSpPr>
        <p:spPr>
          <a:xfrm>
            <a:off x="3887987" y="3599319"/>
            <a:ext cx="1547664" cy="43508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Дуга 101"/>
          <p:cNvSpPr/>
          <p:nvPr/>
        </p:nvSpPr>
        <p:spPr>
          <a:xfrm flipH="1">
            <a:off x="7380312" y="3603106"/>
            <a:ext cx="2232248" cy="432048"/>
          </a:xfrm>
          <a:prstGeom prst="arc">
            <a:avLst>
              <a:gd name="adj1" fmla="val 15785630"/>
              <a:gd name="adj2" fmla="val 0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Дуга 102"/>
          <p:cNvSpPr/>
          <p:nvPr/>
        </p:nvSpPr>
        <p:spPr>
          <a:xfrm>
            <a:off x="3852491" y="3592792"/>
            <a:ext cx="1547664" cy="435087"/>
          </a:xfrm>
          <a:prstGeom prst="arc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04282" y="2681213"/>
                <a:ext cx="388266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endChr m:val="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−∞;</m:t>
                          </m:r>
                        </m:e>
                      </m:d>
                      <m:d>
                        <m:dPr>
                          <m:begChr m:val=""/>
                          <m:endChr m:val="]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⋃</m:t>
                      </m:r>
                      <m:d>
                        <m:dPr>
                          <m:begChr m:val="["/>
                          <m:endChr m:val="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</m:e>
                      </m:d>
                      <m:d>
                        <m:dPr>
                          <m:begChr m:val="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+∞</m:t>
                          </m: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4282" y="2681213"/>
                <a:ext cx="3882665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39552" y="2787774"/>
                <a:ext cx="3302186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𝟏𝟓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787774"/>
                <a:ext cx="3302186" cy="532966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49701" y="3833341"/>
                <a:ext cx="298466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; </m:t>
                      </m:r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01" y="3833341"/>
                <a:ext cx="2984663" cy="53860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45427" y="3262920"/>
                <a:ext cx="3034485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𝟏𝟓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427" y="3262920"/>
                <a:ext cx="3034485" cy="532966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Правая круглая скобка 32"/>
          <p:cNvSpPr/>
          <p:nvPr/>
        </p:nvSpPr>
        <p:spPr>
          <a:xfrm rot="16200000">
            <a:off x="6316757" y="2801460"/>
            <a:ext cx="137010" cy="1898329"/>
          </a:xfrm>
          <a:prstGeom prst="rightBracket">
            <a:avLst>
              <a:gd name="adj" fmla="val 44615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7726" y="4371950"/>
                <a:ext cx="206505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726" y="4371950"/>
                <a:ext cx="2065052" cy="538609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54108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9" grpId="0"/>
      <p:bldP spid="80" grpId="0"/>
      <p:bldP spid="83" grpId="0" animBg="1"/>
      <p:bldP spid="84" grpId="0" animBg="1"/>
      <p:bldP spid="85" grpId="0" animBg="1"/>
      <p:bldP spid="85" grpId="1" animBg="1"/>
      <p:bldP spid="86" grpId="0"/>
      <p:bldP spid="87" grpId="0"/>
      <p:bldP spid="88" grpId="0"/>
      <p:bldP spid="88" grpId="1"/>
      <p:bldP spid="89" grpId="0"/>
      <p:bldP spid="89" grpId="1"/>
      <p:bldP spid="90" grpId="0"/>
      <p:bldP spid="90" grpId="1"/>
      <p:bldP spid="91" grpId="0" animBg="1"/>
      <p:bldP spid="91" grpId="1" animBg="1"/>
      <p:bldP spid="96" grpId="0"/>
      <p:bldP spid="2" grpId="0"/>
      <p:bldP spid="97" grpId="0"/>
      <p:bldP spid="99" grpId="0" animBg="1"/>
      <p:bldP spid="99" grpId="1" animBg="1"/>
      <p:bldP spid="102" grpId="0" animBg="1"/>
      <p:bldP spid="103" grpId="0" animBg="1"/>
      <p:bldP spid="3" grpId="0"/>
      <p:bldP spid="30" grpId="0"/>
      <p:bldP spid="31" grpId="0"/>
      <p:bldP spid="32" grpId="0"/>
      <p:bldP spid="33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746759"/>
            <a:ext cx="635802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179.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Решите систему неравенств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27584" y="1215090"/>
                <a:ext cx="3820726" cy="934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𝟕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𝟏𝟐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215090"/>
                <a:ext cx="3820726" cy="9342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39552" y="2139702"/>
                <a:ext cx="2776401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latin typeface="Cambria Math"/>
                        </a:rPr>
                        <m:t>−</m:t>
                      </m:r>
                      <m:r>
                        <a:rPr lang="en-US" sz="2800" b="1" i="1">
                          <a:latin typeface="Cambria Math"/>
                        </a:rPr>
                        <m:t>𝟑</m:t>
                      </m:r>
                      <m:r>
                        <a:rPr lang="en-US" sz="2800" b="1" i="1">
                          <a:latin typeface="Cambria Math"/>
                        </a:rPr>
                        <m:t>𝒙</m:t>
                      </m:r>
                      <m:r>
                        <a:rPr lang="en-US" sz="2800" b="1" i="1">
                          <a:latin typeface="Cambria Math"/>
                        </a:rPr>
                        <m:t>+</m:t>
                      </m:r>
                      <m:r>
                        <a:rPr lang="en-US" sz="2800" b="1" i="1">
                          <a:latin typeface="Cambria Math"/>
                        </a:rPr>
                        <m:t>𝟐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400" b="1" i="1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139702"/>
                <a:ext cx="2776401" cy="5329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67544" y="2645109"/>
                <a:ext cx="26995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</m:t>
                      </m:r>
                      <m:r>
                        <a:rPr lang="en-US" sz="2800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645109"/>
                <a:ext cx="2699521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Прямая со стрелкой 39"/>
          <p:cNvCxnSpPr/>
          <p:nvPr/>
        </p:nvCxnSpPr>
        <p:spPr>
          <a:xfrm>
            <a:off x="179512" y="3619932"/>
            <a:ext cx="3960440" cy="0"/>
          </a:xfrm>
          <a:prstGeom prst="straightConnector1">
            <a:avLst/>
          </a:prstGeom>
          <a:ln w="28575">
            <a:solidFill>
              <a:srgbClr val="00A85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>
            <a:off x="1532727" y="3603106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2748858" y="3583866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авая круглая скобка 42"/>
          <p:cNvSpPr/>
          <p:nvPr/>
        </p:nvSpPr>
        <p:spPr>
          <a:xfrm rot="16200000">
            <a:off x="2100729" y="2918880"/>
            <a:ext cx="126015" cy="1216131"/>
          </a:xfrm>
          <a:prstGeom prst="rightBracket">
            <a:avLst>
              <a:gd name="adj" fmla="val 4461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367426" y="3579862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426" y="3579862"/>
                <a:ext cx="396262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591562" y="3611800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562" y="3611800"/>
                <a:ext cx="396262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345178" y="3075806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178" y="3075806"/>
                <a:ext cx="434734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67544" y="3115876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115876"/>
                <a:ext cx="434734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942365" y="3147814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365" y="3147814"/>
                <a:ext cx="434734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Дуга 49"/>
          <p:cNvSpPr/>
          <p:nvPr/>
        </p:nvSpPr>
        <p:spPr>
          <a:xfrm>
            <a:off x="-900608" y="3351357"/>
            <a:ext cx="2448272" cy="43508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Дуга 50"/>
          <p:cNvSpPr/>
          <p:nvPr/>
        </p:nvSpPr>
        <p:spPr>
          <a:xfrm flipH="1">
            <a:off x="2771800" y="3351357"/>
            <a:ext cx="1944216" cy="432048"/>
          </a:xfrm>
          <a:prstGeom prst="arc">
            <a:avLst>
              <a:gd name="adj1" fmla="val 12993460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Дуга 51"/>
          <p:cNvSpPr/>
          <p:nvPr/>
        </p:nvSpPr>
        <p:spPr>
          <a:xfrm>
            <a:off x="-900608" y="3363838"/>
            <a:ext cx="2448272" cy="435087"/>
          </a:xfrm>
          <a:prstGeom prst="arc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Дуга 52"/>
          <p:cNvSpPr/>
          <p:nvPr/>
        </p:nvSpPr>
        <p:spPr>
          <a:xfrm flipH="1">
            <a:off x="2771800" y="3363838"/>
            <a:ext cx="2223864" cy="460179"/>
          </a:xfrm>
          <a:prstGeom prst="arc">
            <a:avLst>
              <a:gd name="adj1" fmla="val 15526988"/>
              <a:gd name="adj2" fmla="val 0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867131" y="2139702"/>
                <a:ext cx="2938432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latin typeface="Cambria Math"/>
                        </a:rPr>
                        <m:t>−</m:t>
                      </m:r>
                      <m:r>
                        <a:rPr lang="en-US" sz="2800" b="1" i="1">
                          <a:latin typeface="Cambria Math"/>
                        </a:rPr>
                        <m:t>𝟕</m:t>
                      </m:r>
                      <m:r>
                        <a:rPr lang="en-US" sz="2800" b="1" i="1">
                          <a:latin typeface="Cambria Math"/>
                        </a:rPr>
                        <m:t>𝒙</m:t>
                      </m:r>
                      <m:r>
                        <a:rPr lang="en-US" sz="2800" b="1" i="1">
                          <a:latin typeface="Cambria Math"/>
                        </a:rPr>
                        <m:t>+</m:t>
                      </m:r>
                      <m:r>
                        <a:rPr lang="en-US" sz="2800" b="1" i="1">
                          <a:latin typeface="Cambria Math"/>
                        </a:rPr>
                        <m:t>𝟏𝟐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sz="2400" b="1" i="1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131" y="2139702"/>
                <a:ext cx="2938432" cy="53296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907703" y="4568810"/>
                <a:ext cx="72362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ru-RU" sz="2800" b="1" dirty="0">
                    <a:solidFill>
                      <a:srgbClr val="00B05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−∞;</m:t>
                        </m:r>
                      </m:e>
                    </m:d>
                    <m:d>
                      <m:dPr>
                        <m:begChr m:val=""/>
                        <m:endChr m:val="]"/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e>
                    </m:d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⋃</m:t>
                    </m:r>
                    <m:d>
                      <m:dPr>
                        <m:begChr m:val="["/>
                        <m:endChr m:val=""/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</m:d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;</m:t>
                    </m:r>
                    <m:d>
                      <m:dPr>
                        <m:begChr m:val=""/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</m:d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⋃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;+∞</m:t>
                        </m:r>
                      </m:e>
                    </m:d>
                  </m:oMath>
                </a14:m>
                <a:endParaRPr lang="ru-RU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3" y="4568810"/>
                <a:ext cx="7236297" cy="523220"/>
              </a:xfrm>
              <a:prstGeom prst="rect">
                <a:avLst/>
              </a:prstGeom>
              <a:blipFill>
                <a:blip r:embed="rId12"/>
                <a:stretch>
                  <a:fillRect l="-1769" t="-13953" b="-290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040831" y="2643758"/>
                <a:ext cx="26995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𝟑</m:t>
                      </m:r>
                      <m:r>
                        <a:rPr lang="en-US" sz="2800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831" y="2643758"/>
                <a:ext cx="2699521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 стрелкой 26"/>
          <p:cNvCxnSpPr/>
          <p:nvPr/>
        </p:nvCxnSpPr>
        <p:spPr>
          <a:xfrm>
            <a:off x="5004048" y="3619932"/>
            <a:ext cx="3960440" cy="0"/>
          </a:xfrm>
          <a:prstGeom prst="straightConnector1">
            <a:avLst/>
          </a:prstGeom>
          <a:ln w="28575">
            <a:solidFill>
              <a:srgbClr val="00A85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6228184" y="3603106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429378" y="3583866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авая круглая скобка 29"/>
          <p:cNvSpPr/>
          <p:nvPr/>
        </p:nvSpPr>
        <p:spPr>
          <a:xfrm rot="16200000">
            <a:off x="6781249" y="2918880"/>
            <a:ext cx="126015" cy="1216131"/>
          </a:xfrm>
          <a:prstGeom prst="rightBracket">
            <a:avLst>
              <a:gd name="adj" fmla="val 4461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047946" y="3579862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946" y="3579862"/>
                <a:ext cx="396262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272082" y="3579862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082" y="3579862"/>
                <a:ext cx="396262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025698" y="3075806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698" y="3075806"/>
                <a:ext cx="434734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148064" y="3115876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115876"/>
                <a:ext cx="434734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622885" y="3147814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885" y="3147814"/>
                <a:ext cx="434734" cy="40011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Дуга 35"/>
          <p:cNvSpPr/>
          <p:nvPr/>
        </p:nvSpPr>
        <p:spPr>
          <a:xfrm>
            <a:off x="3779912" y="3351357"/>
            <a:ext cx="2448272" cy="43508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уга 36"/>
          <p:cNvSpPr/>
          <p:nvPr/>
        </p:nvSpPr>
        <p:spPr>
          <a:xfrm flipH="1">
            <a:off x="7452320" y="3351357"/>
            <a:ext cx="1944216" cy="432048"/>
          </a:xfrm>
          <a:prstGeom prst="arc">
            <a:avLst>
              <a:gd name="adj1" fmla="val 12993460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Дуга 45"/>
          <p:cNvSpPr/>
          <p:nvPr/>
        </p:nvSpPr>
        <p:spPr>
          <a:xfrm>
            <a:off x="3779912" y="3363838"/>
            <a:ext cx="2448272" cy="435087"/>
          </a:xfrm>
          <a:prstGeom prst="arc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Дуга 57"/>
          <p:cNvSpPr/>
          <p:nvPr/>
        </p:nvSpPr>
        <p:spPr>
          <a:xfrm flipH="1">
            <a:off x="7452320" y="3363838"/>
            <a:ext cx="2223864" cy="460179"/>
          </a:xfrm>
          <a:prstGeom prst="arc">
            <a:avLst>
              <a:gd name="adj1" fmla="val 15526988"/>
              <a:gd name="adj2" fmla="val 0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9" name="Прямая со стрелкой 58"/>
          <p:cNvCxnSpPr/>
          <p:nvPr/>
        </p:nvCxnSpPr>
        <p:spPr>
          <a:xfrm>
            <a:off x="763960" y="4208477"/>
            <a:ext cx="3960440" cy="0"/>
          </a:xfrm>
          <a:prstGeom prst="straightConnector1">
            <a:avLst/>
          </a:prstGeom>
          <a:ln w="28575">
            <a:solidFill>
              <a:srgbClr val="00A85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Овал 59"/>
          <p:cNvSpPr/>
          <p:nvPr/>
        </p:nvSpPr>
        <p:spPr>
          <a:xfrm>
            <a:off x="2117175" y="4191651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3333306" y="4172411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951874" y="4168407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874" y="4168407"/>
                <a:ext cx="396262" cy="40011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176010" y="4200345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010" y="4200345"/>
                <a:ext cx="396262" cy="40011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Дуга 67"/>
          <p:cNvSpPr/>
          <p:nvPr/>
        </p:nvSpPr>
        <p:spPr>
          <a:xfrm flipH="1">
            <a:off x="3356248" y="3939902"/>
            <a:ext cx="1944216" cy="432048"/>
          </a:xfrm>
          <a:prstGeom prst="arc">
            <a:avLst>
              <a:gd name="adj1" fmla="val 12993460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Дуга 68"/>
          <p:cNvSpPr/>
          <p:nvPr/>
        </p:nvSpPr>
        <p:spPr>
          <a:xfrm>
            <a:off x="-316160" y="3952383"/>
            <a:ext cx="2448272" cy="435087"/>
          </a:xfrm>
          <a:prstGeom prst="arc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Дуга 69"/>
          <p:cNvSpPr/>
          <p:nvPr/>
        </p:nvSpPr>
        <p:spPr>
          <a:xfrm flipH="1">
            <a:off x="3356248" y="3952383"/>
            <a:ext cx="2223864" cy="460179"/>
          </a:xfrm>
          <a:prstGeom prst="arc">
            <a:avLst>
              <a:gd name="adj1" fmla="val 15526988"/>
              <a:gd name="adj2" fmla="val 0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1" name="Прямая со стрелкой 70"/>
          <p:cNvCxnSpPr/>
          <p:nvPr/>
        </p:nvCxnSpPr>
        <p:spPr>
          <a:xfrm>
            <a:off x="4211960" y="4208477"/>
            <a:ext cx="3960440" cy="0"/>
          </a:xfrm>
          <a:prstGeom prst="straightConnector1">
            <a:avLst/>
          </a:prstGeom>
          <a:ln w="28575">
            <a:solidFill>
              <a:srgbClr val="00A85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Овал 71"/>
          <p:cNvSpPr/>
          <p:nvPr/>
        </p:nvSpPr>
        <p:spPr>
          <a:xfrm>
            <a:off x="5565175" y="4191651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6781306" y="4172411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5399874" y="4168407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874" y="4168407"/>
                <a:ext cx="396262" cy="40011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624010" y="4200345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010" y="4200345"/>
                <a:ext cx="396262" cy="40011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Дуга 80"/>
          <p:cNvSpPr/>
          <p:nvPr/>
        </p:nvSpPr>
        <p:spPr>
          <a:xfrm flipH="1">
            <a:off x="6804248" y="3939902"/>
            <a:ext cx="1944216" cy="432048"/>
          </a:xfrm>
          <a:prstGeom prst="arc">
            <a:avLst>
              <a:gd name="adj1" fmla="val 12993460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Дуга 81"/>
          <p:cNvSpPr/>
          <p:nvPr/>
        </p:nvSpPr>
        <p:spPr>
          <a:xfrm>
            <a:off x="3131840" y="3974107"/>
            <a:ext cx="2448272" cy="435087"/>
          </a:xfrm>
          <a:prstGeom prst="arc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Дуга 82"/>
          <p:cNvSpPr/>
          <p:nvPr/>
        </p:nvSpPr>
        <p:spPr>
          <a:xfrm flipH="1">
            <a:off x="6804248" y="3952383"/>
            <a:ext cx="2223864" cy="460179"/>
          </a:xfrm>
          <a:prstGeom prst="arc">
            <a:avLst>
              <a:gd name="adj1" fmla="val 15526988"/>
              <a:gd name="adj2" fmla="val 0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3651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38" grpId="0"/>
      <p:bldP spid="39" grpId="0"/>
      <p:bldP spid="41" grpId="0" animBg="1"/>
      <p:bldP spid="42" grpId="0" animBg="1"/>
      <p:bldP spid="43" grpId="0" animBg="1"/>
      <p:bldP spid="43" grpId="1" animBg="1"/>
      <p:bldP spid="44" grpId="0"/>
      <p:bldP spid="45" grpId="0"/>
      <p:bldP spid="47" grpId="0"/>
      <p:bldP spid="47" grpId="1"/>
      <p:bldP spid="48" grpId="0"/>
      <p:bldP spid="48" grpId="1"/>
      <p:bldP spid="49" grpId="0"/>
      <p:bldP spid="49" grpId="1"/>
      <p:bldP spid="50" grpId="0" animBg="1"/>
      <p:bldP spid="51" grpId="0" animBg="1"/>
      <p:bldP spid="52" grpId="0" animBg="1"/>
      <p:bldP spid="53" grpId="0" animBg="1"/>
      <p:bldP spid="54" grpId="0"/>
      <p:bldP spid="57" grpId="0"/>
      <p:bldP spid="26" grpId="0"/>
      <p:bldP spid="28" grpId="0" animBg="1"/>
      <p:bldP spid="29" grpId="0" animBg="1"/>
      <p:bldP spid="30" grpId="0" animBg="1"/>
      <p:bldP spid="30" grpId="1" animBg="1"/>
      <p:bldP spid="31" grpId="0"/>
      <p:bldP spid="32" grpId="0"/>
      <p:bldP spid="33" grpId="0"/>
      <p:bldP spid="33" grpId="1"/>
      <p:bldP spid="34" grpId="0"/>
      <p:bldP spid="34" grpId="1"/>
      <p:bldP spid="35" grpId="0"/>
      <p:bldP spid="35" grpId="1"/>
      <p:bldP spid="36" grpId="0" animBg="1"/>
      <p:bldP spid="37" grpId="0" animBg="1"/>
      <p:bldP spid="46" grpId="0" animBg="1"/>
      <p:bldP spid="58" grpId="0" animBg="1"/>
      <p:bldP spid="60" grpId="0" animBg="1"/>
      <p:bldP spid="61" grpId="0" animBg="1"/>
      <p:bldP spid="63" grpId="0"/>
      <p:bldP spid="64" grpId="0"/>
      <p:bldP spid="68" grpId="0" animBg="1"/>
      <p:bldP spid="69" grpId="0" animBg="1"/>
      <p:bldP spid="70" grpId="0" animBg="1"/>
      <p:bldP spid="72" grpId="0" animBg="1"/>
      <p:bldP spid="73" grpId="0" animBg="1"/>
      <p:bldP spid="75" grpId="0"/>
      <p:bldP spid="76" grpId="0"/>
      <p:bldP spid="81" grpId="0" animBg="1"/>
      <p:bldP spid="82" grpId="0" animBg="1"/>
      <p:bldP spid="8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746759"/>
            <a:ext cx="646061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180.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Решите систему неравенств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27584" y="1215090"/>
                <a:ext cx="2940484" cy="9170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𝟕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𝟑𝟔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215090"/>
                <a:ext cx="2940484" cy="9170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39552" y="2139702"/>
                <a:ext cx="2134367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𝟕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&gt;</m:t>
                      </m:r>
                      <m:r>
                        <a:rPr lang="en-US" sz="2400" b="1" i="1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139702"/>
                <a:ext cx="2134367" cy="5329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67544" y="2645109"/>
                <a:ext cx="26995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𝟎</m:t>
                      </m:r>
                      <m:r>
                        <a:rPr lang="en-US" sz="2800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645109"/>
                <a:ext cx="2699522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Прямая со стрелкой 39"/>
          <p:cNvCxnSpPr/>
          <p:nvPr/>
        </p:nvCxnSpPr>
        <p:spPr>
          <a:xfrm>
            <a:off x="179512" y="3619932"/>
            <a:ext cx="3960440" cy="0"/>
          </a:xfrm>
          <a:prstGeom prst="straightConnector1">
            <a:avLst/>
          </a:prstGeom>
          <a:ln w="28575">
            <a:solidFill>
              <a:srgbClr val="00A85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>
            <a:off x="1532727" y="3603106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2748858" y="3583866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авая круглая скобка 42"/>
          <p:cNvSpPr/>
          <p:nvPr/>
        </p:nvSpPr>
        <p:spPr>
          <a:xfrm rot="16200000">
            <a:off x="2100729" y="2918880"/>
            <a:ext cx="126015" cy="1216131"/>
          </a:xfrm>
          <a:prstGeom prst="rightBracket">
            <a:avLst>
              <a:gd name="adj" fmla="val 4461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367426" y="3579862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426" y="3579862"/>
                <a:ext cx="396262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591562" y="3611800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562" y="3611800"/>
                <a:ext cx="396262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946369" y="3147814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369" y="3147814"/>
                <a:ext cx="434734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300190" y="3092656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190" y="3092656"/>
                <a:ext cx="434734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Дуга 49"/>
          <p:cNvSpPr/>
          <p:nvPr/>
        </p:nvSpPr>
        <p:spPr>
          <a:xfrm>
            <a:off x="-900608" y="3351357"/>
            <a:ext cx="2448272" cy="43508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Дуга 50"/>
          <p:cNvSpPr/>
          <p:nvPr/>
        </p:nvSpPr>
        <p:spPr>
          <a:xfrm flipH="1">
            <a:off x="2771800" y="3351357"/>
            <a:ext cx="1944216" cy="432048"/>
          </a:xfrm>
          <a:prstGeom prst="arc">
            <a:avLst>
              <a:gd name="adj1" fmla="val 12993460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146686" y="2139702"/>
                <a:ext cx="2089610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𝟑𝟔</m:t>
                      </m:r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sz="2400" b="1" i="1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686" y="2139702"/>
                <a:ext cx="2089610" cy="53296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907704" y="4568810"/>
                <a:ext cx="29448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𝟔</m:t>
                        </m:r>
                      </m:e>
                    </m:d>
                  </m:oMath>
                </a14:m>
                <a:endParaRPr lang="ru-RU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568810"/>
                <a:ext cx="2944860" cy="523220"/>
              </a:xfrm>
              <a:prstGeom prst="rect">
                <a:avLst/>
              </a:prstGeom>
              <a:blipFill>
                <a:blip r:embed="rId11"/>
                <a:stretch>
                  <a:fillRect l="-4348"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040831" y="2643758"/>
                <a:ext cx="29672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=−</m:t>
                      </m:r>
                      <m:r>
                        <a:rPr lang="en-US" sz="2800" b="1" i="1" smtClean="0">
                          <a:latin typeface="Cambria Math"/>
                        </a:rPr>
                        <m:t>𝟔</m:t>
                      </m:r>
                      <m:r>
                        <a:rPr lang="en-US" sz="2800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831" y="2643758"/>
                <a:ext cx="2967223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 стрелкой 26"/>
          <p:cNvCxnSpPr/>
          <p:nvPr/>
        </p:nvCxnSpPr>
        <p:spPr>
          <a:xfrm>
            <a:off x="5004048" y="3619932"/>
            <a:ext cx="3960440" cy="0"/>
          </a:xfrm>
          <a:prstGeom prst="straightConnector1">
            <a:avLst/>
          </a:prstGeom>
          <a:ln w="28575">
            <a:solidFill>
              <a:srgbClr val="00A85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6228184" y="3603106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429378" y="3583866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авая круглая скобка 29"/>
          <p:cNvSpPr/>
          <p:nvPr/>
        </p:nvSpPr>
        <p:spPr>
          <a:xfrm rot="16200000">
            <a:off x="6781249" y="2918880"/>
            <a:ext cx="126015" cy="1216131"/>
          </a:xfrm>
          <a:prstGeom prst="rightBracket">
            <a:avLst>
              <a:gd name="adj" fmla="val 4461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868144" y="3579862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3579862"/>
                <a:ext cx="588623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272082" y="3579862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082" y="3579862"/>
                <a:ext cx="396262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585538" y="3147814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538" y="3147814"/>
                <a:ext cx="434734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953690" y="3075806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3690" y="3075806"/>
                <a:ext cx="434734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Дуга 35"/>
          <p:cNvSpPr/>
          <p:nvPr/>
        </p:nvSpPr>
        <p:spPr>
          <a:xfrm>
            <a:off x="3779912" y="3351357"/>
            <a:ext cx="2448272" cy="43508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уга 36"/>
          <p:cNvSpPr/>
          <p:nvPr/>
        </p:nvSpPr>
        <p:spPr>
          <a:xfrm flipH="1">
            <a:off x="7452320" y="3351357"/>
            <a:ext cx="1944216" cy="432048"/>
          </a:xfrm>
          <a:prstGeom prst="arc">
            <a:avLst>
              <a:gd name="adj1" fmla="val 12993460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2581896" y="4191651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4139952" y="4172411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255185" y="4187864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185" y="4187864"/>
                <a:ext cx="588623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959714" y="4187864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714" y="4187864"/>
                <a:ext cx="396262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Прямая со стрелкой 70"/>
          <p:cNvCxnSpPr/>
          <p:nvPr/>
        </p:nvCxnSpPr>
        <p:spPr>
          <a:xfrm flipV="1">
            <a:off x="1532727" y="4227934"/>
            <a:ext cx="6639673" cy="7078"/>
          </a:xfrm>
          <a:prstGeom prst="straightConnector1">
            <a:avLst/>
          </a:prstGeom>
          <a:ln w="28575">
            <a:solidFill>
              <a:srgbClr val="00A85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Овал 71"/>
          <p:cNvSpPr/>
          <p:nvPr/>
        </p:nvSpPr>
        <p:spPr>
          <a:xfrm>
            <a:off x="5796136" y="4155926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6781306" y="4172411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5615898" y="4187864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898" y="4187864"/>
                <a:ext cx="396262" cy="40011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624010" y="4259872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010" y="4259872"/>
                <a:ext cx="396262" cy="40011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11560" y="3075806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075806"/>
                <a:ext cx="434734" cy="40011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220072" y="3075806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3075806"/>
                <a:ext cx="434734" cy="40011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Правая круглая скобка 61"/>
          <p:cNvSpPr/>
          <p:nvPr/>
        </p:nvSpPr>
        <p:spPr>
          <a:xfrm rot="16200000">
            <a:off x="2100727" y="2908788"/>
            <a:ext cx="126015" cy="1216131"/>
          </a:xfrm>
          <a:prstGeom prst="rightBracket">
            <a:avLst>
              <a:gd name="adj" fmla="val 44615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авая круглая скобка 64"/>
          <p:cNvSpPr/>
          <p:nvPr/>
        </p:nvSpPr>
        <p:spPr>
          <a:xfrm rot="16200000">
            <a:off x="6773242" y="2908789"/>
            <a:ext cx="126015" cy="1216131"/>
          </a:xfrm>
          <a:prstGeom prst="rightBracket">
            <a:avLst>
              <a:gd name="adj" fmla="val 44615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авая круглая скобка 65"/>
          <p:cNvSpPr/>
          <p:nvPr/>
        </p:nvSpPr>
        <p:spPr>
          <a:xfrm rot="16200000">
            <a:off x="4073006" y="2462399"/>
            <a:ext cx="259582" cy="3222468"/>
          </a:xfrm>
          <a:prstGeom prst="rightBracket">
            <a:avLst>
              <a:gd name="adj" fmla="val 44615"/>
            </a:avLst>
          </a:prstGeom>
          <a:noFill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авая круглая скобка 66"/>
          <p:cNvSpPr/>
          <p:nvPr/>
        </p:nvSpPr>
        <p:spPr>
          <a:xfrm rot="16200000">
            <a:off x="5342310" y="2737545"/>
            <a:ext cx="259582" cy="2664298"/>
          </a:xfrm>
          <a:prstGeom prst="rightBracket">
            <a:avLst>
              <a:gd name="adj" fmla="val 44615"/>
            </a:avLst>
          </a:prstGeom>
          <a:noFill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авая круглая скобка 73"/>
          <p:cNvSpPr/>
          <p:nvPr/>
        </p:nvSpPr>
        <p:spPr>
          <a:xfrm rot="16200000">
            <a:off x="4785701" y="3166106"/>
            <a:ext cx="387630" cy="1679128"/>
          </a:xfrm>
          <a:prstGeom prst="rightBracket">
            <a:avLst>
              <a:gd name="adj" fmla="val 44615"/>
            </a:avLst>
          </a:prstGeom>
          <a:noFill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8986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38" grpId="0"/>
      <p:bldP spid="39" grpId="0"/>
      <p:bldP spid="41" grpId="0" animBg="1"/>
      <p:bldP spid="42" grpId="0" animBg="1"/>
      <p:bldP spid="43" grpId="0" animBg="1"/>
      <p:bldP spid="43" grpId="1" animBg="1"/>
      <p:bldP spid="44" grpId="0"/>
      <p:bldP spid="45" grpId="0"/>
      <p:bldP spid="47" grpId="0"/>
      <p:bldP spid="47" grpId="1"/>
      <p:bldP spid="49" grpId="0"/>
      <p:bldP spid="49" grpId="1"/>
      <p:bldP spid="50" grpId="0" animBg="1"/>
      <p:bldP spid="50" grpId="1" animBg="1"/>
      <p:bldP spid="51" grpId="0" animBg="1"/>
      <p:bldP spid="51" grpId="1" animBg="1"/>
      <p:bldP spid="54" grpId="0"/>
      <p:bldP spid="57" grpId="0"/>
      <p:bldP spid="26" grpId="0"/>
      <p:bldP spid="28" grpId="0" animBg="1"/>
      <p:bldP spid="29" grpId="0" animBg="1"/>
      <p:bldP spid="30" grpId="0" animBg="1"/>
      <p:bldP spid="30" grpId="1" animBg="1"/>
      <p:bldP spid="31" grpId="0"/>
      <p:bldP spid="32" grpId="0"/>
      <p:bldP spid="33" grpId="0"/>
      <p:bldP spid="33" grpId="1"/>
      <p:bldP spid="35" grpId="0"/>
      <p:bldP spid="35" grpId="1"/>
      <p:bldP spid="36" grpId="0" animBg="1"/>
      <p:bldP spid="36" grpId="1" animBg="1"/>
      <p:bldP spid="37" grpId="0" animBg="1"/>
      <p:bldP spid="37" grpId="1" animBg="1"/>
      <p:bldP spid="60" grpId="0" animBg="1"/>
      <p:bldP spid="61" grpId="0" animBg="1"/>
      <p:bldP spid="63" grpId="0"/>
      <p:bldP spid="64" grpId="0"/>
      <p:bldP spid="72" grpId="0" animBg="1"/>
      <p:bldP spid="73" grpId="0" animBg="1"/>
      <p:bldP spid="75" grpId="0"/>
      <p:bldP spid="76" grpId="0"/>
      <p:bldP spid="55" grpId="0"/>
      <p:bldP spid="55" grpId="1"/>
      <p:bldP spid="56" grpId="0"/>
      <p:bldP spid="56" grpId="1"/>
      <p:bldP spid="62" grpId="0" animBg="1"/>
      <p:bldP spid="65" grpId="0" animBg="1"/>
      <p:bldP spid="66" grpId="0" animBg="1"/>
      <p:bldP spid="67" grpId="0" animBg="1"/>
      <p:bldP spid="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746759"/>
            <a:ext cx="646061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181.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Решите систему неравенств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27584" y="1215090"/>
                <a:ext cx="3875228" cy="930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𝟐𝟎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215090"/>
                <a:ext cx="3875228" cy="93051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39552" y="2139702"/>
                <a:ext cx="2776401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latin typeface="Cambria Math"/>
                        </a:rPr>
                        <m:t>−</m:t>
                      </m:r>
                      <m:r>
                        <a:rPr lang="en-US" sz="2800" b="1" i="1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</a:rPr>
                        <m:t>𝟎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400" b="1" i="1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139702"/>
                <a:ext cx="2776401" cy="5329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67544" y="2645109"/>
                <a:ext cx="29672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=−</m:t>
                      </m:r>
                      <m:r>
                        <a:rPr lang="en-US" sz="2800" b="1" i="1" smtClean="0">
                          <a:latin typeface="Cambria Math"/>
                        </a:rPr>
                        <m:t>𝟒</m:t>
                      </m:r>
                      <m:r>
                        <a:rPr lang="en-US" sz="2800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645109"/>
                <a:ext cx="2967223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Прямая со стрелкой 39"/>
          <p:cNvCxnSpPr/>
          <p:nvPr/>
        </p:nvCxnSpPr>
        <p:spPr>
          <a:xfrm>
            <a:off x="179512" y="3619932"/>
            <a:ext cx="3960440" cy="0"/>
          </a:xfrm>
          <a:prstGeom prst="straightConnector1">
            <a:avLst/>
          </a:prstGeom>
          <a:ln w="28575">
            <a:solidFill>
              <a:srgbClr val="00A85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>
            <a:off x="1532727" y="3603106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2748858" y="3583866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авая круглая скобка 42"/>
          <p:cNvSpPr/>
          <p:nvPr/>
        </p:nvSpPr>
        <p:spPr>
          <a:xfrm rot="16200000">
            <a:off x="2100729" y="2918880"/>
            <a:ext cx="126015" cy="1216131"/>
          </a:xfrm>
          <a:prstGeom prst="rightBracket">
            <a:avLst>
              <a:gd name="adj" fmla="val 4461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187624" y="3579862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579862"/>
                <a:ext cx="588623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591562" y="3611800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562" y="3611800"/>
                <a:ext cx="396262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345178" y="3075806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178" y="3075806"/>
                <a:ext cx="434734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67544" y="3115876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115876"/>
                <a:ext cx="434734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942365" y="3147814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365" y="3147814"/>
                <a:ext cx="434734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Дуга 49"/>
          <p:cNvSpPr/>
          <p:nvPr/>
        </p:nvSpPr>
        <p:spPr>
          <a:xfrm>
            <a:off x="-900608" y="3351357"/>
            <a:ext cx="2448272" cy="43508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Дуга 50"/>
          <p:cNvSpPr/>
          <p:nvPr/>
        </p:nvSpPr>
        <p:spPr>
          <a:xfrm flipH="1">
            <a:off x="2771800" y="3351357"/>
            <a:ext cx="1944216" cy="432048"/>
          </a:xfrm>
          <a:prstGeom prst="arc">
            <a:avLst>
              <a:gd name="adj1" fmla="val 12993460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Дуга 51"/>
          <p:cNvSpPr/>
          <p:nvPr/>
        </p:nvSpPr>
        <p:spPr>
          <a:xfrm>
            <a:off x="-900608" y="3363838"/>
            <a:ext cx="2448272" cy="435087"/>
          </a:xfrm>
          <a:prstGeom prst="arc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Дуга 52"/>
          <p:cNvSpPr/>
          <p:nvPr/>
        </p:nvSpPr>
        <p:spPr>
          <a:xfrm flipH="1">
            <a:off x="2771800" y="3363838"/>
            <a:ext cx="2223864" cy="460179"/>
          </a:xfrm>
          <a:prstGeom prst="arc">
            <a:avLst>
              <a:gd name="adj1" fmla="val 15526988"/>
              <a:gd name="adj2" fmla="val 0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087508" y="2139702"/>
                <a:ext cx="2508828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latin typeface="Cambria Math"/>
                        </a:rPr>
                        <m:t>−</m:t>
                      </m:r>
                      <m:r>
                        <a:rPr lang="en-US" sz="2800" b="1" i="1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sz="2400" b="1" i="1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508" y="2139702"/>
                <a:ext cx="2508828" cy="53296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907703" y="4568810"/>
                <a:ext cx="72362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ru-RU" sz="2800" b="1" dirty="0">
                    <a:solidFill>
                      <a:srgbClr val="00B05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−∞;</m:t>
                        </m:r>
                      </m:e>
                    </m:d>
                    <m:d>
                      <m:dPr>
                        <m:begChr m:val=""/>
                        <m:endChr m:val="]"/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e>
                    </m:d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⋃</m:t>
                    </m:r>
                    <m:d>
                      <m:dPr>
                        <m:begChr m:val="["/>
                        <m:endChr m:val=""/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</m:e>
                    </m:d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;+</m:t>
                    </m:r>
                    <m:d>
                      <m:dPr>
                        <m:begChr m:val=""/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</m:e>
                    </m:d>
                  </m:oMath>
                </a14:m>
                <a:endParaRPr lang="ru-RU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3" y="4568810"/>
                <a:ext cx="7236297" cy="523220"/>
              </a:xfrm>
              <a:prstGeom prst="rect">
                <a:avLst/>
              </a:prstGeom>
              <a:blipFill>
                <a:blip r:embed="rId12"/>
                <a:stretch>
                  <a:fillRect l="-1769" t="-13953" b="-290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040831" y="2643758"/>
                <a:ext cx="29672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=−</m:t>
                      </m:r>
                      <m:r>
                        <a:rPr lang="en-US" sz="2800" b="1" i="1" smtClean="0">
                          <a:latin typeface="Cambria Math"/>
                        </a:rPr>
                        <m:t>𝟏</m:t>
                      </m:r>
                      <m:r>
                        <a:rPr lang="en-US" sz="2800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831" y="2643758"/>
                <a:ext cx="2967223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 стрелкой 26"/>
          <p:cNvCxnSpPr/>
          <p:nvPr/>
        </p:nvCxnSpPr>
        <p:spPr>
          <a:xfrm>
            <a:off x="5004048" y="3619932"/>
            <a:ext cx="3960440" cy="0"/>
          </a:xfrm>
          <a:prstGeom prst="straightConnector1">
            <a:avLst/>
          </a:prstGeom>
          <a:ln w="28575">
            <a:solidFill>
              <a:srgbClr val="00A85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6228184" y="3603106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429378" y="3583866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авая круглая скобка 29"/>
          <p:cNvSpPr/>
          <p:nvPr/>
        </p:nvSpPr>
        <p:spPr>
          <a:xfrm rot="16200000">
            <a:off x="6781249" y="2918880"/>
            <a:ext cx="126015" cy="1216131"/>
          </a:xfrm>
          <a:prstGeom prst="rightBracket">
            <a:avLst>
              <a:gd name="adj" fmla="val 4461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940152" y="3579862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579862"/>
                <a:ext cx="588623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272082" y="3579862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082" y="3579862"/>
                <a:ext cx="396262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025698" y="3075806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698" y="3075806"/>
                <a:ext cx="434734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148064" y="3115876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115876"/>
                <a:ext cx="434734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622885" y="3147814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885" y="3147814"/>
                <a:ext cx="434734" cy="40011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Дуга 35"/>
          <p:cNvSpPr/>
          <p:nvPr/>
        </p:nvSpPr>
        <p:spPr>
          <a:xfrm>
            <a:off x="3779912" y="3351357"/>
            <a:ext cx="2448272" cy="43508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уга 36"/>
          <p:cNvSpPr/>
          <p:nvPr/>
        </p:nvSpPr>
        <p:spPr>
          <a:xfrm flipH="1">
            <a:off x="7452320" y="3351357"/>
            <a:ext cx="1944216" cy="432048"/>
          </a:xfrm>
          <a:prstGeom prst="arc">
            <a:avLst>
              <a:gd name="adj1" fmla="val 12993460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Дуга 45"/>
          <p:cNvSpPr/>
          <p:nvPr/>
        </p:nvSpPr>
        <p:spPr>
          <a:xfrm>
            <a:off x="3779912" y="3363838"/>
            <a:ext cx="2448272" cy="435087"/>
          </a:xfrm>
          <a:prstGeom prst="arc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Дуга 57"/>
          <p:cNvSpPr/>
          <p:nvPr/>
        </p:nvSpPr>
        <p:spPr>
          <a:xfrm flipH="1">
            <a:off x="7452320" y="3363838"/>
            <a:ext cx="2223864" cy="460179"/>
          </a:xfrm>
          <a:prstGeom prst="arc">
            <a:avLst>
              <a:gd name="adj1" fmla="val 15526988"/>
              <a:gd name="adj2" fmla="val 0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2581896" y="4263659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4139952" y="4244419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255185" y="4259872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185" y="4259872"/>
                <a:ext cx="588623" cy="40011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851920" y="4259872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4259872"/>
                <a:ext cx="588623" cy="40011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Прямая со стрелкой 65"/>
          <p:cNvCxnSpPr/>
          <p:nvPr/>
        </p:nvCxnSpPr>
        <p:spPr>
          <a:xfrm flipV="1">
            <a:off x="1532727" y="4299942"/>
            <a:ext cx="6639673" cy="7078"/>
          </a:xfrm>
          <a:prstGeom prst="straightConnector1">
            <a:avLst/>
          </a:prstGeom>
          <a:ln w="28575">
            <a:solidFill>
              <a:srgbClr val="00A85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Овал 66"/>
          <p:cNvSpPr/>
          <p:nvPr/>
        </p:nvSpPr>
        <p:spPr>
          <a:xfrm>
            <a:off x="5796136" y="4227934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6781306" y="4244419"/>
            <a:ext cx="45888" cy="478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615898" y="4259872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898" y="4259872"/>
                <a:ext cx="396262" cy="40011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6624010" y="4259872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010" y="4259872"/>
                <a:ext cx="396262" cy="40011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Дуга 2"/>
          <p:cNvSpPr/>
          <p:nvPr/>
        </p:nvSpPr>
        <p:spPr>
          <a:xfrm>
            <a:off x="467544" y="4011910"/>
            <a:ext cx="2160240" cy="57606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Дуга 84"/>
          <p:cNvSpPr/>
          <p:nvPr/>
        </p:nvSpPr>
        <p:spPr>
          <a:xfrm>
            <a:off x="179512" y="3920738"/>
            <a:ext cx="3960440" cy="720080"/>
          </a:xfrm>
          <a:prstGeom prst="arc">
            <a:avLst>
              <a:gd name="adj1" fmla="val 12620781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Дуга 85"/>
          <p:cNvSpPr/>
          <p:nvPr/>
        </p:nvSpPr>
        <p:spPr>
          <a:xfrm flipH="1">
            <a:off x="6804248" y="4011910"/>
            <a:ext cx="2160240" cy="57606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Дуга 86"/>
          <p:cNvSpPr/>
          <p:nvPr/>
        </p:nvSpPr>
        <p:spPr>
          <a:xfrm flipH="1">
            <a:off x="5814028" y="3927523"/>
            <a:ext cx="2934435" cy="720080"/>
          </a:xfrm>
          <a:prstGeom prst="arc">
            <a:avLst>
              <a:gd name="adj1" fmla="val 12620781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4006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38" grpId="0"/>
      <p:bldP spid="39" grpId="0"/>
      <p:bldP spid="41" grpId="0" animBg="1"/>
      <p:bldP spid="42" grpId="0" animBg="1"/>
      <p:bldP spid="43" grpId="0" animBg="1"/>
      <p:bldP spid="43" grpId="1" animBg="1"/>
      <p:bldP spid="44" grpId="0"/>
      <p:bldP spid="45" grpId="0"/>
      <p:bldP spid="47" grpId="0"/>
      <p:bldP spid="47" grpId="1"/>
      <p:bldP spid="48" grpId="0"/>
      <p:bldP spid="48" grpId="1"/>
      <p:bldP spid="49" grpId="0"/>
      <p:bldP spid="49" grpId="1"/>
      <p:bldP spid="50" grpId="0" animBg="1"/>
      <p:bldP spid="51" grpId="0" animBg="1"/>
      <p:bldP spid="52" grpId="0" animBg="1"/>
      <p:bldP spid="53" grpId="0" animBg="1"/>
      <p:bldP spid="54" grpId="0"/>
      <p:bldP spid="57" grpId="0"/>
      <p:bldP spid="26" grpId="0"/>
      <p:bldP spid="28" grpId="0" animBg="1"/>
      <p:bldP spid="29" grpId="0" animBg="1"/>
      <p:bldP spid="30" grpId="0" animBg="1"/>
      <p:bldP spid="30" grpId="1" animBg="1"/>
      <p:bldP spid="31" grpId="0"/>
      <p:bldP spid="32" grpId="0"/>
      <p:bldP spid="33" grpId="0"/>
      <p:bldP spid="33" grpId="1"/>
      <p:bldP spid="34" grpId="0"/>
      <p:bldP spid="34" grpId="1"/>
      <p:bldP spid="35" grpId="0"/>
      <p:bldP spid="35" grpId="1"/>
      <p:bldP spid="36" grpId="0" animBg="1"/>
      <p:bldP spid="37" grpId="0" animBg="1"/>
      <p:bldP spid="46" grpId="0" animBg="1"/>
      <p:bldP spid="58" grpId="0" animBg="1"/>
      <p:bldP spid="55" grpId="0" animBg="1"/>
      <p:bldP spid="56" grpId="0" animBg="1"/>
      <p:bldP spid="62" grpId="0"/>
      <p:bldP spid="65" grpId="0"/>
      <p:bldP spid="67" grpId="0" animBg="1"/>
      <p:bldP spid="74" grpId="0" animBg="1"/>
      <p:bldP spid="77" grpId="0"/>
      <p:bldP spid="78" grpId="0"/>
      <p:bldP spid="3" grpId="0" animBg="1"/>
      <p:bldP spid="85" grpId="0" animBg="1"/>
      <p:bldP spid="86" grpId="0" animBg="1"/>
      <p:bldP spid="8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aae8d92faebd6c587c49766a96a4c97b9df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11343</TotalTime>
  <Words>371</Words>
  <Application>Microsoft Office PowerPoint</Application>
  <PresentationFormat>Экран (16:9)</PresentationFormat>
  <Paragraphs>207</Paragraphs>
  <Slides>13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Закирова Ф.М</cp:lastModifiedBy>
  <cp:revision>1051</cp:revision>
  <dcterms:created xsi:type="dcterms:W3CDTF">2020-04-09T07:32:19Z</dcterms:created>
  <dcterms:modified xsi:type="dcterms:W3CDTF">2020-12-03T06:12:21Z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