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381" r:id="rId2"/>
    <p:sldId id="1663" r:id="rId3"/>
    <p:sldId id="1664" r:id="rId4"/>
    <p:sldId id="1650" r:id="rId5"/>
    <p:sldId id="1670" r:id="rId6"/>
    <p:sldId id="1672" r:id="rId7"/>
    <p:sldId id="1659" r:id="rId8"/>
    <p:sldId id="1674" r:id="rId9"/>
    <p:sldId id="1649" r:id="rId10"/>
    <p:sldId id="1647" r:id="rId11"/>
    <p:sldId id="1669" r:id="rId12"/>
    <p:sldId id="1673" r:id="rId13"/>
    <p:sldId id="1639" r:id="rId14"/>
  </p:sldIdLst>
  <p:sldSz cx="9144000" cy="5143500" type="screen16x9"/>
  <p:notesSz cx="5765800" cy="3244850"/>
  <p:custDataLst>
    <p:tags r:id="rId1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8" autoAdjust="0"/>
    <p:restoredTop sz="92895" autoAdjust="0"/>
  </p:normalViewPr>
  <p:slideViewPr>
    <p:cSldViewPr>
      <p:cViewPr varScale="1">
        <p:scale>
          <a:sx n="71" d="100"/>
          <a:sy n="71" d="100"/>
        </p:scale>
        <p:origin x="576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14599" y="2308427"/>
            <a:ext cx="5627493" cy="1822789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  <a:endParaRPr lang="en-US" sz="36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СИНУС И КОСИНУС ДВОЙНОГО УГЛА</a:t>
            </a:r>
            <a:endParaRPr lang="en-US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2355726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732240" y="361576"/>
            <a:ext cx="176944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732240" y="361576"/>
            <a:ext cx="176944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794051" y="49386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9" y="2427733"/>
            <a:ext cx="2706973" cy="22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3345958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852003"/>
                <a:ext cx="9144000" cy="480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297. </a:t>
                </a:r>
                <a:r>
                  <a:rPr lang="ru-RU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Упростите выражение</a:t>
                </a:r>
                <a:r>
                  <a:rPr lang="en-US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1) 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3) </m:t>
                    </m:r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52003"/>
                <a:ext cx="9144000" cy="480901"/>
              </a:xfrm>
              <a:prstGeom prst="rect">
                <a:avLst/>
              </a:prstGeom>
              <a:blipFill>
                <a:blip r:embed="rId2"/>
                <a:stretch>
                  <a:fillRect t="-5128" b="-2564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5406" y="1209813"/>
                <a:ext cx="8850382" cy="754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1) 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∙2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2000" b="0" i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6" y="1209813"/>
                <a:ext cx="8850382" cy="754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5406" y="2025478"/>
                <a:ext cx="8971090" cy="418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3)</m:t>
                      </m:r>
                      <m:r>
                        <a:rPr lang="en-US" sz="1800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𝐜𝐨𝐬𝟒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𝛂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</m:oMath>
                  </m:oMathPara>
                </a14:m>
                <a:endParaRPr lang="ru-RU" sz="1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6" y="2025478"/>
                <a:ext cx="8971090" cy="418063"/>
              </a:xfrm>
              <a:prstGeom prst="rect">
                <a:avLst/>
              </a:prstGeom>
              <a:blipFill>
                <a:blip r:embed="rId4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1410" y="2499747"/>
                <a:ext cx="8712968" cy="693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298. </a:t>
                </a:r>
                <a:r>
                  <a:rPr lang="ru-RU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Упростите выражение 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1) </m:t>
                    </m:r>
                    <m:f>
                      <m:f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/>
                          </a:rPr>
                          <m:t>𝑐𝑜𝑠</m:t>
                        </m:r>
                        <m:r>
                          <a:rPr lang="en-US" sz="2300" i="1">
                            <a:latin typeface="Cambria Math"/>
                          </a:rPr>
                          <m:t>2</m:t>
                        </m:r>
                        <m:r>
                          <a:rPr lang="en-US" sz="2300" i="1">
                            <a:latin typeface="Cambria Math"/>
                          </a:rPr>
                          <m:t>𝛼</m:t>
                        </m:r>
                        <m:r>
                          <a:rPr lang="en-US" sz="23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300" i="1">
                            <a:latin typeface="Cambria Math"/>
                          </a:rPr>
                          <m:t>2</m:t>
                        </m:r>
                        <m:r>
                          <a:rPr lang="en-US" sz="2300" i="1">
                            <a:latin typeface="Cambria Math"/>
                          </a:rPr>
                          <m:t>𝑐𝑜𝑠</m:t>
                        </m:r>
                        <m:r>
                          <a:rPr lang="en-US" sz="2300" i="1"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3) </m:t>
                    </m:r>
                    <m:f>
                      <m:f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3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latin typeface="Cambria Math"/>
                          </a:rPr>
                          <m:t>𝛼</m:t>
                        </m:r>
                      </m:num>
                      <m:den>
                        <m:sSup>
                          <m:sSup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i="1"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US" sz="2300" i="1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sz="23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300" i="1"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US" sz="2300" i="1"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e>
                          <m:sup>
                            <m:r>
                              <a:rPr lang="en-US" sz="23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0" y="2499747"/>
                <a:ext cx="8712968" cy="693010"/>
              </a:xfrm>
              <a:prstGeom prst="rect">
                <a:avLst/>
              </a:prstGeom>
              <a:blipFill>
                <a:blip r:embed="rId5"/>
                <a:stretch>
                  <a:fillRect l="-116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2008" y="3219822"/>
                <a:ext cx="9036496" cy="71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ru-RU" sz="20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ru-RU" sz="2000" b="0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2000" b="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ru-RU" sz="2000" b="0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ru-RU" sz="20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2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ru-RU" sz="20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ru-RU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3219822"/>
                <a:ext cx="9036496" cy="7100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0" y="3909148"/>
                <a:ext cx="9252520" cy="1143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ru-RU" sz="1700" i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7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ru-RU" sz="17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17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ru-RU" sz="1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ru-RU" sz="1700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1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ru-RU" sz="1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7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70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ru-RU" sz="17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7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ru-RU" sz="17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17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ru-RU" sz="17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17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ru-RU" sz="1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ru-RU" sz="1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1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1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17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ru-RU" sz="17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170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ru-RU" sz="17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7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ru-RU" sz="17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ru-RU" sz="17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ru-RU" sz="17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ru-RU" sz="17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ru-RU" sz="17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ru-RU" sz="17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17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7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7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17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17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𝒕𝒈</m:t>
                      </m:r>
                      <m:r>
                        <a:rPr lang="ru-RU" sz="17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17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09148"/>
                <a:ext cx="9252520" cy="11439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11266" y="748891"/>
                <a:ext cx="9036493" cy="999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299.  </a:t>
                </a:r>
                <a:r>
                  <a:rPr lang="ru-RU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Докажите тождество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1)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3)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66" y="748891"/>
                <a:ext cx="9036493" cy="999248"/>
              </a:xfrm>
              <a:prstGeom prst="rect">
                <a:avLst/>
              </a:prstGeom>
              <a:blipFill>
                <a:blip r:embed="rId2"/>
                <a:stretch>
                  <a:fillRect t="-2532" b="-759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3519" y="2322020"/>
                <a:ext cx="5015314" cy="618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1) 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  <m: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9" y="2322020"/>
                <a:ext cx="5015314" cy="6187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9728" y="3584592"/>
                <a:ext cx="4608790" cy="507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3) </m:t>
                    </m:r>
                    <m:sSup>
                      <m:sSupPr>
                        <m:ctrlPr>
                          <a:rPr lang="ru-RU" sz="2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2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2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3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28" y="3584592"/>
                <a:ext cx="4608790" cy="507575"/>
              </a:xfrm>
              <a:prstGeom prst="rect">
                <a:avLst/>
              </a:prstGeom>
              <a:blipFill>
                <a:blip r:embed="rId4"/>
                <a:stretch>
                  <a:fillRect b="-12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-15897" y="2915185"/>
                <a:ext cx="5585282" cy="490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97" y="2915185"/>
                <a:ext cx="5585282" cy="490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436096" y="2316401"/>
                <a:ext cx="3418090" cy="481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2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316401"/>
                <a:ext cx="3418090" cy="4816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930002" y="2795774"/>
                <a:ext cx="2563567" cy="609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02" y="2795774"/>
                <a:ext cx="2563567" cy="6099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-36542" y="4049517"/>
                <a:ext cx="5669508" cy="62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sSup>
                            <m:sSupPr>
                              <m:ctrlPr>
                                <a:rPr lang="ru-RU" sz="23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3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3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3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3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3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3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2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42" y="4049517"/>
                <a:ext cx="5669508" cy="6276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064787" y="3445536"/>
                <a:ext cx="3960440" cy="62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1∙(</m:t>
                          </m:r>
                          <m:r>
                            <a:rPr lang="en-US" sz="23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3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2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787" y="3445536"/>
                <a:ext cx="3960440" cy="6276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125505" y="3985858"/>
                <a:ext cx="2510451" cy="62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</m:oMath>
                  </m:oMathPara>
                </a14:m>
                <a:endParaRPr lang="ru-RU" sz="23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05" y="3985858"/>
                <a:ext cx="2510451" cy="6276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3419872" y="1794605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92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13" grpId="0"/>
      <p:bldP spid="14" grpId="0"/>
      <p:bldP spid="20" grpId="0"/>
      <p:bldP spid="21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-39866" y="767073"/>
                <a:ext cx="8856984" cy="667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300. </a:t>
                </a:r>
                <a:r>
                  <a:rPr lang="ru-RU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Вычислите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RU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если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866" y="767073"/>
                <a:ext cx="8856984" cy="667042"/>
              </a:xfrm>
              <a:prstGeom prst="rect">
                <a:avLst/>
              </a:prstGeom>
              <a:blipFill>
                <a:blip r:embed="rId2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93356" y="1764999"/>
                <a:ext cx="4087865" cy="1215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  <m:sup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3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3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56" y="1764999"/>
                <a:ext cx="4087865" cy="1215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25571" y="2838108"/>
                <a:ext cx="4850485" cy="982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3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3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3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3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71" y="2838108"/>
                <a:ext cx="4850485" cy="982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-11266" y="3748460"/>
                <a:ext cx="4392488" cy="982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3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3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3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3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66" y="3748460"/>
                <a:ext cx="4392488" cy="9825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707904" y="3748460"/>
                <a:ext cx="3024336" cy="982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3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3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3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48460"/>
                <a:ext cx="3024336" cy="9825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3461707" y="1556699"/>
            <a:ext cx="163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27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/>
      <p:bldP spid="19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30455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98757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301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2709" y="1322814"/>
                <a:ext cx="89194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2)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" y="1322814"/>
                <a:ext cx="8919454" cy="461665"/>
              </a:xfrm>
              <a:prstGeom prst="rect">
                <a:avLst/>
              </a:prstGeom>
              <a:blipFill>
                <a:blip r:embed="rId2"/>
                <a:stretch>
                  <a:fillRect l="-137"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92709" y="843558"/>
            <a:ext cx="4123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283.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Упростите выражение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667869"/>
            <a:ext cx="1547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4364" y="2127568"/>
                <a:ext cx="89194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2) 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4" y="2127568"/>
                <a:ext cx="8919454" cy="461665"/>
              </a:xfrm>
              <a:prstGeom prst="rect">
                <a:avLst/>
              </a:prstGeom>
              <a:blipFill>
                <a:blip r:embed="rId3"/>
                <a:stretch>
                  <a:fillRect l="-205"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92709" y="2753402"/>
            <a:ext cx="6941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285.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 помощью формул сложения вычислите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6844" y="3289166"/>
                <a:ext cx="4207481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30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73</m:t>
                          </m:r>
                        </m:e>
                        <m:sup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30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3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300" i="1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73</m:t>
                          </m:r>
                        </m:e>
                        <m:sup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300" i="1">
                          <a:latin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4" y="3289166"/>
                <a:ext cx="4207481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0" y="4073929"/>
                <a:ext cx="8927798" cy="866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73</m:t>
                          </m:r>
                        </m:e>
                        <m:sup>
                          <m:r>
                            <a:rPr lang="ru-RU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ru-RU" sz="2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73</m:t>
                          </m:r>
                        </m:e>
                        <m:sup>
                          <m:r>
                            <a:rPr lang="ru-RU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ru-RU" sz="2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4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73</m:t>
                                  </m:r>
                                </m:e>
                                <m:sup>
                                  <m:r>
                                    <a:rPr lang="ru-RU" sz="2400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4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e>
                                <m:sup>
                                  <m:r>
                                    <a:rPr lang="ru-RU" sz="2400" i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73929"/>
                <a:ext cx="8927798" cy="8669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692740" y="3779346"/>
            <a:ext cx="1547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709" y="843558"/>
            <a:ext cx="6941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286.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 помощью формул сложения вычислите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2708" y="1274445"/>
                <a:ext cx="8943787" cy="687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1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8" y="1274445"/>
                <a:ext cx="8943787" cy="687239"/>
              </a:xfrm>
              <a:prstGeom prst="rect">
                <a:avLst/>
              </a:prstGeom>
              <a:blipFill>
                <a:blip r:embed="rId3"/>
                <a:stretch>
                  <a:fillRect b="-5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852989" y="2025834"/>
            <a:ext cx="163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92708" y="2478735"/>
                <a:ext cx="5976664" cy="1092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ru-RU" sz="22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ru-RU" sz="2200" i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20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ru-RU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rad>
                      <m:r>
                        <a:rPr lang="ru-RU" sz="2200" i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2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2200" i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ru-RU" sz="22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ru-RU" sz="22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8" y="2478735"/>
                <a:ext cx="5976664" cy="1092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-50304" y="3677992"/>
                <a:ext cx="9068861" cy="820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2000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20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20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sz="20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sz="20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  <m:r>
                            <a:rPr lang="ru-RU" sz="20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ru-RU" sz="20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304" y="3677992"/>
                <a:ext cx="9068861" cy="8209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653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147805"/>
            <a:ext cx="7992888" cy="43423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СИНУС И КОСИНУС ДВОЙНОГО УГЛА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1522" y="894140"/>
                <a:ext cx="8640960" cy="609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𝜷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𝜷</m:t>
                      </m:r>
                    </m:oMath>
                  </m:oMathPara>
                </a14:m>
                <a:endParaRPr lang="ru-RU" sz="2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2" y="894140"/>
                <a:ext cx="8640960" cy="6099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356" y="1396450"/>
                <a:ext cx="9036492" cy="609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" y="1396450"/>
                <a:ext cx="9036492" cy="6099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3528" y="1933946"/>
                <a:ext cx="8640960" cy="458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2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2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200" b="1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(1)</a:t>
                </a:r>
                <a:endParaRPr lang="ru-RU" sz="2200" b="1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33946"/>
                <a:ext cx="8640960" cy="458011"/>
              </a:xfrm>
              <a:prstGeom prst="rect">
                <a:avLst/>
              </a:prstGeom>
              <a:blipFill>
                <a:blip r:embed="rId4"/>
                <a:stretch>
                  <a:fillRect t="-5333" b="-2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9759" y="2283718"/>
                <a:ext cx="8964485" cy="674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ru-RU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  </a:t>
                </a:r>
                <a:r>
                  <a:rPr lang="ru-RU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Вычислите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RU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если</a:t>
                </a:r>
                <a:r>
                  <a:rPr lang="en-US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=−0,6</m:t>
                    </m:r>
                  </m:oMath>
                </a14:m>
                <a:r>
                  <a:rPr lang="en-US" sz="2200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ru-RU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и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𝛼𝜖</m:t>
                    </m:r>
                    <m:d>
                      <m:d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ru-RU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9" y="2283718"/>
                <a:ext cx="8964485" cy="674993"/>
              </a:xfrm>
              <a:prstGeom prst="rect">
                <a:avLst/>
              </a:prstGeom>
              <a:blipFill>
                <a:blip r:embed="rId5"/>
                <a:stretch>
                  <a:fillRect l="-1133" b="-943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112363" y="2953112"/>
                <a:ext cx="3011145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ru-RU" sz="23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3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3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ru-RU" sz="23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ru-RU" sz="23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ru-RU" sz="23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ru-RU" sz="23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3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363" y="2953112"/>
                <a:ext cx="3011145" cy="446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0" y="3385002"/>
                <a:ext cx="8964485" cy="749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3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ru-RU" sz="23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rad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1−0,36</m:t>
                          </m:r>
                        </m:e>
                      </m:rad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0,64</m:t>
                          </m:r>
                        </m:e>
                      </m:rad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m:oMathPara>
                </a14:m>
                <a:endParaRPr lang="ru-RU" sz="2300" b="1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5002"/>
                <a:ext cx="8964485" cy="749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-90263" y="4134823"/>
                <a:ext cx="8964485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30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30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30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=2∙</m:t>
                      </m:r>
                      <m:d>
                        <m:dPr>
                          <m:ctrlPr>
                            <a:rPr lang="ru-RU" sz="2300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3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=2∙0,48=0,96</m:t>
                      </m:r>
                    </m:oMath>
                  </m:oMathPara>
                </a14:m>
                <a:endParaRPr lang="ru-RU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263" y="4134823"/>
                <a:ext cx="8964485" cy="446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  <p:bldP spid="6" grpId="0"/>
      <p:bldP spid="7" grpId="0"/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69579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СИНУС И КОСИНУС ДВОЙНОГО УГЛА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0" y="821336"/>
                <a:ext cx="8856984" cy="62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ru-RU" sz="23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𝜷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𝜷</m:t>
                      </m:r>
                    </m:oMath>
                  </m:oMathPara>
                </a14:m>
                <a:endParaRPr lang="ru-RU" sz="23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21336"/>
                <a:ext cx="8856984" cy="627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71952" y="1286581"/>
                <a:ext cx="8856984" cy="62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52" y="1286581"/>
                <a:ext cx="8856984" cy="627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24679" y="1805991"/>
                <a:ext cx="8856984" cy="479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23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23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3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3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300" b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300" b="1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(2)</a:t>
                </a:r>
                <a:endParaRPr lang="ru-RU" sz="2300" b="1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9" y="1805991"/>
                <a:ext cx="8856984" cy="479811"/>
              </a:xfrm>
              <a:prstGeom prst="rect">
                <a:avLst/>
              </a:prstGeom>
              <a:blipFill>
                <a:blip r:embed="rId4"/>
                <a:stretch>
                  <a:fillRect t="-3797" b="-25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24679" y="2345848"/>
                <a:ext cx="8856984" cy="480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ru-RU" sz="2400" b="1" i="1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2.</a:t>
                </a:r>
                <a:r>
                  <a:rPr lang="en-US" sz="2300" b="1" i="1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Вычислите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RU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если</a:t>
                </a:r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3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3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=0,3</m:t>
                    </m:r>
                  </m:oMath>
                </a14:m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9" y="2345848"/>
                <a:ext cx="8856984" cy="480901"/>
              </a:xfrm>
              <a:prstGeom prst="rect">
                <a:avLst/>
              </a:prstGeom>
              <a:blipFill>
                <a:blip r:embed="rId5"/>
                <a:stretch>
                  <a:fillRect l="-1001" t="-5128" b="-2820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24679" y="2776604"/>
                <a:ext cx="8856984" cy="1152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3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3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0,3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−1+</m:t>
                      </m:r>
                      <m:sSup>
                        <m:sSupPr>
                          <m:ctrlPr>
                            <a:rPr lang="ru-RU" sz="23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0,3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0,09+0,09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−1=</m:t>
                      </m:r>
                      <m:r>
                        <a:rPr lang="en-US" sz="230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0,18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−1=−0,82</m:t>
                      </m:r>
                    </m:oMath>
                  </m:oMathPara>
                </a14:m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9" y="2776604"/>
                <a:ext cx="8856984" cy="11526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43508" y="3816350"/>
                <a:ext cx="8623759" cy="480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ru-RU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3. </a:t>
                </a:r>
                <a:r>
                  <a:rPr lang="ru-RU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Вычислите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3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3816350"/>
                <a:ext cx="8623759" cy="480901"/>
              </a:xfrm>
              <a:prstGeom prst="rect">
                <a:avLst/>
              </a:prstGeom>
              <a:blipFill>
                <a:blip r:embed="rId7"/>
                <a:stretch>
                  <a:fillRect l="-1176" t="-5128" b="-2564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43508" y="4165277"/>
                <a:ext cx="8856984" cy="739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23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23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2∙</m:t>
                            </m:r>
                            <m:sSup>
                              <m:sSupPr>
                                <m:ctrlPr>
                                  <a:rPr lang="ru-RU" sz="23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75</m:t>
                                </m:r>
                              </m:e>
                              <m:sup>
                                <m:r>
                                  <a:rPr lang="en-US" sz="23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150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3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3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4165277"/>
                <a:ext cx="8856984" cy="7398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906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69579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1256" y="748892"/>
                <a:ext cx="8784976" cy="684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ru-RU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4.  </a:t>
                </a:r>
                <a:r>
                  <a:rPr lang="ru-RU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Упростите выражение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1−2</m:t>
                        </m:r>
                        <m:sSup>
                          <m:sSupPr>
                            <m:ctrlPr>
                              <a:rPr lang="ru-RU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6" y="748892"/>
                <a:ext cx="8784976" cy="684483"/>
              </a:xfrm>
              <a:prstGeom prst="rect">
                <a:avLst/>
              </a:prstGeom>
              <a:blipFill>
                <a:blip r:embed="rId2"/>
                <a:stretch>
                  <a:fillRect l="-1010" b="-740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23629" y="1349711"/>
                <a:ext cx="8821488" cy="1346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3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3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ru-RU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sSup>
                          <m:sSupPr>
                            <m:ctrlPr>
                              <a:rPr lang="ru-RU" sz="2300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3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3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3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3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ru-RU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sSup>
                          <m:sSupPr>
                            <m:ctrlPr>
                              <a:rPr lang="ru-RU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ru-RU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ru-RU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3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ru-RU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3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3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3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3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3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3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r>
                      <a:rPr lang="en-US" sz="23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3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3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29" y="1349711"/>
                <a:ext cx="8821488" cy="13460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61256" y="2704159"/>
                <a:ext cx="8748464" cy="667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ru-RU" sz="23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Пример </a:t>
                </a:r>
                <a:r>
                  <a:rPr lang="en-US" sz="23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5.  </a:t>
                </a:r>
                <a:r>
                  <a:rPr lang="ru-RU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Вычислите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ru-RU" sz="23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если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r>
                      <a:rPr lang="en-US" sz="23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3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3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6" y="2704159"/>
                <a:ext cx="8748464" cy="667042"/>
              </a:xfrm>
              <a:prstGeom prst="rect">
                <a:avLst/>
              </a:prstGeom>
              <a:blipFill>
                <a:blip r:embed="rId4"/>
                <a:stretch>
                  <a:fillRect l="-1014" b="-566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1893" y="3296604"/>
                <a:ext cx="3721149" cy="954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𝒕𝒈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𝒕𝒈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𝒕𝒈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𝒕𝒈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𝒕𝒈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3" y="3296604"/>
                <a:ext cx="3721149" cy="9548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635896" y="3296604"/>
                <a:ext cx="5112568" cy="94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𝒕𝒈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𝒕𝒈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296604"/>
                <a:ext cx="5112568" cy="947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367644" y="3963646"/>
                <a:ext cx="6408712" cy="1186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𝑡𝑔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𝑡𝑔</m:t>
                          </m:r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2∙</m:t>
                          </m:r>
                          <m:f>
                            <m:fPr>
                              <m:ctrlPr>
                                <a:rPr lang="ru-RU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44" y="3963646"/>
                <a:ext cx="6408712" cy="11862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71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0" y="69579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496" y="748892"/>
                <a:ext cx="9108504" cy="1031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293.  </a:t>
                </a:r>
                <a:r>
                  <a:rPr lang="ru-RU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Вычислите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1) 2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3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      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300" i="1">
                        <a:latin typeface="Cambria Math"/>
                      </a:rPr>
                      <m:t>3)</m:t>
                    </m:r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  <m:sSup>
                              <m:sSupPr>
                                <m:ctrlPr>
                                  <a:rPr lang="ru-RU" sz="2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75</m:t>
                                </m:r>
                              </m:e>
                              <m:sup>
                                <m:r>
                                  <a:rPr lang="en-US" sz="2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  <m:sSup>
                              <m:sSupPr>
                                <m:ctrlPr>
                                  <a:rPr lang="ru-RU" sz="2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75</m:t>
                                </m:r>
                              </m:e>
                              <m:sup>
                                <m:r>
                                  <a:rPr lang="en-US" sz="23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748892"/>
                <a:ext cx="9108504" cy="1031244"/>
              </a:xfrm>
              <a:prstGeom prst="rect">
                <a:avLst/>
              </a:prstGeom>
              <a:blipFill>
                <a:blip r:embed="rId2"/>
                <a:stretch>
                  <a:fillRect t="-2439" b="-1097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0" y="2364182"/>
                <a:ext cx="9108504" cy="982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1) 2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300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ru-RU" sz="2300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2∙</m:t>
                          </m:r>
                          <m:sSup>
                            <m:sSupPr>
                              <m:ctrlPr>
                                <a:rPr lang="ru-RU" sz="230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e>
                            <m:sup>
                              <m:r>
                                <a:rPr lang="en-US" sz="23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300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3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64182"/>
                <a:ext cx="9108504" cy="9825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347864" y="1902517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0" y="3285243"/>
                <a:ext cx="9108504" cy="1270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3) </m:t>
                      </m:r>
                      <m:sSup>
                        <m:sSup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  <m:sSup>
                                <m:sSupPr>
                                  <m:ctrlPr>
                                    <a:rPr lang="ru-RU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75</m:t>
                                  </m:r>
                                </m:e>
                                <m:sup>
                                  <m:r>
                                    <a:rPr lang="en-US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sSup>
                                <m:sSupPr>
                                  <m:ctrlPr>
                                    <a:rPr lang="ru-RU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75</m:t>
                                  </m:r>
                                </m:e>
                                <m:sup>
                                  <m:r>
                                    <a:rPr lang="en-US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𝟕𝟓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𝟕𝟓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3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2∙</m:t>
                          </m:r>
                          <m:sSup>
                            <m:sSupPr>
                              <m:ctrlPr>
                                <a:rPr lang="ru-RU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75</m:t>
                              </m:r>
                            </m:e>
                            <m:sup>
                              <m:r>
                                <a:rPr lang="en-US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30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ru-RU" sz="23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150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300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3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85243"/>
                <a:ext cx="9108504" cy="1270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0" y="69579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496" y="748892"/>
                <a:ext cx="9108504" cy="1233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294.  </a:t>
                </a:r>
                <a:r>
                  <a:rPr lang="ru-RU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Вычислите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1) 2</m:t>
                    </m:r>
                    <m:r>
                      <a:rPr lang="en-US" sz="2300" i="1">
                        <a:latin typeface="Cambria Math"/>
                      </a:rPr>
                      <m:t>𝑠𝑖𝑛</m:t>
                    </m:r>
                    <m:f>
                      <m:f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3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300" i="1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3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3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      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300" i="1">
                        <a:latin typeface="Cambria Math"/>
                      </a:rPr>
                      <m:t>3) </m:t>
                    </m:r>
                    <m:r>
                      <a:rPr lang="en-US" sz="2300" i="1">
                        <a:latin typeface="Cambria Math"/>
                      </a:rPr>
                      <m:t>𝑠𝑖𝑛</m:t>
                    </m:r>
                    <m:f>
                      <m:f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3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300" i="1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3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3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748892"/>
                <a:ext cx="9108504" cy="1233223"/>
              </a:xfrm>
              <a:prstGeom prst="rect">
                <a:avLst/>
              </a:prstGeom>
              <a:blipFill>
                <a:blip r:embed="rId2"/>
                <a:stretch>
                  <a:fillRect t="-2062" b="-206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0" y="2405155"/>
                <a:ext cx="9108504" cy="1040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1) 2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2200" b="1" i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2∙</m:t>
                              </m:r>
                              <m:f>
                                <m:fPr>
                                  <m:ctrlPr>
                                    <a:rPr lang="ru-RU" sz="22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𝟖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05155"/>
                <a:ext cx="9108504" cy="1040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491880" y="2026382"/>
            <a:ext cx="1547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37581" y="3393912"/>
                <a:ext cx="8496944" cy="1500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3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ru-RU" sz="2300" i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23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23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23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ru-RU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23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23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3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300" i="0">
                          <a:latin typeface="Cambria Math" panose="02040503050406030204" pitchFamily="18" charset="0"/>
                        </a:rPr>
                        <m:t>∙2</m:t>
                      </m:r>
                      <m:r>
                        <a:rPr lang="ru-RU" sz="23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23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23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ru-RU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23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23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3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3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2∙</m:t>
                          </m:r>
                          <m:f>
                            <m:fPr>
                              <m:ctrlPr>
                                <a:rPr lang="ru-RU" sz="23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23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  <m:r>
                        <a:rPr lang="ru-RU" sz="23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3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3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3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3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3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3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sz="23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3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3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3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3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581" y="3393912"/>
                <a:ext cx="8496944" cy="1500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424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0" y="127308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771550"/>
                <a:ext cx="9144000" cy="645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295.</a:t>
                </a:r>
                <a:r>
                  <a:rPr lang="en-US" sz="23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ru-RU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Вычислите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RU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если</a:t>
                </a:r>
                <a:r>
                  <a:rPr lang="en-US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ru-RU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и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ru-RU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1550"/>
                <a:ext cx="9144000" cy="645369"/>
              </a:xfrm>
              <a:prstGeom prst="rect">
                <a:avLst/>
              </a:prstGeom>
              <a:blipFill>
                <a:blip r:embed="rId3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26020" y="1347614"/>
                <a:ext cx="8856985" cy="928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2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0" y="1347614"/>
                <a:ext cx="8856985" cy="928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79" y="2173514"/>
                <a:ext cx="6606480" cy="701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=2∙</m:t>
                    </m:r>
                    <m:f>
                      <m:f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ru-RU" sz="23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3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3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3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23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23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3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ru-RU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9" y="2173514"/>
                <a:ext cx="6606480" cy="701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2137" y="2824474"/>
                <a:ext cx="9029712" cy="679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296. </a:t>
                </a:r>
                <a:r>
                  <a:rPr lang="ru-RU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Вычислите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RU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если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3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7" y="2824474"/>
                <a:ext cx="9029712" cy="679225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0" y="3423196"/>
                <a:ext cx="9029712" cy="143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2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2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2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−1+</m:t>
                      </m:r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22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−1=</m:t>
                      </m:r>
                      <m:f>
                        <m:f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−1=</m:t>
                      </m:r>
                      <m:f>
                        <m:fPr>
                          <m:ctrlPr>
                            <a:rPr lang="ru-RU" sz="22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2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23196"/>
                <a:ext cx="9029712" cy="1437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e3f252c9e8e42aa989a9335e925c50af6dfd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17917</TotalTime>
  <Words>336</Words>
  <Application>Microsoft Office PowerPoint</Application>
  <PresentationFormat>Экран (16:9)</PresentationFormat>
  <Paragraphs>91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1484</cp:revision>
  <dcterms:created xsi:type="dcterms:W3CDTF">2020-04-09T07:32:19Z</dcterms:created>
  <dcterms:modified xsi:type="dcterms:W3CDTF">2021-01-29T03:17:49Z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