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1381" r:id="rId2"/>
    <p:sldId id="1663" r:id="rId3"/>
    <p:sldId id="1664" r:id="rId4"/>
    <p:sldId id="1650" r:id="rId5"/>
    <p:sldId id="1670" r:id="rId6"/>
    <p:sldId id="1672" r:id="rId7"/>
    <p:sldId id="1659" r:id="rId8"/>
    <p:sldId id="1649" r:id="rId9"/>
    <p:sldId id="1647" r:id="rId10"/>
    <p:sldId id="1669" r:id="rId11"/>
    <p:sldId id="1639" r:id="rId12"/>
  </p:sldIdLst>
  <p:sldSz cx="9144000" cy="5143500" type="screen16x9"/>
  <p:notesSz cx="5765800" cy="3244850"/>
  <p:custDataLst>
    <p:tags r:id="rId14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1022">
          <p15:clr>
            <a:srgbClr val="A4A3A4"/>
          </p15:clr>
        </p15:guide>
        <p15:guide id="2" pos="181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109" autoAdjust="0"/>
    <p:restoredTop sz="92895" autoAdjust="0"/>
  </p:normalViewPr>
  <p:slideViewPr>
    <p:cSldViewPr>
      <p:cViewPr varScale="1">
        <p:scale>
          <a:sx n="71" d="100"/>
          <a:sy n="71" d="100"/>
        </p:scale>
        <p:origin x="576" y="53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158" d="100"/>
          <a:sy n="158" d="100"/>
        </p:scale>
        <p:origin x="-1176" y="-90"/>
      </p:cViewPr>
      <p:guideLst>
        <p:guide orient="horz" pos="1022"/>
        <p:guide pos="181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909EBE-9F82-4E48-A1EA-E1BF2E0BBA3C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44875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1/26/2021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1/26/2021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1/26/2021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ransition spd="slow">
    <p:wipe/>
  </p:transition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0.png"/><Relationship Id="rId3" Type="http://schemas.openxmlformats.org/officeDocument/2006/relationships/image" Target="../media/image66.png"/><Relationship Id="rId7" Type="http://schemas.openxmlformats.org/officeDocument/2006/relationships/image" Target="../media/image63.png"/><Relationship Id="rId2" Type="http://schemas.openxmlformats.org/officeDocument/2006/relationships/image" Target="../media/image58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9.png"/><Relationship Id="rId11" Type="http://schemas.openxmlformats.org/officeDocument/2006/relationships/image" Target="../media/image72.png"/><Relationship Id="rId5" Type="http://schemas.openxmlformats.org/officeDocument/2006/relationships/image" Target="../media/image68.png"/><Relationship Id="rId10" Type="http://schemas.openxmlformats.org/officeDocument/2006/relationships/image" Target="../media/image71.png"/><Relationship Id="rId4" Type="http://schemas.openxmlformats.org/officeDocument/2006/relationships/image" Target="../media/image67.png"/><Relationship Id="rId9" Type="http://schemas.openxmlformats.org/officeDocument/2006/relationships/image" Target="../media/image6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18" Type="http://schemas.openxmlformats.org/officeDocument/2006/relationships/image" Target="../media/image30.png"/><Relationship Id="rId3" Type="http://schemas.openxmlformats.org/officeDocument/2006/relationships/image" Target="../media/image14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17" Type="http://schemas.openxmlformats.org/officeDocument/2006/relationships/image" Target="../media/image29.png"/><Relationship Id="rId16" Type="http://schemas.openxmlformats.org/officeDocument/2006/relationships/image" Target="../media/image28.png"/><Relationship Id="rId20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11" Type="http://schemas.openxmlformats.org/officeDocument/2006/relationships/image" Target="../media/image23.png"/><Relationship Id="rId5" Type="http://schemas.openxmlformats.org/officeDocument/2006/relationships/image" Target="../media/image16.png"/><Relationship Id="rId15" Type="http://schemas.openxmlformats.org/officeDocument/2006/relationships/image" Target="../media/image27.png"/><Relationship Id="rId10" Type="http://schemas.openxmlformats.org/officeDocument/2006/relationships/image" Target="../media/image22.png"/><Relationship Id="rId19" Type="http://schemas.openxmlformats.org/officeDocument/2006/relationships/image" Target="../media/image31.png"/><Relationship Id="rId4" Type="http://schemas.openxmlformats.org/officeDocument/2006/relationships/image" Target="../media/image15.png"/><Relationship Id="rId9" Type="http://schemas.openxmlformats.org/officeDocument/2006/relationships/image" Target="../media/image21.png"/><Relationship Id="rId14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4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12" Type="http://schemas.openxmlformats.org/officeDocument/2006/relationships/image" Target="../media/image4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36.png"/><Relationship Id="rId10" Type="http://schemas.openxmlformats.org/officeDocument/2006/relationships/image" Target="../media/image41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Relationship Id="rId14" Type="http://schemas.openxmlformats.org/officeDocument/2006/relationships/image" Target="../media/image4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7" Type="http://schemas.openxmlformats.org/officeDocument/2006/relationships/image" Target="../media/image4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11" Type="http://schemas.openxmlformats.org/officeDocument/2006/relationships/image" Target="../media/image52.png"/><Relationship Id="rId5" Type="http://schemas.openxmlformats.org/officeDocument/2006/relationships/image" Target="../media/image46.png"/><Relationship Id="rId10" Type="http://schemas.openxmlformats.org/officeDocument/2006/relationships/image" Target="../media/image18.png"/><Relationship Id="rId9" Type="http://schemas.openxmlformats.org/officeDocument/2006/relationships/image" Target="../media/image5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33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11" Type="http://schemas.openxmlformats.org/officeDocument/2006/relationships/image" Target="../media/image57.png"/><Relationship Id="rId5" Type="http://schemas.openxmlformats.org/officeDocument/2006/relationships/image" Target="../media/image53.png"/><Relationship Id="rId10" Type="http://schemas.openxmlformats.org/officeDocument/2006/relationships/image" Target="../media/image56.png"/><Relationship Id="rId4" Type="http://schemas.openxmlformats.org/officeDocument/2006/relationships/image" Target="../media/image47.png"/><Relationship Id="rId9" Type="http://schemas.openxmlformats.org/officeDocument/2006/relationships/image" Target="../media/image5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5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9851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888723" y="2643758"/>
            <a:ext cx="4464496" cy="924850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lnSpc>
                <a:spcPts val="3099"/>
              </a:lnSpc>
              <a:spcBef>
                <a:spcPts val="175"/>
              </a:spcBef>
            </a:pPr>
            <a:r>
              <a:rPr lang="ru-RU" sz="3200" b="1" dirty="0">
                <a:solidFill>
                  <a:srgbClr val="2365C7"/>
                </a:solidFill>
                <a:latin typeface="Arial"/>
                <a:cs typeface="Arial"/>
              </a:rPr>
              <a:t>ТЕМА:</a:t>
            </a:r>
            <a:endParaRPr lang="en-US" sz="3200" b="1" dirty="0">
              <a:solidFill>
                <a:srgbClr val="2365C7"/>
              </a:solidFill>
              <a:latin typeface="Arial"/>
              <a:cs typeface="Arial"/>
            </a:endParaRPr>
          </a:p>
          <a:p>
            <a:pPr marL="20131">
              <a:lnSpc>
                <a:spcPts val="4431"/>
              </a:lnSpc>
            </a:pPr>
            <a: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  <a:t>ФОРМУЛЫ СЛОЖЕНИЯ</a:t>
            </a:r>
            <a:endParaRPr lang="en-US" sz="28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295306" y="2206887"/>
            <a:ext cx="545553" cy="166100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6876257" y="361576"/>
            <a:ext cx="1748534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6876257" y="361576"/>
            <a:ext cx="1748534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6911019" y="476826"/>
            <a:ext cx="1697434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r>
              <a:rPr lang="ru-RU" sz="3567" b="1" spc="16" dirty="0">
                <a:solidFill>
                  <a:srgbClr val="FEFEFE"/>
                </a:solidFill>
                <a:latin typeface="Arial"/>
                <a:cs typeface="Arial"/>
              </a:rPr>
              <a:t> класс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ru-RU" sz="5398" kern="0" spc="8" dirty="0">
                <a:solidFill>
                  <a:sysClr val="window" lastClr="FFFFFF"/>
                </a:solidFill>
              </a:rPr>
              <a:t>АЛГЕБРА</a:t>
            </a:r>
            <a:endParaRPr lang="en-US" sz="5398" kern="0" spc="8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xmlns="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xmlns="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xmlns="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xmlns="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xmlns="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xmlns="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1" y="1836643"/>
            <a:ext cx="3427581" cy="28115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ПРИМЕРОВ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243819" y="835339"/>
                <a:ext cx="4228017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2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Пример </a:t>
                </a:r>
                <a:r>
                  <a:rPr lang="en-US" sz="22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4. </a:t>
                </a:r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Вычислите</a:t>
                </a:r>
                <a:r>
                  <a:rPr lang="ru-RU" sz="22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latin typeface="Cambria Math"/>
                        <a:cs typeface="Arial" pitchFamily="34" charset="0"/>
                      </a:rPr>
                      <m:t>𝑠</m:t>
                    </m:r>
                    <m:r>
                      <a:rPr lang="en-US" sz="2200" b="0" i="1" dirty="0" smtClean="0">
                        <a:latin typeface="Cambria Math"/>
                        <a:cs typeface="Arial" pitchFamily="34" charset="0"/>
                      </a:rPr>
                      <m:t>𝑖𝑛</m:t>
                    </m:r>
                    <m:sSup>
                      <m:sSupPr>
                        <m:ctrlPr>
                          <a:rPr lang="en-US" sz="22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2200" b="0" i="1" dirty="0" smtClean="0">
                            <a:latin typeface="Cambria Math"/>
                            <a:cs typeface="Arial" pitchFamily="34" charset="0"/>
                          </a:rPr>
                          <m:t>210</m:t>
                        </m:r>
                      </m:e>
                      <m:sup>
                        <m:r>
                          <a:rPr lang="en-US" sz="2200" b="0" i="1" dirty="0" smtClean="0">
                            <a:latin typeface="Cambria Math"/>
                            <a:cs typeface="Arial" pitchFamily="34" charset="0"/>
                          </a:rPr>
                          <m:t>0</m:t>
                        </m:r>
                      </m:sup>
                    </m:sSup>
                    <m:r>
                      <a:rPr lang="en-US" sz="2200" b="0" i="1" dirty="0" smtClean="0">
                        <a:latin typeface="Cambria Math"/>
                        <a:cs typeface="Arial" pitchFamily="34" charset="0"/>
                      </a:rPr>
                      <m:t>.</m:t>
                    </m:r>
                  </m:oMath>
                </a14:m>
                <a:endParaRPr lang="ru-RU" sz="2200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819" y="835339"/>
                <a:ext cx="4228017" cy="430887"/>
              </a:xfrm>
              <a:prstGeom prst="rect">
                <a:avLst/>
              </a:prstGeom>
              <a:blipFill>
                <a:blip r:embed="rId2"/>
                <a:stretch>
                  <a:fillRect l="-2096" t="-8571" b="-25714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184226" y="1409927"/>
                <a:ext cx="3578287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 dirty="0" smtClean="0">
                          <a:solidFill>
                            <a:srgbClr val="0070C0"/>
                          </a:solidFill>
                          <a:latin typeface="Cambria Math"/>
                          <a:cs typeface="Arial" pitchFamily="34" charset="0"/>
                        </a:rPr>
                        <m:t>𝑠</m:t>
                      </m:r>
                      <m:r>
                        <a:rPr lang="en-US" sz="2200" b="0" i="1" dirty="0" smtClean="0">
                          <a:solidFill>
                            <a:srgbClr val="0070C0"/>
                          </a:solidFill>
                          <a:latin typeface="Cambria Math"/>
                          <a:cs typeface="Arial" pitchFamily="34" charset="0"/>
                        </a:rPr>
                        <m:t>𝑖𝑛</m:t>
                      </m:r>
                      <m:sSup>
                        <m:sSupPr>
                          <m:ctrlPr>
                            <a:rPr lang="en-US" sz="2200" b="0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2200" b="0" i="1" dirty="0" smtClean="0">
                              <a:solidFill>
                                <a:srgbClr val="0070C0"/>
                              </a:solidFill>
                              <a:latin typeface="Cambria Math"/>
                              <a:cs typeface="Arial" pitchFamily="34" charset="0"/>
                            </a:rPr>
                            <m:t>210</m:t>
                          </m:r>
                        </m:e>
                        <m:sup>
                          <m:r>
                            <a:rPr lang="en-US" sz="2200" b="0" i="1" dirty="0" smtClean="0">
                              <a:solidFill>
                                <a:srgbClr val="0070C0"/>
                              </a:solidFill>
                              <a:latin typeface="Cambria Math"/>
                              <a:cs typeface="Arial" pitchFamily="34" charset="0"/>
                            </a:rPr>
                            <m:t>0</m:t>
                          </m:r>
                        </m:sup>
                      </m:sSup>
                      <m:r>
                        <a:rPr lang="en-US" sz="2200" b="0" i="1" dirty="0" smtClean="0">
                          <a:solidFill>
                            <a:srgbClr val="0070C0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func>
                        <m:funcPr>
                          <m:ctrlPr>
                            <a:rPr lang="en-US" sz="2200" b="0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200" b="0" i="0" dirty="0" smtClean="0">
                              <a:solidFill>
                                <a:srgbClr val="0070C0"/>
                              </a:solidFill>
                              <a:latin typeface="Cambria Math"/>
                              <a:cs typeface="Arial" pitchFamily="34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US" sz="2200" b="0" i="1" dirty="0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2200" i="1" dirty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  <a:cs typeface="Arial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200" i="1" dirty="0">
                                      <a:solidFill>
                                        <a:srgbClr val="0070C0"/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  <m:t>1</m:t>
                                  </m:r>
                                  <m:r>
                                    <a:rPr lang="en-US" sz="2200" b="0" i="1" dirty="0" smtClean="0">
                                      <a:solidFill>
                                        <a:srgbClr val="0070C0"/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  <m:t>8</m:t>
                                  </m:r>
                                  <m:r>
                                    <a:rPr lang="en-US" sz="2200" i="1" dirty="0">
                                      <a:solidFill>
                                        <a:srgbClr val="0070C0"/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  <m:t>0</m:t>
                                  </m:r>
                                </m:e>
                                <m:sup>
                                  <m:r>
                                    <a:rPr lang="en-US" sz="2200" i="1" dirty="0">
                                      <a:solidFill>
                                        <a:srgbClr val="0070C0"/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  <m:t>0</m:t>
                                  </m:r>
                                </m:sup>
                              </m:sSup>
                              <m:r>
                                <a:rPr lang="en-US" sz="2200" b="0" i="1" dirty="0" smtClean="0">
                                  <a:solidFill>
                                    <a:srgbClr val="0070C0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sz="2200" i="1" dirty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  <a:cs typeface="Arial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200" b="0" i="1" dirty="0" smtClean="0">
                                      <a:solidFill>
                                        <a:srgbClr val="0070C0"/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  <m:t>3</m:t>
                                  </m:r>
                                  <m:r>
                                    <a:rPr lang="en-US" sz="2200" i="1" dirty="0">
                                      <a:solidFill>
                                        <a:srgbClr val="0070C0"/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  <m:t>0</m:t>
                                  </m:r>
                                </m:e>
                                <m:sup>
                                  <m:r>
                                    <a:rPr lang="en-US" sz="2200" i="1" dirty="0">
                                      <a:solidFill>
                                        <a:srgbClr val="0070C0"/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  <m:t>0</m:t>
                                  </m:r>
                                </m:sup>
                              </m:sSup>
                            </m:e>
                          </m:d>
                        </m:e>
                      </m:func>
                    </m:oMath>
                  </m:oMathPara>
                </a14:m>
                <a:endParaRPr lang="ru-RU" sz="2200" b="1" i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226" y="1409927"/>
                <a:ext cx="3578287" cy="43088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3762513" y="1404940"/>
                <a:ext cx="5149079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𝒔𝒊𝒏</m:t>
                      </m:r>
                      <m:d>
                        <m:dPr>
                          <m:ctrlPr>
                            <a:rPr lang="ru-RU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𝜶</m:t>
                          </m:r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𝜷</m:t>
                          </m:r>
                        </m:e>
                      </m:d>
                      <m:r>
                        <a:rPr lang="en-US" sz="2000" b="1" i="1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1" i="1">
                          <a:solidFill>
                            <a:srgbClr val="FF0000"/>
                          </a:solidFill>
                          <a:latin typeface="Cambria Math"/>
                        </a:rPr>
                        <m:t>𝒔𝒊𝒏</m:t>
                      </m:r>
                      <m:r>
                        <a:rPr lang="en-US" sz="2000" b="1" i="1">
                          <a:solidFill>
                            <a:srgbClr val="FF0000"/>
                          </a:solidFill>
                          <a:latin typeface="Cambria Math"/>
                        </a:rPr>
                        <m:t>𝜶</m:t>
                      </m:r>
                      <m:r>
                        <a:rPr lang="en-US" sz="2000" b="1" i="1">
                          <a:solidFill>
                            <a:srgbClr val="FF0000"/>
                          </a:solidFill>
                          <a:latin typeface="Cambria Math"/>
                        </a:rPr>
                        <m:t>𝒄𝒐𝒔</m:t>
                      </m:r>
                      <m:r>
                        <a:rPr lang="en-US" sz="2000" b="1" i="1">
                          <a:solidFill>
                            <a:srgbClr val="FF0000"/>
                          </a:solidFill>
                          <a:latin typeface="Cambria Math"/>
                        </a:rPr>
                        <m:t>𝜷</m:t>
                      </m:r>
                      <m:r>
                        <a:rPr lang="en-US" sz="2000" b="1" i="1">
                          <a:solidFill>
                            <a:srgbClr val="FF000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000" b="1" i="1">
                          <a:solidFill>
                            <a:srgbClr val="FF0000"/>
                          </a:solidFill>
                          <a:latin typeface="Cambria Math"/>
                        </a:rPr>
                        <m:t>𝒔𝒊𝒏</m:t>
                      </m:r>
                      <m:r>
                        <a:rPr lang="en-US" sz="2000" b="1" i="1">
                          <a:solidFill>
                            <a:srgbClr val="FF0000"/>
                          </a:solidFill>
                          <a:latin typeface="Cambria Math"/>
                        </a:rPr>
                        <m:t>𝜷</m:t>
                      </m:r>
                      <m:r>
                        <a:rPr lang="en-US" sz="2000" b="1" i="1">
                          <a:solidFill>
                            <a:srgbClr val="FF0000"/>
                          </a:solidFill>
                          <a:latin typeface="Cambria Math"/>
                        </a:rPr>
                        <m:t>𝒄𝒐𝒔</m:t>
                      </m:r>
                      <m:r>
                        <a:rPr lang="en-US" sz="2000" b="1" i="1">
                          <a:solidFill>
                            <a:srgbClr val="FF0000"/>
                          </a:solidFill>
                          <a:latin typeface="Cambria Math"/>
                        </a:rPr>
                        <m:t>𝜶</m:t>
                      </m:r>
                      <m:r>
                        <a:rPr lang="en-US" sz="20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  </m:t>
                      </m:r>
                      <m:r>
                        <a:rPr lang="en-US" sz="20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(</m:t>
                      </m:r>
                      <m:r>
                        <a:rPr lang="en-US" sz="20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𝟑</m:t>
                      </m:r>
                      <m:r>
                        <a:rPr lang="en-US" sz="20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ru-RU" sz="20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2513" y="1404940"/>
                <a:ext cx="5149079" cy="400110"/>
              </a:xfrm>
              <a:prstGeom prst="rect">
                <a:avLst/>
              </a:prstGeom>
              <a:blipFill rotWithShape="1">
                <a:blip r:embed="rId4"/>
                <a:stretch>
                  <a:fillRect b="-136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223291" y="1993214"/>
                <a:ext cx="8250015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 dirty="0" smtClean="0">
                          <a:latin typeface="Cambria Math"/>
                          <a:cs typeface="Arial" pitchFamily="34" charset="0"/>
                        </a:rPr>
                        <m:t>𝑠</m:t>
                      </m:r>
                      <m:r>
                        <a:rPr lang="en-US" sz="2200" b="0" i="1" dirty="0" smtClean="0">
                          <a:latin typeface="Cambria Math"/>
                          <a:cs typeface="Arial" pitchFamily="34" charset="0"/>
                        </a:rPr>
                        <m:t>𝑖𝑛</m:t>
                      </m:r>
                      <m:sSup>
                        <m:sSupPr>
                          <m:ctrlPr>
                            <a:rPr lang="en-US" sz="22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2200" b="0" i="1" dirty="0" smtClean="0">
                              <a:latin typeface="Cambria Math"/>
                              <a:cs typeface="Arial" pitchFamily="34" charset="0"/>
                            </a:rPr>
                            <m:t>210</m:t>
                          </m:r>
                        </m:e>
                        <m:sup>
                          <m:r>
                            <a:rPr lang="en-US" sz="2200" b="0" i="1" dirty="0" smtClean="0">
                              <a:latin typeface="Cambria Math"/>
                              <a:cs typeface="Arial" pitchFamily="34" charset="0"/>
                            </a:rPr>
                            <m:t>0</m:t>
                          </m:r>
                        </m:sup>
                      </m:sSup>
                      <m:r>
                        <a:rPr lang="en-US" sz="2200" b="0" i="1" dirty="0" smtClean="0">
                          <a:latin typeface="Cambria Math"/>
                          <a:cs typeface="Arial" pitchFamily="34" charset="0"/>
                        </a:rPr>
                        <m:t>=</m:t>
                      </m:r>
                      <m:func>
                        <m:funcPr>
                          <m:ctrlPr>
                            <a:rPr lang="en-US" sz="22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200" b="0" i="0" dirty="0" smtClean="0">
                              <a:latin typeface="Cambria Math"/>
                              <a:cs typeface="Arial" pitchFamily="34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US" sz="2200" b="0" i="1" dirty="0" smtClean="0"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2200" i="1" dirty="0">
                                      <a:latin typeface="Cambria Math" panose="02040503050406030204" pitchFamily="18" charset="0"/>
                                      <a:cs typeface="Arial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200" i="1" dirty="0">
                                      <a:latin typeface="Cambria Math"/>
                                      <a:cs typeface="Arial" pitchFamily="34" charset="0"/>
                                    </a:rPr>
                                    <m:t>1</m:t>
                                  </m:r>
                                  <m:r>
                                    <a:rPr lang="en-US" sz="2200" b="0" i="1" dirty="0" smtClean="0">
                                      <a:latin typeface="Cambria Math"/>
                                      <a:cs typeface="Arial" pitchFamily="34" charset="0"/>
                                    </a:rPr>
                                    <m:t>8</m:t>
                                  </m:r>
                                  <m:r>
                                    <a:rPr lang="en-US" sz="2200" i="1" dirty="0">
                                      <a:latin typeface="Cambria Math"/>
                                      <a:cs typeface="Arial" pitchFamily="34" charset="0"/>
                                    </a:rPr>
                                    <m:t>0</m:t>
                                  </m:r>
                                </m:e>
                                <m:sup>
                                  <m:r>
                                    <a:rPr lang="en-US" sz="2200" i="1" dirty="0">
                                      <a:latin typeface="Cambria Math"/>
                                      <a:cs typeface="Arial" pitchFamily="34" charset="0"/>
                                    </a:rPr>
                                    <m:t>0</m:t>
                                  </m:r>
                                </m:sup>
                              </m:sSup>
                              <m:r>
                                <a:rPr lang="en-US" sz="2200" b="0" i="1" dirty="0" smtClean="0">
                                  <a:latin typeface="Cambria Math"/>
                                  <a:cs typeface="Arial" pitchFamily="34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sz="2200" i="1" dirty="0">
                                      <a:latin typeface="Cambria Math" panose="02040503050406030204" pitchFamily="18" charset="0"/>
                                      <a:cs typeface="Arial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200" b="0" i="1" dirty="0" smtClean="0">
                                      <a:latin typeface="Cambria Math"/>
                                      <a:cs typeface="Arial" pitchFamily="34" charset="0"/>
                                    </a:rPr>
                                    <m:t>3</m:t>
                                  </m:r>
                                  <m:r>
                                    <a:rPr lang="en-US" sz="2200" i="1" dirty="0">
                                      <a:latin typeface="Cambria Math"/>
                                      <a:cs typeface="Arial" pitchFamily="34" charset="0"/>
                                    </a:rPr>
                                    <m:t>0</m:t>
                                  </m:r>
                                </m:e>
                                <m:sup>
                                  <m:r>
                                    <a:rPr lang="en-US" sz="2200" i="1" dirty="0">
                                      <a:latin typeface="Cambria Math"/>
                                      <a:cs typeface="Arial" pitchFamily="34" charset="0"/>
                                    </a:rPr>
                                    <m:t>0</m:t>
                                  </m:r>
                                </m:sup>
                              </m:sSup>
                            </m:e>
                          </m:d>
                        </m:e>
                      </m:func>
                      <m:r>
                        <a:rPr lang="en-US" sz="2200" b="0" i="1" dirty="0" smtClean="0"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2200" b="0" i="1" dirty="0" smtClean="0">
                          <a:latin typeface="Cambria Math"/>
                          <a:cs typeface="Arial" pitchFamily="34" charset="0"/>
                        </a:rPr>
                        <m:t>𝑠𝑖𝑛</m:t>
                      </m:r>
                      <m:sSup>
                        <m:sSupPr>
                          <m:ctrlPr>
                            <a:rPr lang="en-US" sz="22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2200" i="1" dirty="0">
                              <a:latin typeface="Cambria Math"/>
                              <a:cs typeface="Arial" pitchFamily="34" charset="0"/>
                            </a:rPr>
                            <m:t>180</m:t>
                          </m:r>
                        </m:e>
                        <m:sup>
                          <m:r>
                            <a:rPr lang="en-US" sz="2200" i="1" dirty="0">
                              <a:latin typeface="Cambria Math"/>
                              <a:cs typeface="Arial" pitchFamily="34" charset="0"/>
                            </a:rPr>
                            <m:t>0</m:t>
                          </m:r>
                        </m:sup>
                      </m:sSup>
                      <m:r>
                        <a:rPr lang="en-US" sz="2200" b="0" i="1" dirty="0" smtClean="0">
                          <a:latin typeface="Cambria Math"/>
                          <a:cs typeface="Arial" pitchFamily="34" charset="0"/>
                        </a:rPr>
                        <m:t>𝑐𝑜𝑠</m:t>
                      </m:r>
                      <m:sSup>
                        <m:sSupPr>
                          <m:ctrlPr>
                            <a:rPr lang="en-US" sz="22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2200" b="0" i="1" dirty="0" smtClean="0">
                              <a:latin typeface="Cambria Math"/>
                              <a:cs typeface="Arial" pitchFamily="34" charset="0"/>
                            </a:rPr>
                            <m:t>3</m:t>
                          </m:r>
                          <m:r>
                            <a:rPr lang="en-US" sz="2200" i="1" dirty="0">
                              <a:latin typeface="Cambria Math"/>
                              <a:cs typeface="Arial" pitchFamily="34" charset="0"/>
                            </a:rPr>
                            <m:t>0</m:t>
                          </m:r>
                        </m:e>
                        <m:sup>
                          <m:r>
                            <a:rPr lang="en-US" sz="2200" i="1" dirty="0">
                              <a:latin typeface="Cambria Math"/>
                              <a:cs typeface="Arial" pitchFamily="34" charset="0"/>
                            </a:rPr>
                            <m:t>0</m:t>
                          </m:r>
                        </m:sup>
                      </m:sSup>
                      <m:r>
                        <a:rPr lang="en-US" sz="2200" b="0" i="1" dirty="0" smtClean="0">
                          <a:latin typeface="Cambria Math"/>
                          <a:cs typeface="Arial" pitchFamily="34" charset="0"/>
                        </a:rPr>
                        <m:t>+</m:t>
                      </m:r>
                      <m:r>
                        <a:rPr lang="en-US" sz="2200" b="0" i="1" dirty="0" smtClean="0">
                          <a:latin typeface="Cambria Math"/>
                          <a:cs typeface="Arial" pitchFamily="34" charset="0"/>
                        </a:rPr>
                        <m:t>𝑠𝑖𝑛</m:t>
                      </m:r>
                      <m:sSup>
                        <m:sSupPr>
                          <m:ctrlPr>
                            <a:rPr lang="en-US" sz="22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2200" b="0" i="1" dirty="0" smtClean="0">
                              <a:latin typeface="Cambria Math"/>
                              <a:cs typeface="Arial" pitchFamily="34" charset="0"/>
                            </a:rPr>
                            <m:t>3</m:t>
                          </m:r>
                          <m:r>
                            <a:rPr lang="en-US" sz="2200" i="1" dirty="0">
                              <a:latin typeface="Cambria Math"/>
                              <a:cs typeface="Arial" pitchFamily="34" charset="0"/>
                            </a:rPr>
                            <m:t>0</m:t>
                          </m:r>
                        </m:e>
                        <m:sup>
                          <m:r>
                            <a:rPr lang="en-US" sz="2200" i="1" dirty="0">
                              <a:latin typeface="Cambria Math"/>
                              <a:cs typeface="Arial" pitchFamily="34" charset="0"/>
                            </a:rPr>
                            <m:t>0</m:t>
                          </m:r>
                        </m:sup>
                      </m:sSup>
                      <m:r>
                        <a:rPr lang="en-US" sz="2200" b="0" i="1" dirty="0" smtClean="0">
                          <a:latin typeface="Cambria Math"/>
                          <a:cs typeface="Arial" pitchFamily="34" charset="0"/>
                        </a:rPr>
                        <m:t>𝑐𝑜𝑠</m:t>
                      </m:r>
                      <m:sSup>
                        <m:sSupPr>
                          <m:ctrlPr>
                            <a:rPr lang="en-US" sz="22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2200" i="1" dirty="0">
                              <a:latin typeface="Cambria Math"/>
                              <a:cs typeface="Arial" pitchFamily="34" charset="0"/>
                            </a:rPr>
                            <m:t>180</m:t>
                          </m:r>
                        </m:e>
                        <m:sup>
                          <m:r>
                            <a:rPr lang="en-US" sz="2200" i="1" dirty="0">
                              <a:latin typeface="Cambria Math"/>
                              <a:cs typeface="Arial" pitchFamily="34" charset="0"/>
                            </a:rPr>
                            <m:t>0</m:t>
                          </m:r>
                        </m:sup>
                      </m:sSup>
                      <m:r>
                        <a:rPr lang="en-US" sz="2200" b="0" i="1" dirty="0" smtClean="0">
                          <a:latin typeface="Cambria Math"/>
                          <a:cs typeface="Arial" pitchFamily="34" charset="0"/>
                        </a:rPr>
                        <m:t>=</m:t>
                      </m:r>
                    </m:oMath>
                  </m:oMathPara>
                </a14:m>
                <a:endParaRPr lang="ru-RU" sz="2200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291" y="1993214"/>
                <a:ext cx="8250015" cy="43088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243819" y="2424100"/>
                <a:ext cx="3410485" cy="8023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dirty="0" smtClean="0"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2200" i="1" dirty="0" smtClean="0">
                          <a:latin typeface="Cambria Math"/>
                          <a:cs typeface="Arial" pitchFamily="34" charset="0"/>
                        </a:rPr>
                        <m:t>0</m:t>
                      </m:r>
                      <m:r>
                        <a:rPr lang="en-US" sz="2200" i="1" dirty="0" smtClean="0">
                          <a:latin typeface="Cambria Math"/>
                          <a:ea typeface="Cambria Math"/>
                          <a:cs typeface="Arial" pitchFamily="34" charset="0"/>
                        </a:rPr>
                        <m:t>∙</m:t>
                      </m:r>
                      <m:f>
                        <m:fPr>
                          <m:ctrlPr>
                            <a:rPr lang="en-US" sz="2200" i="1" dirty="0" smtClean="0"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2200" i="1" dirty="0" smtClean="0">
                                  <a:latin typeface="Cambria Math" panose="02040503050406030204" pitchFamily="18" charset="0"/>
                                  <a:ea typeface="Cambria Math"/>
                                  <a:cs typeface="Arial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200" b="0" i="1" dirty="0" smtClean="0">
                                  <a:latin typeface="Cambria Math"/>
                                  <a:ea typeface="Cambria Math"/>
                                  <a:cs typeface="Arial" pitchFamily="34" charset="0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en-US" sz="2200" b="0" i="1" dirty="0" smtClean="0"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2200" b="0" i="1" dirty="0" smtClean="0">
                          <a:latin typeface="Cambria Math"/>
                          <a:ea typeface="Cambria Math"/>
                          <a:cs typeface="Arial" pitchFamily="34" charset="0"/>
                        </a:rPr>
                        <m:t>+</m:t>
                      </m:r>
                      <m:f>
                        <m:fPr>
                          <m:ctrlPr>
                            <a:rPr lang="en-US" sz="2200" b="0" i="1" dirty="0" smtClean="0"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2200" b="0" i="1" dirty="0" smtClean="0"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2200" b="0" i="1" dirty="0" smtClean="0"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2200" b="0" i="1" dirty="0" smtClean="0">
                          <a:latin typeface="Cambria Math"/>
                          <a:ea typeface="Cambria Math"/>
                          <a:cs typeface="Arial" pitchFamily="34" charset="0"/>
                        </a:rPr>
                        <m:t>∙</m:t>
                      </m:r>
                      <m:d>
                        <m:dPr>
                          <m:ctrlPr>
                            <a:rPr lang="en-US" sz="2200" b="0" i="1" dirty="0" smtClean="0"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dPr>
                        <m:e>
                          <m:r>
                            <a:rPr lang="en-US" sz="2200" b="0" i="1" dirty="0" smtClean="0"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−1</m:t>
                          </m:r>
                        </m:e>
                      </m:d>
                      <m:r>
                        <a:rPr lang="en-US" sz="2200" b="0" i="1" dirty="0" smtClean="0">
                          <a:latin typeface="Cambria Math"/>
                          <a:ea typeface="Cambria Math"/>
                          <a:cs typeface="Arial" pitchFamily="34" charset="0"/>
                        </a:rPr>
                        <m:t>=−</m:t>
                      </m:r>
                      <m:f>
                        <m:fPr>
                          <m:ctrlPr>
                            <a:rPr lang="en-US" sz="2200" b="0" i="1" dirty="0" smtClean="0"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2200" b="0" i="1" dirty="0" smtClean="0"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2200" b="0" i="1" dirty="0" smtClean="0"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sz="2200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819" y="2424100"/>
                <a:ext cx="3410485" cy="80239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Прямоугольник 18"/>
              <p:cNvSpPr/>
              <p:nvPr/>
            </p:nvSpPr>
            <p:spPr>
              <a:xfrm>
                <a:off x="4536894" y="2462218"/>
                <a:ext cx="2123338" cy="7261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 dirty="0" smtClean="0">
                          <a:solidFill>
                            <a:srgbClr val="7030A0"/>
                          </a:solidFill>
                          <a:latin typeface="Cambria Math"/>
                          <a:cs typeface="Arial" pitchFamily="34" charset="0"/>
                        </a:rPr>
                        <m:t>𝒔𝒊𝒏</m:t>
                      </m:r>
                      <m:sSup>
                        <m:sSupPr>
                          <m:ctrlPr>
                            <a:rPr lang="en-US" sz="2200" b="1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2200" b="1" i="1" dirty="0" smtClean="0">
                              <a:solidFill>
                                <a:srgbClr val="7030A0"/>
                              </a:solidFill>
                              <a:latin typeface="Cambria Math"/>
                              <a:cs typeface="Arial" pitchFamily="34" charset="0"/>
                            </a:rPr>
                            <m:t>𝟐𝟏𝟎</m:t>
                          </m:r>
                        </m:e>
                        <m:sup>
                          <m:r>
                            <a:rPr lang="en-US" sz="2200" b="1" i="1" dirty="0" smtClean="0">
                              <a:solidFill>
                                <a:srgbClr val="7030A0"/>
                              </a:solidFill>
                              <a:latin typeface="Cambria Math"/>
                              <a:cs typeface="Arial" pitchFamily="34" charset="0"/>
                            </a:rPr>
                            <m:t>𝟎</m:t>
                          </m:r>
                        </m:sup>
                      </m:sSup>
                      <m:r>
                        <a:rPr lang="en-US" sz="2200" b="1" i="1" dirty="0" smtClean="0">
                          <a:solidFill>
                            <a:srgbClr val="7030A0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2200" b="1" i="1" dirty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−</m:t>
                      </m:r>
                      <m:f>
                        <m:fPr>
                          <m:ctrlPr>
                            <a:rPr lang="en-US" sz="2200" b="1" i="1" dirty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2200" b="1" i="1" dirty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200" b="1" i="1" dirty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2200" b="1" i="1" dirty="0">
                  <a:solidFill>
                    <a:srgbClr val="7030A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6894" y="2462218"/>
                <a:ext cx="2123338" cy="726161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223291" y="3252484"/>
                <a:ext cx="3191899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2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Пример </a:t>
                </a:r>
                <a:r>
                  <a:rPr lang="en-US" sz="22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5. </a:t>
                </a:r>
                <a14:m>
                  <m:oMath xmlns:m="http://schemas.openxmlformats.org/officeDocument/2006/math">
                    <m:r>
                      <a:rPr lang="ru-RU" sz="2200" b="0" i="1" dirty="0" smtClean="0">
                        <a:latin typeface="Cambria Math" panose="02040503050406030204" pitchFamily="18" charset="0"/>
                        <a:cs typeface="Arial" pitchFamily="34" charset="0"/>
                      </a:rPr>
                      <m:t>Вычислите</m:t>
                    </m:r>
                    <m:r>
                      <a:rPr lang="en-US" sz="2200" b="0" i="1" dirty="0" smtClean="0">
                        <a:latin typeface="Cambria Math"/>
                        <a:cs typeface="Arial" pitchFamily="34" charset="0"/>
                      </a:rPr>
                      <m:t>.</m:t>
                    </m:r>
                  </m:oMath>
                </a14:m>
                <a:endParaRPr lang="ru-RU" sz="2200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291" y="3252484"/>
                <a:ext cx="3191899" cy="430887"/>
              </a:xfrm>
              <a:prstGeom prst="rect">
                <a:avLst/>
              </a:prstGeom>
              <a:blipFill>
                <a:blip r:embed="rId8"/>
                <a:stretch>
                  <a:fillRect l="-2381" t="-11765" b="-2941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84226" y="3615884"/>
                <a:ext cx="3427798" cy="72712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>
                          <a:latin typeface="Cambria Math"/>
                        </a:rPr>
                        <m:t>𝑠𝑖𝑛</m:t>
                      </m:r>
                      <m:f>
                        <m:f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i="1">
                              <a:latin typeface="Cambria Math"/>
                            </a:rPr>
                            <m:t>8</m:t>
                          </m:r>
                          <m:r>
                            <a:rPr lang="en-US" sz="2200" i="1">
                              <a:latin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sz="2200" i="1">
                              <a:latin typeface="Cambria Math"/>
                            </a:rPr>
                            <m:t>7</m:t>
                          </m:r>
                        </m:den>
                      </m:f>
                      <m:r>
                        <a:rPr lang="en-US" sz="2200" i="1">
                          <a:latin typeface="Cambria Math"/>
                        </a:rPr>
                        <m:t>𝑐𝑜𝑠</m:t>
                      </m:r>
                      <m:f>
                        <m:f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i="1">
                              <a:latin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sz="2200" i="1">
                              <a:latin typeface="Cambria Math"/>
                            </a:rPr>
                            <m:t>7</m:t>
                          </m:r>
                        </m:den>
                      </m:f>
                      <m:r>
                        <a:rPr lang="en-US" sz="2200" i="1">
                          <a:latin typeface="Cambria Math"/>
                        </a:rPr>
                        <m:t>−</m:t>
                      </m:r>
                      <m:r>
                        <a:rPr lang="en-US" sz="2200" i="1">
                          <a:latin typeface="Cambria Math"/>
                        </a:rPr>
                        <m:t>𝑠𝑖𝑛</m:t>
                      </m:r>
                      <m:f>
                        <m:f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i="1">
                              <a:latin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sz="2200" i="1">
                              <a:latin typeface="Cambria Math"/>
                            </a:rPr>
                            <m:t>7</m:t>
                          </m:r>
                        </m:den>
                      </m:f>
                      <m:r>
                        <a:rPr lang="en-US" sz="2200" i="1">
                          <a:latin typeface="Cambria Math"/>
                        </a:rPr>
                        <m:t>𝑐𝑜𝑠</m:t>
                      </m:r>
                      <m:f>
                        <m:f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i="1">
                              <a:latin typeface="Cambria Math"/>
                            </a:rPr>
                            <m:t>8</m:t>
                          </m:r>
                          <m:r>
                            <a:rPr lang="en-US" sz="2200" i="1">
                              <a:latin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sz="2200" i="1">
                              <a:latin typeface="Cambria Math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226" y="3615884"/>
                <a:ext cx="3427798" cy="727122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3491880" y="3792161"/>
                <a:ext cx="5544616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𝒔𝒊𝒏</m:t>
                      </m:r>
                      <m:d>
                        <m:dPr>
                          <m:ctrlPr>
                            <a:rPr lang="ru-RU" sz="2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𝜶</m:t>
                          </m:r>
                          <m:r>
                            <a:rPr lang="en-US" sz="22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2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𝜷</m:t>
                          </m:r>
                        </m:e>
                      </m:d>
                      <m:r>
                        <a:rPr lang="en-US" sz="2200" b="1" i="1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200" b="1" i="1">
                          <a:solidFill>
                            <a:srgbClr val="FF0000"/>
                          </a:solidFill>
                          <a:latin typeface="Cambria Math"/>
                        </a:rPr>
                        <m:t>𝒔𝒊𝒏</m:t>
                      </m:r>
                      <m:r>
                        <a:rPr lang="en-US" sz="2200" b="1" i="1">
                          <a:solidFill>
                            <a:srgbClr val="FF0000"/>
                          </a:solidFill>
                          <a:latin typeface="Cambria Math"/>
                        </a:rPr>
                        <m:t>𝜶</m:t>
                      </m:r>
                      <m:r>
                        <a:rPr lang="en-US" sz="2200" b="1" i="1">
                          <a:solidFill>
                            <a:srgbClr val="FF0000"/>
                          </a:solidFill>
                          <a:latin typeface="Cambria Math"/>
                        </a:rPr>
                        <m:t>𝒄𝒐𝒔</m:t>
                      </m:r>
                      <m:r>
                        <a:rPr lang="en-US" sz="2200" b="1" i="1">
                          <a:solidFill>
                            <a:srgbClr val="FF0000"/>
                          </a:solidFill>
                          <a:latin typeface="Cambria Math"/>
                        </a:rPr>
                        <m:t>𝜷</m:t>
                      </m:r>
                      <m:r>
                        <a:rPr lang="en-US" sz="22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200" b="1" i="1">
                          <a:solidFill>
                            <a:srgbClr val="FF0000"/>
                          </a:solidFill>
                          <a:latin typeface="Cambria Math"/>
                        </a:rPr>
                        <m:t>𝒔𝒊𝒏</m:t>
                      </m:r>
                      <m:r>
                        <a:rPr lang="en-US" sz="2200" b="1" i="1">
                          <a:solidFill>
                            <a:srgbClr val="FF0000"/>
                          </a:solidFill>
                          <a:latin typeface="Cambria Math"/>
                        </a:rPr>
                        <m:t>𝜷</m:t>
                      </m:r>
                      <m:r>
                        <a:rPr lang="en-US" sz="2200" b="1" i="1">
                          <a:solidFill>
                            <a:srgbClr val="FF0000"/>
                          </a:solidFill>
                          <a:latin typeface="Cambria Math"/>
                        </a:rPr>
                        <m:t>𝒄𝒐𝒔</m:t>
                      </m:r>
                      <m:r>
                        <a:rPr lang="en-US" sz="2200" b="1" i="1">
                          <a:solidFill>
                            <a:srgbClr val="FF0000"/>
                          </a:solidFill>
                          <a:latin typeface="Cambria Math"/>
                        </a:rPr>
                        <m:t>𝜶</m:t>
                      </m:r>
                      <m:r>
                        <a:rPr lang="en-US" sz="22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  </m:t>
                      </m:r>
                      <m:r>
                        <a:rPr lang="en-US" sz="22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(</m:t>
                      </m:r>
                      <m:r>
                        <a:rPr lang="en-US" sz="22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𝟒</m:t>
                      </m:r>
                      <m:r>
                        <a:rPr lang="en-US" sz="22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ru-RU" sz="22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1880" y="3792161"/>
                <a:ext cx="5544616" cy="430887"/>
              </a:xfrm>
              <a:prstGeom prst="rect">
                <a:avLst/>
              </a:prstGeom>
              <a:blipFill rotWithShape="1">
                <a:blip r:embed="rId10"/>
                <a:stretch>
                  <a:fillRect b="-1549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100429" y="4290446"/>
                <a:ext cx="8928992" cy="78386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latin typeface="Cambria Math" panose="02040503050406030204" pitchFamily="18" charset="0"/>
                        </a:rPr>
                        <m:t>𝑠𝑖𝑛</m:t>
                      </m:r>
                      <m:f>
                        <m:fPr>
                          <m:ctrlPr>
                            <a:rPr lang="ru-RU" sz="20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  <m:r>
                            <a:rPr lang="en-US" sz="20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𝝅</m:t>
                          </m:r>
                        </m:num>
                        <m:den>
                          <m:r>
                            <a:rPr lang="en-US" sz="20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  <m:r>
                        <a:rPr lang="en-US" sz="2000" i="1">
                          <a:latin typeface="Cambria Math" panose="02040503050406030204" pitchFamily="18" charset="0"/>
                        </a:rPr>
                        <m:t>𝑐𝑜𝑠</m:t>
                      </m:r>
                      <m:f>
                        <m:fPr>
                          <m:ctrlPr>
                            <a:rPr lang="ru-RU" sz="20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𝝅</m:t>
                          </m:r>
                        </m:num>
                        <m:den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  <m:r>
                        <a:rPr lang="en-US" sz="2000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𝑠𝑖𝑛</m:t>
                      </m:r>
                      <m:f>
                        <m:fPr>
                          <m:ctrlPr>
                            <a:rPr lang="ru-RU" sz="20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𝝅</m:t>
                          </m:r>
                        </m:num>
                        <m:den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  <m:r>
                        <a:rPr lang="en-US" sz="2000" i="1">
                          <a:latin typeface="Cambria Math" panose="02040503050406030204" pitchFamily="18" charset="0"/>
                        </a:rPr>
                        <m:t>𝑐𝑜𝑠</m:t>
                      </m:r>
                      <m:f>
                        <m:fPr>
                          <m:ctrlPr>
                            <a:rPr lang="ru-RU" sz="20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  <m:r>
                            <a:rPr lang="en-US" sz="20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𝝅</m:t>
                          </m:r>
                        </m:num>
                        <m:den>
                          <m:r>
                            <a:rPr lang="en-US" sz="20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  <m:r>
                        <a:rPr lang="en-US" sz="2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𝑠𝑖𝑛</m:t>
                      </m:r>
                      <m:d>
                        <m:d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ru-RU" sz="2000" b="1" i="1" smtClean="0">
                                  <a:solidFill>
                                    <a:srgbClr val="00A859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b="1" i="1">
                                  <a:solidFill>
                                    <a:srgbClr val="00A859"/>
                                  </a:solidFill>
                                  <a:latin typeface="Cambria Math" panose="02040503050406030204" pitchFamily="18" charset="0"/>
                                </a:rPr>
                                <m:t>𝟖</m:t>
                              </m:r>
                              <m:r>
                                <a:rPr lang="en-US" sz="2000" b="1" i="1">
                                  <a:solidFill>
                                    <a:srgbClr val="00A859"/>
                                  </a:solidFill>
                                  <a:latin typeface="Cambria Math" panose="02040503050406030204" pitchFamily="18" charset="0"/>
                                </a:rPr>
                                <m:t>𝝅</m:t>
                              </m:r>
                            </m:num>
                            <m:den>
                              <m:r>
                                <a:rPr lang="en-US" sz="2000" b="1" i="1">
                                  <a:solidFill>
                                    <a:srgbClr val="00A859"/>
                                  </a:solidFill>
                                  <a:latin typeface="Cambria Math" panose="02040503050406030204" pitchFamily="18" charset="0"/>
                                </a:rPr>
                                <m:t>𝟕</m:t>
                              </m:r>
                            </m:den>
                          </m:f>
                          <m:r>
                            <a:rPr lang="en-US" sz="20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ru-RU" sz="2000" b="1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b="1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𝝅</m:t>
                              </m:r>
                            </m:num>
                            <m:den>
                              <m:r>
                                <a:rPr lang="en-US" sz="2000" b="1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𝟕</m:t>
                              </m:r>
                            </m:den>
                          </m:f>
                        </m:e>
                      </m:d>
                      <m:r>
                        <a:rPr lang="en-US" sz="2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𝑠𝑖𝑛</m:t>
                      </m:r>
                      <m:f>
                        <m:f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7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  <m:r>
                        <a:rPr lang="en-US" sz="2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𝑠𝑖𝑛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𝜋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20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429" y="4290446"/>
                <a:ext cx="8928992" cy="78386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5909279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0227" y="2427734"/>
            <a:ext cx="3931537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xmlns="" id="{7FC1F883-1236-4202-BC5C-D62FD599365E}"/>
              </a:ext>
            </a:extLst>
          </p:cNvPr>
          <p:cNvSpPr/>
          <p:nvPr/>
        </p:nvSpPr>
        <p:spPr>
          <a:xfrm>
            <a:off x="0" y="41235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19108" y="189853"/>
            <a:ext cx="883560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800" b="1" kern="0" dirty="0"/>
              <a:t>ЗАДАНИЯ ДЛЯ САМОСТОЯТЕЛЬНОГО РЕШЕНИЯ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19108" y="1257603"/>
            <a:ext cx="85689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Решить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№ 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275 - 276</a:t>
            </a:r>
            <a:r>
              <a:rPr lang="ru-RU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(четные)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Стр.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121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16172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9524" y="825555"/>
            <a:ext cx="891066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275. 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Вычислите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:</a:t>
            </a:r>
            <a:r>
              <a:rPr lang="en-US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2400" b="1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3131840" y="1990616"/>
                <a:ext cx="181011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Решение:</m:t>
                      </m:r>
                    </m:oMath>
                  </m:oMathPara>
                </a14:m>
                <a:endParaRPr lang="ru-RU" sz="2800" b="1" dirty="0">
                  <a:solidFill>
                    <a:srgbClr val="00B05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1840" y="1990616"/>
                <a:ext cx="1810111" cy="52322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93839" y="1338622"/>
                <a:ext cx="8762956" cy="78386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𝟐</m:t>
                      </m:r>
                      <m:r>
                        <a:rPr lang="en-US" sz="20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f>
                        <m:fPr>
                          <m:ctrlPr>
                            <a:rPr lang="ru-RU" sz="18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18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8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𝟏</m:t>
                              </m:r>
                              <m:r>
                                <a:rPr lang="en-US" sz="1800" b="1" i="1" smtClean="0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18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𝒕𝒈</m:t>
                              </m:r>
                            </m:e>
                            <m:sup>
                              <m:r>
                                <a:rPr lang="en-US" sz="18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18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(−</m:t>
                          </m:r>
                          <m:sSup>
                            <m:sSupPr>
                              <m:ctrlPr>
                                <a:rPr lang="ru-RU" sz="18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8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𝟑𝟎</m:t>
                              </m:r>
                            </m:e>
                            <m:sup>
                              <m:r>
                                <a:rPr lang="en-US" sz="18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𝟎</m:t>
                              </m:r>
                            </m:sup>
                          </m:sSup>
                          <m:r>
                            <a:rPr lang="en-US" sz="18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)</m:t>
                          </m:r>
                        </m:num>
                        <m:den>
                          <m:sSup>
                            <m:sSupPr>
                              <m:ctrlPr>
                                <a:rPr lang="ru-RU" sz="18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8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𝟏</m:t>
                              </m:r>
                              <m:r>
                                <a:rPr lang="en-US" sz="18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18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𝒄𝒕𝒈</m:t>
                              </m:r>
                            </m:e>
                            <m:sup>
                              <m:r>
                                <a:rPr lang="en-US" sz="18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18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(−</m:t>
                          </m:r>
                          <m:sSup>
                            <m:sSupPr>
                              <m:ctrlPr>
                                <a:rPr lang="ru-RU" sz="18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8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𝟑𝟎</m:t>
                              </m:r>
                            </m:e>
                            <m:sup>
                              <m:r>
                                <a:rPr lang="en-US" sz="18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𝟎</m:t>
                              </m:r>
                            </m:sup>
                          </m:sSup>
                          <m:r>
                            <a:rPr lang="en-US" sz="18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)</m:t>
                          </m:r>
                        </m:den>
                      </m:f>
                      <m:r>
                        <a:rPr lang="en-US" sz="18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,     </m:t>
                      </m:r>
                      <m:r>
                        <a:rPr lang="en-US" sz="18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𝟒</m:t>
                      </m:r>
                      <m:r>
                        <a:rPr lang="en-US" sz="18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func>
                        <m:funcPr>
                          <m:ctrlPr>
                            <a:rPr lang="ru-RU" sz="2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𝒄𝒐𝒔</m:t>
                          </m:r>
                        </m:fName>
                        <m:e>
                          <m:d>
                            <m:dPr>
                              <m:ctrlPr>
                                <a:rPr lang="ru-RU" sz="20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𝝅</m:t>
                              </m:r>
                            </m:e>
                          </m:d>
                        </m:e>
                      </m:func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</a:rPr>
                        <m:t>𝒄𝒕𝒈</m:t>
                      </m:r>
                      <m:d>
                        <m:dPr>
                          <m:ctrlPr>
                            <a:rPr lang="ru-RU" sz="2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−</m:t>
                          </m:r>
                          <m:f>
                            <m:fPr>
                              <m:ctrlPr>
                                <a:rPr lang="ru-RU" sz="20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𝝅</m:t>
                              </m:r>
                            </m:num>
                            <m:den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den>
                          </m:f>
                        </m:e>
                      </m:d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</a:rPr>
                        <m:t>𝒔𝒊𝒏</m:t>
                      </m:r>
                      <m:d>
                        <m:dPr>
                          <m:ctrlPr>
                            <a:rPr lang="ru-RU" sz="2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−</m:t>
                          </m:r>
                          <m:f>
                            <m:fPr>
                              <m:ctrlPr>
                                <a:rPr lang="ru-RU" sz="20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𝟑</m:t>
                              </m:r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𝝅</m:t>
                              </m:r>
                            </m:num>
                            <m:den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den>
                          </m:f>
                        </m:e>
                      </m:d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</a:rPr>
                        <m:t>𝒄𝒕𝒈</m:t>
                      </m:r>
                      <m:d>
                        <m:dPr>
                          <m:ctrlPr>
                            <a:rPr lang="ru-RU" sz="2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−</m:t>
                          </m:r>
                          <m:f>
                            <m:fPr>
                              <m:ctrlPr>
                                <a:rPr lang="ru-RU" sz="20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𝝅</m:t>
                              </m:r>
                            </m:num>
                            <m:den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𝟒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ru-RU" sz="20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839" y="1338622"/>
                <a:ext cx="8762956" cy="78386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35724" y="3579862"/>
                <a:ext cx="8910666" cy="13600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ru-RU" sz="20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000" b="0" i="0" smtClean="0">
                              <a:latin typeface="Cambria Math"/>
                            </a:rPr>
                            <m:t>4) </m:t>
                          </m:r>
                          <m:r>
                            <m:rPr>
                              <m:sty m:val="p"/>
                            </m:rPr>
                            <a:rPr lang="en-US" sz="20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e>
                          </m:d>
                        </m:e>
                      </m:func>
                      <m:r>
                        <a:rPr lang="en-US" sz="20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𝑐𝑡𝑔</m:t>
                      </m:r>
                      <m:d>
                        <m:d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r>
                        <a:rPr lang="en-US" sz="2000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𝑠𝑖𝑛</m:t>
                      </m:r>
                      <m:d>
                        <m:d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r>
                        <a:rPr lang="en-US" sz="20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𝑐𝑡𝑔</m:t>
                      </m:r>
                      <m:d>
                        <m:d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den>
                          </m:f>
                        </m:e>
                      </m:d>
                      <m:r>
                        <a:rPr lang="en-US" sz="2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0" i="1" smtClean="0">
                          <a:latin typeface="Cambria Math"/>
                        </a:rPr>
                        <m:t>=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𝑐𝑜𝑠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𝜋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𝑐𝑡𝑔</m:t>
                      </m:r>
                      <m:f>
                        <m:f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0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𝑠𝑖𝑛</m:t>
                      </m:r>
                      <m:f>
                        <m:f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000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𝑐𝑡𝑔</m:t>
                      </m:r>
                      <m:f>
                        <m:f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en-US" sz="2000" i="1">
                          <a:latin typeface="Cambria Math" panose="02040503050406030204" pitchFamily="18" charset="0"/>
                        </a:rPr>
                        <m:t>=−1−0+</m:t>
                      </m:r>
                      <m:d>
                        <m:d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en-US" sz="2000" i="1">
                          <a:latin typeface="Cambria Math" panose="02040503050406030204" pitchFamily="18" charset="0"/>
                        </a:rPr>
                        <m:t>−1=−3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24" y="3579862"/>
                <a:ext cx="8910666" cy="136005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93839" y="2427734"/>
                <a:ext cx="6026652" cy="107991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800" b="0" i="1" smtClean="0">
                          <a:latin typeface="Cambria Math"/>
                        </a:rPr>
                        <m:t>2)</m:t>
                      </m:r>
                      <m:f>
                        <m:fPr>
                          <m:ctrlPr>
                            <a:rPr lang="ru-RU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1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US" sz="1800" b="0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𝑡𝑔</m:t>
                              </m:r>
                            </m:e>
                            <m:sup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(−</m:t>
                          </m:r>
                          <m:sSup>
                            <m:sSupPr>
                              <m:ctrlPr>
                                <a:rPr lang="ru-RU" sz="1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30</m:t>
                              </m:r>
                            </m:e>
                            <m:sup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p>
                          </m:sSup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sSup>
                            <m:sSupPr>
                              <m:ctrlPr>
                                <a:rPr lang="ru-RU" sz="1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𝑐𝑡𝑔</m:t>
                              </m:r>
                            </m:e>
                            <m:sup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(−</m:t>
                          </m:r>
                          <m:sSup>
                            <m:sSupPr>
                              <m:ctrlPr>
                                <a:rPr lang="ru-RU" sz="1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30</m:t>
                              </m:r>
                            </m:e>
                            <m:sup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p>
                          </m:sSup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en-US" sz="18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US" sz="1800" b="0" i="1" smtClean="0"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ru-RU" sz="1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ru-RU" sz="18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ru-RU" sz="1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1800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ad>
                                        <m:radPr>
                                          <m:degHide m:val="on"/>
                                          <m:ctrlPr>
                                            <a:rPr lang="ru-RU" sz="18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radPr>
                                        <m:deg/>
                                        <m:e>
                                          <m:r>
                                            <a:rPr lang="en-US" sz="1800" i="1">
                                              <a:latin typeface="Cambria Math" panose="02040503050406030204" pitchFamily="18" charset="0"/>
                                            </a:rPr>
                                            <m:t>3</m:t>
                                          </m:r>
                                        </m:e>
                                      </m:rad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ru-RU" sz="1800" i="1">
                              <a:latin typeface="Cambria Math" panose="02040503050406030204" pitchFamily="18" charset="0"/>
                            </a:rPr>
                            <m:t>1+</m:t>
                          </m:r>
                          <m:sSup>
                            <m:sSupPr>
                              <m:ctrlPr>
                                <a:rPr lang="ru-RU" sz="1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sz="1800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ad>
                                <m:radPr>
                                  <m:degHide m:val="on"/>
                                  <m:ctrlPr>
                                    <a:rPr lang="ru-RU" sz="1800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ru-RU" sz="1800" i="1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e>
                              </m:rad>
                              <m:r>
                                <a:rPr lang="ru-RU" sz="1800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ru-RU" sz="1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sz="18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ru-RU" sz="1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800" b="0" i="1" smtClean="0">
                                  <a:latin typeface="Cambria Math"/>
                                </a:rPr>
                                <m:t>4</m:t>
                              </m:r>
                            </m:num>
                            <m:den>
                              <m:r>
                                <a:rPr lang="ru-RU" sz="18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</m:num>
                        <m:den>
                          <m:r>
                            <a:rPr lang="ru-RU" sz="1800" i="1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ru-RU" sz="18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18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800" b="0" i="1" smtClean="0">
                              <a:latin typeface="Cambria Math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ru-RU" sz="18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839" y="2427734"/>
                <a:ext cx="6026652" cy="107991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2410324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19652" y="717721"/>
            <a:ext cx="89705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276. </a:t>
            </a:r>
            <a:endParaRPr lang="en-US" sz="2600" i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2987824" y="2039715"/>
                <a:ext cx="181011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Решение:</m:t>
                      </m:r>
                    </m:oMath>
                  </m:oMathPara>
                </a14:m>
                <a:endParaRPr lang="ru-RU" sz="2800" b="1" dirty="0">
                  <a:solidFill>
                    <a:srgbClr val="00B05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7824" y="2039715"/>
                <a:ext cx="1810111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Прямоугольник 14"/>
          <p:cNvSpPr/>
          <p:nvPr/>
        </p:nvSpPr>
        <p:spPr>
          <a:xfrm>
            <a:off x="66569" y="1131590"/>
            <a:ext cx="89038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Arial" pitchFamily="34" charset="0"/>
                <a:cs typeface="Arial" pitchFamily="34" charset="0"/>
              </a:rPr>
              <a:t>Упростите выражение: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98469" y="2558499"/>
                <a:ext cx="9045531" cy="101072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/>
                        </a:rPr>
                        <m:t>2) 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𝑐𝑜𝑠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𝑐𝑡𝑔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</m:d>
                      <m:r>
                        <a:rPr lang="en-US" sz="22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𝑐𝑜𝑠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𝑐𝑜𝑠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𝛼</m:t>
                          </m:r>
                        </m:num>
                        <m:den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𝛼</m:t>
                          </m:r>
                        </m:den>
                      </m:f>
                      <m:r>
                        <a:rPr lang="en-US" sz="2200" i="1">
                          <a:latin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</m:d>
                      <m:r>
                        <a:rPr lang="en-US" sz="22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22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200" i="1">
                          <a:latin typeface="Cambria Math" panose="02040503050406030204" pitchFamily="18" charset="0"/>
                        </a:rPr>
                        <m:t>𝑐𝑜𝑠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𝑐𝑜𝑠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200" b="0" i="1" smtClean="0">
                          <a:latin typeface="Cambria Math"/>
                        </a:rPr>
                        <m:t>=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𝑐𝑜𝑠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469" y="2558499"/>
                <a:ext cx="9045531" cy="101072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99587" y="1574236"/>
                <a:ext cx="8870823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/>
                      </a:rPr>
                      <m:t>2) 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𝑐𝑜𝑠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𝑐𝑡𝑔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∙</m:t>
                    </m:r>
                    <m:d>
                      <m:dPr>
                        <m:ctrlPr>
                          <a:rPr lang="ru-RU" sz="2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𝑠𝑖𝑛</m:t>
                        </m:r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d>
                    <m:r>
                      <a:rPr lang="en-US" sz="2200" b="0" i="1" smtClean="0">
                        <a:latin typeface="Cambria Math"/>
                      </a:rPr>
                      <m:t>;           4) 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𝑡𝑔</m:t>
                    </m:r>
                    <m:d>
                      <m:dPr>
                        <m:ctrlPr>
                          <a:rPr lang="ru-RU" sz="2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d>
                    <m:r>
                      <a:rPr lang="en-US" sz="2200" i="1">
                        <a:latin typeface="Cambria Math" panose="02040503050406030204" pitchFamily="18" charset="0"/>
                      </a:rPr>
                      <m:t>𝑐𝑡𝑔</m:t>
                    </m:r>
                    <m:d>
                      <m:dPr>
                        <m:ctrlPr>
                          <a:rPr lang="ru-RU" sz="2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d>
                    <m:r>
                      <a:rPr lang="en-US" sz="2200" i="1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ru-RU" sz="2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𝑐𝑜𝑠</m:t>
                        </m:r>
                      </m:e>
                      <m:sup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d>
                      <m:dPr>
                        <m:ctrlPr>
                          <a:rPr lang="ru-RU" sz="2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d>
                    <m:r>
                      <a:rPr lang="en-US" sz="2200" i="1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ru-RU" sz="2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𝑠𝑖𝑛</m:t>
                        </m:r>
                      </m:e>
                      <m:sup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200" i="1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ru-RU" sz="2200" dirty="0"/>
                  <a:t> </a:t>
                </a: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587" y="1574236"/>
                <a:ext cx="8870823" cy="430887"/>
              </a:xfrm>
              <a:prstGeom prst="rect">
                <a:avLst/>
              </a:prstGeom>
              <a:blipFill>
                <a:blip r:embed="rId5"/>
                <a:stretch>
                  <a:fillRect b="-20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97134" y="3723878"/>
                <a:ext cx="8947060" cy="93352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30000"/>
                  </a:lnSpc>
                </a:pP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/>
                      </a:rPr>
                      <m:t>4) 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𝑡𝑔</m:t>
                    </m:r>
                    <m:d>
                      <m:dPr>
                        <m:ctrlPr>
                          <a:rPr lang="ru-RU" sz="2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d>
                    <m:r>
                      <a:rPr lang="en-US" sz="2200" i="1">
                        <a:latin typeface="Cambria Math" panose="02040503050406030204" pitchFamily="18" charset="0"/>
                      </a:rPr>
                      <m:t>𝑐𝑡𝑔</m:t>
                    </m:r>
                    <m:d>
                      <m:dPr>
                        <m:ctrlPr>
                          <a:rPr lang="ru-RU" sz="2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d>
                    <m:r>
                      <a:rPr lang="en-US" sz="2200" i="1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ru-RU" sz="2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𝑐𝑜𝑠</m:t>
                        </m:r>
                      </m:e>
                      <m:sup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d>
                      <m:dPr>
                        <m:ctrlPr>
                          <a:rPr lang="ru-RU" sz="2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d>
                    <m:r>
                      <a:rPr lang="en-US" sz="2200" i="1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ru-RU" sz="2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𝑠𝑖𝑛</m:t>
                        </m:r>
                      </m:e>
                      <m:sup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200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sz="2200" b="0" i="1" smtClean="0">
                        <a:latin typeface="Cambria Math"/>
                      </a:rPr>
                      <m:t>=</m:t>
                    </m:r>
                  </m:oMath>
                </a14:m>
                <a:r>
                  <a:rPr lang="ru-RU" sz="2200" b="0" i="1" dirty="0">
                    <a:latin typeface="Cambria Math"/>
                  </a:rPr>
                  <a:t> </a:t>
                </a:r>
              </a:p>
              <a:p>
                <a:pPr>
                  <a:lnSpc>
                    <a:spcPct val="130000"/>
                  </a:lnSpc>
                </a:pPr>
                <a14:m>
                  <m:oMath xmlns:m="http://schemas.openxmlformats.org/officeDocument/2006/math">
                    <m:r>
                      <a:rPr lang="en-US" sz="2200" i="1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𝑡𝑔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∙</m:t>
                    </m:r>
                    <m:d>
                      <m:dPr>
                        <m:ctrlPr>
                          <a:rPr lang="ru-RU" sz="2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𝑐𝑡𝑔</m:t>
                        </m:r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d>
                    <m:r>
                      <a:rPr lang="en-US" sz="2200" i="1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ru-RU" sz="2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𝑐𝑜𝑠</m:t>
                        </m:r>
                      </m:e>
                      <m:sup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200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ru-RU" sz="2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𝑠𝑖𝑛</m:t>
                        </m:r>
                      </m:e>
                      <m:sup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200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𝑡𝑔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∙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𝑐𝑡𝑔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+1=1+1=2</m:t>
                    </m:r>
                  </m:oMath>
                </a14:m>
                <a:r>
                  <a:rPr lang="ru-RU" sz="2200" dirty="0"/>
                  <a:t> </a:t>
                </a: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34" y="3723878"/>
                <a:ext cx="8947060" cy="933525"/>
              </a:xfrm>
              <a:prstGeom prst="rect">
                <a:avLst/>
              </a:prstGeom>
              <a:blipFill>
                <a:blip r:embed="rId6"/>
                <a:stretch>
                  <a:fillRect b="-675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3765347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69579"/>
            <a:ext cx="9144000" cy="54304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ФОРМУЛЫ СЛОЖЕНИЯ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193700" y="1260163"/>
                <a:ext cx="8784976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2400" i="1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Формулами сложения называют формулы, выражающие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</a:rPr>
                      <m:t>𝐜𝐨𝐬</m:t>
                    </m:r>
                    <m:r>
                      <a:rPr lang="en-US" sz="2400" b="1" i="1">
                        <a:solidFill>
                          <a:srgbClr val="7030A0"/>
                        </a:solidFill>
                        <a:latin typeface="Cambria Math"/>
                      </a:rPr>
                      <m:t>(</m:t>
                    </m:r>
                    <m:r>
                      <a:rPr lang="en-US" sz="2400" b="1" i="1">
                        <a:solidFill>
                          <a:srgbClr val="7030A0"/>
                        </a:solidFill>
                        <a:latin typeface="Cambria Math"/>
                      </a:rPr>
                      <m:t>𝜶</m:t>
                    </m:r>
                    <m:r>
                      <a:rPr lang="en-US" sz="2400" b="1" i="1">
                        <a:solidFill>
                          <a:srgbClr val="7030A0"/>
                        </a:solidFill>
                        <a:latin typeface="Cambria Math"/>
                      </a:rPr>
                      <m:t>±</m:t>
                    </m:r>
                    <m:r>
                      <a:rPr lang="en-US" sz="2400" b="1" i="1">
                        <a:solidFill>
                          <a:srgbClr val="7030A0"/>
                        </a:solidFill>
                        <a:latin typeface="Cambria Math"/>
                      </a:rPr>
                      <m:t>𝜷</m:t>
                    </m:r>
                    <m:r>
                      <a:rPr lang="en-US" sz="2400" b="1" i="1">
                        <a:solidFill>
                          <a:srgbClr val="7030A0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en-US" sz="2400" b="1" dirty="0">
                    <a:solidFill>
                      <a:srgbClr val="7030A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и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</a:rPr>
                      <m:t>𝐬𝐢𝐧</m:t>
                    </m:r>
                    <m:r>
                      <a:rPr lang="en-US" sz="2400" b="1" i="1">
                        <a:solidFill>
                          <a:srgbClr val="7030A0"/>
                        </a:solidFill>
                        <a:latin typeface="Cambria Math"/>
                      </a:rPr>
                      <m:t>(</m:t>
                    </m:r>
                    <m:r>
                      <a:rPr lang="en-US" sz="2400" b="1" i="1">
                        <a:solidFill>
                          <a:srgbClr val="7030A0"/>
                        </a:solidFill>
                        <a:latin typeface="Cambria Math"/>
                      </a:rPr>
                      <m:t>𝜶</m:t>
                    </m:r>
                    <m:r>
                      <a:rPr lang="en-US" sz="2400" b="1" i="1">
                        <a:solidFill>
                          <a:srgbClr val="7030A0"/>
                        </a:solidFill>
                        <a:latin typeface="Cambria Math"/>
                      </a:rPr>
                      <m:t>±</m:t>
                    </m:r>
                    <m:r>
                      <a:rPr lang="en-US" sz="2400" b="1" i="1">
                        <a:solidFill>
                          <a:srgbClr val="7030A0"/>
                        </a:solidFill>
                        <a:latin typeface="Cambria Math"/>
                      </a:rPr>
                      <m:t>𝜷</m:t>
                    </m:r>
                    <m:r>
                      <a:rPr lang="en-US" sz="2400" b="1" i="1">
                        <a:solidFill>
                          <a:srgbClr val="7030A0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en-US" sz="2400" b="1" dirty="0">
                    <a:solidFill>
                      <a:srgbClr val="7030A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через косинусы и синусы углов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</a:rPr>
                      <m:t>𝜶</m:t>
                    </m:r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</a:rPr>
                      <m:t> и </m:t>
                    </m:r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</a:rPr>
                      <m:t>𝜷</m:t>
                    </m:r>
                  </m:oMath>
                </a14:m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700" y="1260163"/>
                <a:ext cx="8784976" cy="830997"/>
              </a:xfrm>
              <a:prstGeom prst="rect">
                <a:avLst/>
              </a:prstGeom>
              <a:blipFill>
                <a:blip r:embed="rId2"/>
                <a:stretch>
                  <a:fillRect t="-6061" r="-433" b="-1515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208545" y="2602431"/>
                <a:ext cx="8755287" cy="984885"/>
              </a:xfrm>
              <a:prstGeom prst="rect">
                <a:avLst/>
              </a:prstGeom>
              <a:solidFill>
                <a:srgbClr val="00B050"/>
              </a:solidFill>
            </p:spPr>
            <p:txBody>
              <a:bodyPr wrap="square">
                <a:spAutoFit/>
              </a:bodyPr>
              <a:lstStyle/>
              <a:p>
                <a:r>
                  <a:rPr lang="ru-RU" b="1" dirty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Теорема</a:t>
                </a:r>
                <a:r>
                  <a:rPr lang="en-US" b="1" dirty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. </a:t>
                </a:r>
                <a:r>
                  <a:rPr lang="ru-RU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Для любых</a:t>
                </a:r>
                <a:r>
                  <a:rPr lang="en-US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chemeClr val="bg1"/>
                        </a:solidFill>
                        <a:latin typeface="Cambria Math"/>
                      </a:rPr>
                      <m:t>𝛼</m:t>
                    </m:r>
                    <m:r>
                      <a:rPr lang="en-US" i="1">
                        <a:solidFill>
                          <a:schemeClr val="bg1"/>
                        </a:solidFill>
                        <a:latin typeface="Cambria Math"/>
                      </a:rPr>
                      <m:t> и </m:t>
                    </m:r>
                    <m:r>
                      <a:rPr lang="en-US" i="1">
                        <a:solidFill>
                          <a:schemeClr val="bg1"/>
                        </a:solidFill>
                        <a:latin typeface="Cambria Math"/>
                      </a:rPr>
                      <m:t>𝛽</m:t>
                    </m:r>
                  </m:oMath>
                </a14:m>
                <a:r>
                  <a:rPr lang="en-US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справедливо равенство</a:t>
                </a:r>
                <a:r>
                  <a:rPr lang="en-US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: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ru-RU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b="1" i="1">
                            <a:solidFill>
                              <a:srgbClr val="FFFF00"/>
                            </a:solidFill>
                            <a:latin typeface="Cambria Math"/>
                          </a:rPr>
                          <m:t>𝒄𝒐𝒔</m:t>
                        </m:r>
                      </m:fName>
                      <m:e>
                        <m:d>
                          <m:dPr>
                            <m:ctrlPr>
                              <a:rPr lang="ru-RU" b="1" i="1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𝜶</m:t>
                            </m:r>
                            <m:r>
                              <a:rPr lang="en-US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+</m:t>
                            </m:r>
                            <m:r>
                              <a:rPr lang="en-US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𝜷</m:t>
                            </m:r>
                          </m:e>
                        </m:d>
                      </m:e>
                    </m:func>
                    <m:r>
                      <a:rPr lang="en-US" b="1" i="1">
                        <a:solidFill>
                          <a:srgbClr val="FFFF00"/>
                        </a:solidFill>
                        <a:latin typeface="Cambria Math"/>
                      </a:rPr>
                      <m:t>=</m:t>
                    </m:r>
                    <m:r>
                      <a:rPr lang="en-US" b="1" i="1">
                        <a:solidFill>
                          <a:srgbClr val="FFFF00"/>
                        </a:solidFill>
                        <a:latin typeface="Cambria Math"/>
                      </a:rPr>
                      <m:t>𝒄𝒐𝒔</m:t>
                    </m:r>
                    <m:r>
                      <a:rPr lang="en-US" b="1" i="1">
                        <a:solidFill>
                          <a:srgbClr val="FFFF00"/>
                        </a:solidFill>
                        <a:latin typeface="Cambria Math"/>
                      </a:rPr>
                      <m:t>𝜶</m:t>
                    </m:r>
                    <m:r>
                      <a:rPr lang="en-US" b="1" i="1">
                        <a:solidFill>
                          <a:srgbClr val="FFFF00"/>
                        </a:solidFill>
                        <a:latin typeface="Cambria Math"/>
                      </a:rPr>
                      <m:t>𝒄𝒐𝒔</m:t>
                    </m:r>
                    <m:r>
                      <a:rPr lang="en-US" b="1" i="1">
                        <a:solidFill>
                          <a:srgbClr val="FFFF00"/>
                        </a:solidFill>
                        <a:latin typeface="Cambria Math"/>
                      </a:rPr>
                      <m:t>𝜷</m:t>
                    </m:r>
                    <m:r>
                      <a:rPr lang="en-US" b="1" i="1">
                        <a:solidFill>
                          <a:srgbClr val="FFFF00"/>
                        </a:solidFill>
                        <a:latin typeface="Cambria Math"/>
                      </a:rPr>
                      <m:t>−</m:t>
                    </m:r>
                    <m:r>
                      <a:rPr lang="en-US" b="1" i="1">
                        <a:solidFill>
                          <a:srgbClr val="FFFF00"/>
                        </a:solidFill>
                        <a:latin typeface="Cambria Math"/>
                      </a:rPr>
                      <m:t>𝒔𝒊𝒏</m:t>
                    </m:r>
                    <m:r>
                      <a:rPr lang="en-US" b="1" i="1">
                        <a:solidFill>
                          <a:srgbClr val="FFFF00"/>
                        </a:solidFill>
                        <a:latin typeface="Cambria Math"/>
                      </a:rPr>
                      <m:t>𝜶</m:t>
                    </m:r>
                    <m:r>
                      <a:rPr lang="en-US" b="1" i="1">
                        <a:solidFill>
                          <a:srgbClr val="FFFF00"/>
                        </a:solidFill>
                        <a:latin typeface="Cambria Math"/>
                      </a:rPr>
                      <m:t>𝒔𝒊𝒏</m:t>
                    </m:r>
                    <m:r>
                      <a:rPr lang="en-US" b="1" i="1">
                        <a:solidFill>
                          <a:srgbClr val="FFFF00"/>
                        </a:solidFill>
                        <a:latin typeface="Cambria Math"/>
                      </a:rPr>
                      <m:t>𝜷</m:t>
                    </m:r>
                  </m:oMath>
                </a14:m>
                <a:endParaRPr lang="ru-RU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545" y="2602431"/>
                <a:ext cx="8755287" cy="984885"/>
              </a:xfrm>
              <a:prstGeom prst="rect">
                <a:avLst/>
              </a:prstGeom>
              <a:blipFill>
                <a:blip r:embed="rId3"/>
                <a:stretch>
                  <a:fillRect l="-1594" t="-6329" b="-1772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822239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69579"/>
            <a:ext cx="9144000" cy="53137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ФОРМУЛЫ СЛОЖЕНИЯ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5" name="Прямоугольник 74"/>
              <p:cNvSpPr/>
              <p:nvPr/>
            </p:nvSpPr>
            <p:spPr>
              <a:xfrm>
                <a:off x="202844" y="885270"/>
                <a:ext cx="1807878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𝑴</m:t>
                          </m:r>
                        </m:e>
                        <m:sub>
                          <m:r>
                            <a:rPr lang="en-US" sz="18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</m:sub>
                      </m:sSub>
                      <m:r>
                        <a:rPr lang="en-US" sz="18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(</m:t>
                      </m:r>
                      <m:r>
                        <a:rPr lang="en-US" sz="18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𝒄𝒐𝒔</m:t>
                      </m:r>
                      <m:r>
                        <a:rPr lang="en-US" sz="18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1800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;</m:t>
                      </m:r>
                      <m:r>
                        <a:rPr lang="en-US" sz="1800" b="1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</a:rPr>
                        <m:t>𝒔𝒊𝒏</m:t>
                      </m:r>
                      <m:r>
                        <a:rPr lang="en-US" sz="1800" b="1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18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ru-RU" sz="1800" b="1" i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75" name="Прямоугольник 7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844" y="885270"/>
                <a:ext cx="1807878" cy="369332"/>
              </a:xfrm>
              <a:prstGeom prst="rect">
                <a:avLst/>
              </a:prstGeom>
              <a:blipFill rotWithShape="1">
                <a:blip r:embed="rId3"/>
                <a:stretch>
                  <a:fillRect r="-2020" b="-114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6" name="Прямоугольник 75"/>
              <p:cNvSpPr/>
              <p:nvPr/>
            </p:nvSpPr>
            <p:spPr>
              <a:xfrm>
                <a:off x="156776" y="1309157"/>
                <a:ext cx="2808312" cy="39440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𝑴</m:t>
                          </m:r>
                        </m:e>
                        <m:sub>
                          <m:r>
                            <a:rPr lang="en-US" sz="18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18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𝜷</m:t>
                          </m:r>
                        </m:sub>
                      </m:sSub>
                      <m:r>
                        <a:rPr lang="en-US" sz="18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(</m:t>
                      </m:r>
                      <m:r>
                        <a:rPr lang="en-US" sz="18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𝒄𝒐𝒔</m:t>
                      </m:r>
                      <m:r>
                        <a:rPr lang="en-US" sz="18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(−</m:t>
                      </m:r>
                      <m:r>
                        <a:rPr lang="en-US" sz="18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𝜷</m:t>
                      </m:r>
                      <m:r>
                        <a:rPr lang="en-US" sz="18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);</m:t>
                      </m:r>
                      <m:r>
                        <a:rPr lang="en-US" sz="1800" b="1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</a:rPr>
                        <m:t>𝒔𝒊𝒏</m:t>
                      </m:r>
                      <m:r>
                        <a:rPr lang="en-US" sz="1800" b="1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</a:rPr>
                        <m:t>(−</m:t>
                      </m:r>
                      <m:r>
                        <a:rPr lang="en-US" sz="1800" b="1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</a:rPr>
                        <m:t>𝜷</m:t>
                      </m:r>
                      <m:r>
                        <a:rPr lang="en-US" sz="1800" b="1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</a:rPr>
                        <m:t>))</m:t>
                      </m:r>
                    </m:oMath>
                  </m:oMathPara>
                </a14:m>
                <a:endParaRPr lang="ru-RU" sz="1800" b="1" i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76" name="Прямоугольник 7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776" y="1309157"/>
                <a:ext cx="2808312" cy="394403"/>
              </a:xfrm>
              <a:prstGeom prst="rect">
                <a:avLst/>
              </a:prstGeom>
              <a:blipFill rotWithShape="1">
                <a:blip r:embed="rId4"/>
                <a:stretch>
                  <a:fillRect b="-109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7" name="Прямоугольник 76"/>
              <p:cNvSpPr/>
              <p:nvPr/>
            </p:nvSpPr>
            <p:spPr>
              <a:xfrm>
                <a:off x="82176" y="1804906"/>
                <a:ext cx="3600400" cy="39440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𝑴</m:t>
                          </m:r>
                        </m:e>
                        <m:sub>
                          <m:r>
                            <a:rPr lang="en-US" sz="18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  <m:r>
                            <a:rPr lang="en-US" sz="18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18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𝜷</m:t>
                          </m:r>
                        </m:sub>
                      </m:sSub>
                      <m:r>
                        <a:rPr lang="en-US" sz="18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(</m:t>
                      </m:r>
                      <m:r>
                        <a:rPr lang="en-US" sz="18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𝒄𝒐𝒔</m:t>
                      </m:r>
                      <m:r>
                        <a:rPr lang="en-US" sz="18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(</m:t>
                      </m:r>
                      <m:r>
                        <a:rPr lang="en-US" sz="18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18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18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𝜷</m:t>
                      </m:r>
                      <m:r>
                        <a:rPr lang="en-US" sz="18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);</m:t>
                      </m:r>
                      <m:r>
                        <a:rPr lang="en-US" sz="1800" b="1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</a:rPr>
                        <m:t>𝒔𝒊𝒏</m:t>
                      </m:r>
                      <m:r>
                        <a:rPr lang="en-US" sz="1800" b="1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</a:rPr>
                        <m:t>(</m:t>
                      </m:r>
                      <m:r>
                        <a:rPr lang="en-US" sz="1800" b="1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1800" b="1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1800" b="1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</a:rPr>
                        <m:t>𝜷</m:t>
                      </m:r>
                      <m:r>
                        <a:rPr lang="en-US" sz="1800" b="1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</a:rPr>
                        <m:t>))</m:t>
                      </m:r>
                    </m:oMath>
                  </m:oMathPara>
                </a14:m>
                <a:endParaRPr lang="ru-RU" sz="1800" b="1" i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77" name="Прямоугольник 7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176" y="1804906"/>
                <a:ext cx="3600400" cy="394403"/>
              </a:xfrm>
              <a:prstGeom prst="rect">
                <a:avLst/>
              </a:prstGeom>
              <a:blipFill rotWithShape="1">
                <a:blip r:embed="rId5"/>
                <a:stretch>
                  <a:fillRect b="-923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1" name="Прямоугольник 80"/>
              <p:cNvSpPr/>
              <p:nvPr/>
            </p:nvSpPr>
            <p:spPr>
              <a:xfrm>
                <a:off x="6898643" y="2177834"/>
                <a:ext cx="612091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𝑴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𝟎</m:t>
                          </m:r>
                        </m:sub>
                      </m:sSub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81" name="Прямоугольник 8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98643" y="2177834"/>
                <a:ext cx="612091" cy="400110"/>
              </a:xfrm>
              <a:prstGeom prst="rect">
                <a:avLst/>
              </a:prstGeom>
              <a:blipFill rotWithShape="1">
                <a:blip r:embed="rId6"/>
                <a:stretch>
                  <a:fillRect b="-30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3" name="Овал 82"/>
          <p:cNvSpPr/>
          <p:nvPr/>
        </p:nvSpPr>
        <p:spPr>
          <a:xfrm>
            <a:off x="6829444" y="2624425"/>
            <a:ext cx="138397" cy="11217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4" name="Прямоугольник 83"/>
              <p:cNvSpPr/>
              <p:nvPr/>
            </p:nvSpPr>
            <p:spPr>
              <a:xfrm>
                <a:off x="3882040" y="1069936"/>
                <a:ext cx="792088" cy="39408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𝑴</m:t>
                          </m:r>
                        </m:e>
                        <m:sub>
                          <m:r>
                            <a:rPr lang="en-US" sz="18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  <m:r>
                            <a:rPr lang="en-US" sz="18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18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𝜷</m:t>
                          </m:r>
                        </m:sub>
                      </m:sSub>
                    </m:oMath>
                  </m:oMathPara>
                </a14:m>
                <a:endParaRPr lang="ru-RU" sz="1800" b="1" i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84" name="Прямоугольник 8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2040" y="1069936"/>
                <a:ext cx="792088" cy="394082"/>
              </a:xfrm>
              <a:prstGeom prst="rect">
                <a:avLst/>
              </a:prstGeom>
              <a:blipFill rotWithShape="1">
                <a:blip r:embed="rId7"/>
                <a:stretch>
                  <a:fillRect b="-109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5" name="Овал 84"/>
          <p:cNvSpPr/>
          <p:nvPr/>
        </p:nvSpPr>
        <p:spPr>
          <a:xfrm>
            <a:off x="4400140" y="1506359"/>
            <a:ext cx="138397" cy="11217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6" name="Прямая соединительная линия 85"/>
          <p:cNvCxnSpPr/>
          <p:nvPr/>
        </p:nvCxnSpPr>
        <p:spPr>
          <a:xfrm>
            <a:off x="4541603" y="1582234"/>
            <a:ext cx="2333690" cy="107560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7" name="Прямая соединительная линия 86"/>
          <p:cNvCxnSpPr/>
          <p:nvPr/>
        </p:nvCxnSpPr>
        <p:spPr>
          <a:xfrm flipH="1" flipV="1">
            <a:off x="4518270" y="1608766"/>
            <a:ext cx="858946" cy="1075628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8" name="Прямая соединительная линия 87"/>
          <p:cNvCxnSpPr/>
          <p:nvPr/>
        </p:nvCxnSpPr>
        <p:spPr>
          <a:xfrm>
            <a:off x="5377216" y="2676632"/>
            <a:ext cx="1494527" cy="7762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4" name="Прямоугольник 113"/>
              <p:cNvSpPr/>
              <p:nvPr/>
            </p:nvSpPr>
            <p:spPr>
              <a:xfrm>
                <a:off x="7996414" y="963624"/>
                <a:ext cx="482828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𝑴</m:t>
                          </m:r>
                        </m:e>
                        <m:sub>
                          <m:r>
                            <a:rPr lang="en-US" sz="18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</m:sub>
                      </m:sSub>
                    </m:oMath>
                  </m:oMathPara>
                </a14:m>
                <a:endParaRPr lang="ru-RU" sz="1800" b="1" i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14" name="Прямоугольник 1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96414" y="963624"/>
                <a:ext cx="482828" cy="369332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5" name="Прямоугольник 114"/>
              <p:cNvSpPr/>
              <p:nvPr/>
            </p:nvSpPr>
            <p:spPr>
              <a:xfrm>
                <a:off x="8561368" y="3704647"/>
                <a:ext cx="513750" cy="39408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𝑴</m:t>
                          </m:r>
                        </m:e>
                        <m:sub>
                          <m:r>
                            <a:rPr lang="en-US" sz="18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18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𝜷</m:t>
                          </m:r>
                        </m:sub>
                      </m:sSub>
                    </m:oMath>
                  </m:oMathPara>
                </a14:m>
                <a:endParaRPr lang="ru-RU" sz="1800" b="1" i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15" name="Прямоугольник 1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61368" y="3704647"/>
                <a:ext cx="513750" cy="394082"/>
              </a:xfrm>
              <a:prstGeom prst="rect">
                <a:avLst/>
              </a:prstGeom>
              <a:blipFill rotWithShape="1">
                <a:blip r:embed="rId9"/>
                <a:stretch>
                  <a:fillRect r="-20000" b="-109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3" name="Овал 122"/>
          <p:cNvSpPr/>
          <p:nvPr/>
        </p:nvSpPr>
        <p:spPr>
          <a:xfrm>
            <a:off x="7943035" y="1269413"/>
            <a:ext cx="138397" cy="11217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4" name="Овал 123"/>
          <p:cNvSpPr/>
          <p:nvPr/>
        </p:nvSpPr>
        <p:spPr>
          <a:xfrm>
            <a:off x="8749044" y="3626098"/>
            <a:ext cx="138397" cy="11217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25" name="Прямая соединительная линия 124"/>
          <p:cNvCxnSpPr/>
          <p:nvPr/>
        </p:nvCxnSpPr>
        <p:spPr>
          <a:xfrm flipV="1">
            <a:off x="7750233" y="1379601"/>
            <a:ext cx="240008" cy="1336218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29" name="Прямая соединительная линия 128"/>
          <p:cNvCxnSpPr/>
          <p:nvPr/>
        </p:nvCxnSpPr>
        <p:spPr>
          <a:xfrm>
            <a:off x="7734732" y="2715819"/>
            <a:ext cx="1047831" cy="91940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30" name="Прямая соединительная линия 129"/>
          <p:cNvCxnSpPr>
            <a:stCxn id="123" idx="5"/>
            <a:endCxn id="124" idx="0"/>
          </p:cNvCxnSpPr>
          <p:nvPr/>
        </p:nvCxnSpPr>
        <p:spPr>
          <a:xfrm>
            <a:off x="8061164" y="1365161"/>
            <a:ext cx="757079" cy="226093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1" name="Прямоугольник 130"/>
              <p:cNvSpPr/>
              <p:nvPr/>
            </p:nvSpPr>
            <p:spPr>
              <a:xfrm>
                <a:off x="5007300" y="2651336"/>
                <a:ext cx="41710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𝑶</m:t>
                      </m:r>
                    </m:oMath>
                  </m:oMathPara>
                </a14:m>
                <a:endParaRPr lang="ru-RU" sz="28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31" name="Прямоугольник 1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7300" y="2651336"/>
                <a:ext cx="417101" cy="369332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2" name="Прямоугольник 131"/>
              <p:cNvSpPr/>
              <p:nvPr/>
            </p:nvSpPr>
            <p:spPr>
              <a:xfrm>
                <a:off x="7426784" y="2657835"/>
                <a:ext cx="41710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𝑶</m:t>
                      </m:r>
                    </m:oMath>
                  </m:oMathPara>
                </a14:m>
                <a:endParaRPr lang="ru-RU" sz="28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32" name="Прямоугольник 1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26784" y="2657835"/>
                <a:ext cx="417101" cy="369332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4" name="Прямая со стрелкой 43"/>
          <p:cNvCxnSpPr/>
          <p:nvPr/>
        </p:nvCxnSpPr>
        <p:spPr>
          <a:xfrm>
            <a:off x="80477" y="3791420"/>
            <a:ext cx="3096344" cy="0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 flipV="1">
            <a:off x="1561146" y="2342578"/>
            <a:ext cx="8610" cy="2530886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8" name="Кольцо 47"/>
          <p:cNvSpPr/>
          <p:nvPr/>
        </p:nvSpPr>
        <p:spPr>
          <a:xfrm>
            <a:off x="296501" y="2903458"/>
            <a:ext cx="2448981" cy="1807362"/>
          </a:xfrm>
          <a:prstGeom prst="donut">
            <a:avLst>
              <a:gd name="adj" fmla="val 833"/>
            </a:avLst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Прямоугольник 48"/>
              <p:cNvSpPr/>
              <p:nvPr/>
            </p:nvSpPr>
            <p:spPr>
              <a:xfrm>
                <a:off x="1106783" y="2351127"/>
                <a:ext cx="44640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𝑦</m:t>
                      </m:r>
                    </m:oMath>
                  </m:oMathPara>
                </a14:m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9" name="Прямоугольник 4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6783" y="2351127"/>
                <a:ext cx="446404" cy="461665"/>
              </a:xfrm>
              <a:prstGeom prst="rect">
                <a:avLst/>
              </a:prstGeom>
              <a:blipFill rotWithShape="1">
                <a:blip r:embed="rId12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1" name="Овал 50"/>
          <p:cNvSpPr/>
          <p:nvPr/>
        </p:nvSpPr>
        <p:spPr>
          <a:xfrm>
            <a:off x="1715486" y="2854876"/>
            <a:ext cx="138397" cy="11217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Прямоугольник 52"/>
              <p:cNvSpPr/>
              <p:nvPr/>
            </p:nvSpPr>
            <p:spPr>
              <a:xfrm>
                <a:off x="1280559" y="4436757"/>
                <a:ext cx="41710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𝑶</m:t>
                      </m:r>
                    </m:oMath>
                  </m:oMathPara>
                </a14:m>
                <a:endParaRPr lang="ru-RU" sz="28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3" name="Прямоугольник 5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0559" y="4436757"/>
                <a:ext cx="417101" cy="369332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4" name="Овал 53"/>
          <p:cNvSpPr/>
          <p:nvPr/>
        </p:nvSpPr>
        <p:spPr>
          <a:xfrm>
            <a:off x="2390416" y="4309961"/>
            <a:ext cx="138397" cy="11217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Прямоугольник 54"/>
              <p:cNvSpPr/>
              <p:nvPr/>
            </p:nvSpPr>
            <p:spPr>
              <a:xfrm>
                <a:off x="1701026" y="2467369"/>
                <a:ext cx="482828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𝑴</m:t>
                          </m:r>
                        </m:e>
                        <m:sub>
                          <m:r>
                            <a:rPr lang="en-US" sz="18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</m:sub>
                      </m:sSub>
                    </m:oMath>
                  </m:oMathPara>
                </a14:m>
                <a:endParaRPr lang="ru-RU" sz="1800" b="1" i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55" name="Прямоугольник 5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1026" y="2467369"/>
                <a:ext cx="482828" cy="369332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Прямоугольник 56"/>
              <p:cNvSpPr/>
              <p:nvPr/>
            </p:nvSpPr>
            <p:spPr>
              <a:xfrm>
                <a:off x="2680802" y="3288000"/>
                <a:ext cx="1241557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𝑴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𝟎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(</m:t>
                      </m:r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𝟏</m:t>
                      </m:r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;</m:t>
                      </m:r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𝟎</m:t>
                      </m:r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7" name="Прямоугольник 5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0802" y="3288000"/>
                <a:ext cx="1241557" cy="400110"/>
              </a:xfrm>
              <a:prstGeom prst="rect">
                <a:avLst/>
              </a:prstGeom>
              <a:blipFill rotWithShape="1">
                <a:blip r:embed="rId15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8" name="Овал 57"/>
          <p:cNvSpPr/>
          <p:nvPr/>
        </p:nvSpPr>
        <p:spPr>
          <a:xfrm>
            <a:off x="2652162" y="3740379"/>
            <a:ext cx="138397" cy="11217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Прямоугольник 59"/>
              <p:cNvSpPr/>
              <p:nvPr/>
            </p:nvSpPr>
            <p:spPr>
              <a:xfrm>
                <a:off x="2415555" y="4385130"/>
                <a:ext cx="513750" cy="39408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𝑴</m:t>
                          </m:r>
                        </m:e>
                        <m:sub>
                          <m:r>
                            <a:rPr lang="en-US" sz="18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18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𝜷</m:t>
                          </m:r>
                        </m:sub>
                      </m:sSub>
                    </m:oMath>
                  </m:oMathPara>
                </a14:m>
                <a:endParaRPr lang="ru-RU" sz="1800" b="1" i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60" name="Прямоугольник 5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5555" y="4385130"/>
                <a:ext cx="513750" cy="394082"/>
              </a:xfrm>
              <a:prstGeom prst="rect">
                <a:avLst/>
              </a:prstGeom>
              <a:blipFill rotWithShape="1">
                <a:blip r:embed="rId16"/>
                <a:stretch>
                  <a:fillRect r="-20000" b="-923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Прямоугольник 60"/>
              <p:cNvSpPr/>
              <p:nvPr/>
            </p:nvSpPr>
            <p:spPr>
              <a:xfrm>
                <a:off x="153456" y="2657835"/>
                <a:ext cx="792088" cy="39408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𝑴</m:t>
                          </m:r>
                        </m:e>
                        <m:sub>
                          <m:r>
                            <a:rPr lang="en-US" sz="18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  <m:r>
                            <a:rPr lang="en-US" sz="18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18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𝜷</m:t>
                          </m:r>
                        </m:sub>
                      </m:sSub>
                    </m:oMath>
                  </m:oMathPara>
                </a14:m>
                <a:endParaRPr lang="ru-RU" sz="1800" b="1" i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61" name="Прямоугольник 6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456" y="2657835"/>
                <a:ext cx="792088" cy="394082"/>
              </a:xfrm>
              <a:prstGeom prst="rect">
                <a:avLst/>
              </a:prstGeom>
              <a:blipFill rotWithShape="1">
                <a:blip r:embed="rId17"/>
                <a:stretch>
                  <a:fillRect b="-923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2" name="Овал 61"/>
          <p:cNvSpPr/>
          <p:nvPr/>
        </p:nvSpPr>
        <p:spPr>
          <a:xfrm>
            <a:off x="896171" y="2980469"/>
            <a:ext cx="138397" cy="11217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3" name="Прямая соединительная линия 62"/>
          <p:cNvCxnSpPr/>
          <p:nvPr/>
        </p:nvCxnSpPr>
        <p:spPr>
          <a:xfrm flipV="1">
            <a:off x="1569756" y="2950624"/>
            <a:ext cx="191243" cy="835171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>
            <a:endCxn id="54" idx="2"/>
          </p:cNvCxnSpPr>
          <p:nvPr/>
        </p:nvCxnSpPr>
        <p:spPr>
          <a:xfrm>
            <a:off x="1553187" y="3802544"/>
            <a:ext cx="837229" cy="563505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>
            <a:stCxn id="62" idx="6"/>
            <a:endCxn id="58" idx="1"/>
          </p:cNvCxnSpPr>
          <p:nvPr/>
        </p:nvCxnSpPr>
        <p:spPr>
          <a:xfrm>
            <a:off x="1034568" y="3036557"/>
            <a:ext cx="1637862" cy="72025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/>
          <p:cNvCxnSpPr>
            <a:endCxn id="62" idx="5"/>
          </p:cNvCxnSpPr>
          <p:nvPr/>
        </p:nvCxnSpPr>
        <p:spPr>
          <a:xfrm flipH="1" flipV="1">
            <a:off x="1014300" y="3076217"/>
            <a:ext cx="544530" cy="713068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/>
          <p:cNvCxnSpPr>
            <a:endCxn id="58" idx="2"/>
          </p:cNvCxnSpPr>
          <p:nvPr/>
        </p:nvCxnSpPr>
        <p:spPr>
          <a:xfrm>
            <a:off x="1569756" y="3785795"/>
            <a:ext cx="1082406" cy="10672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/>
          <p:cNvCxnSpPr>
            <a:stCxn id="51" idx="5"/>
          </p:cNvCxnSpPr>
          <p:nvPr/>
        </p:nvCxnSpPr>
        <p:spPr>
          <a:xfrm>
            <a:off x="1833615" y="2950624"/>
            <a:ext cx="623126" cy="138050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1" name="Прямоугольник 70"/>
              <p:cNvSpPr/>
              <p:nvPr/>
            </p:nvSpPr>
            <p:spPr>
              <a:xfrm>
                <a:off x="2855176" y="3767594"/>
                <a:ext cx="44640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𝑥</m:t>
                      </m:r>
                    </m:oMath>
                  </m:oMathPara>
                </a14:m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1" name="Прямоугольник 7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5176" y="3767594"/>
                <a:ext cx="446404" cy="461665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Прямая соединительная линия 2"/>
          <p:cNvCxnSpPr/>
          <p:nvPr/>
        </p:nvCxnSpPr>
        <p:spPr>
          <a:xfrm>
            <a:off x="1335460" y="2816945"/>
            <a:ext cx="0" cy="207296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/>
          <p:cNvCxnSpPr/>
          <p:nvPr/>
        </p:nvCxnSpPr>
        <p:spPr>
          <a:xfrm>
            <a:off x="1403648" y="2805319"/>
            <a:ext cx="0" cy="207296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/>
          <p:cNvCxnSpPr/>
          <p:nvPr/>
        </p:nvCxnSpPr>
        <p:spPr>
          <a:xfrm>
            <a:off x="2555238" y="4035005"/>
            <a:ext cx="122056" cy="155707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/>
          <p:cNvCxnSpPr/>
          <p:nvPr/>
        </p:nvCxnSpPr>
        <p:spPr>
          <a:xfrm>
            <a:off x="2623426" y="3997585"/>
            <a:ext cx="122056" cy="155707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4288725" y="3457813"/>
                <a:ext cx="3155736" cy="4278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000" b="1" smtClean="0">
                          <a:solidFill>
                            <a:srgbClr val="0070C0"/>
                          </a:solidFill>
                        </a:rPr>
                        <m:t>∠</m:t>
                      </m:r>
                      <m:sSub>
                        <m:sSubPr>
                          <m:ctrlPr>
                            <a:rPr lang="ru-RU" sz="2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𝑴</m:t>
                          </m:r>
                        </m:e>
                        <m:sub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𝟎</m:t>
                          </m:r>
                        </m:sub>
                      </m:sSub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</a:rPr>
                        <m:t>𝑶</m:t>
                      </m:r>
                      <m:sSub>
                        <m:sSubPr>
                          <m:ctrlPr>
                            <a:rPr lang="ru-RU" sz="2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𝑴</m:t>
                          </m:r>
                        </m:e>
                        <m:sub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𝜶</m:t>
                          </m:r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𝜷</m:t>
                          </m:r>
                        </m:sub>
                      </m:sSub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m:rPr>
                          <m:nor/>
                        </m:rPr>
                        <a:rPr lang="en-US" sz="2000" b="1">
                          <a:solidFill>
                            <a:srgbClr val="0070C0"/>
                          </a:solidFill>
                        </a:rPr>
                        <m:t>∠</m:t>
                      </m:r>
                      <m:sSub>
                        <m:sSubPr>
                          <m:ctrlPr>
                            <a:rPr lang="ru-RU" sz="2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𝑴</m:t>
                          </m:r>
                        </m:e>
                        <m:sub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𝜷</m:t>
                          </m:r>
                        </m:sub>
                      </m:sSub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</a:rPr>
                        <m:t>𝑶</m:t>
                      </m:r>
                      <m:sSub>
                        <m:sSubPr>
                          <m:ctrlPr>
                            <a:rPr lang="ru-RU" sz="2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𝑴</m:t>
                          </m:r>
                        </m:e>
                        <m:sub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𝜶</m:t>
                          </m:r>
                        </m:sub>
                      </m:sSub>
                    </m:oMath>
                  </m:oMathPara>
                </a14:m>
                <a:endParaRPr lang="ru-RU" sz="20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8725" y="3457813"/>
                <a:ext cx="3155736" cy="427809"/>
              </a:xfrm>
              <a:prstGeom prst="rect">
                <a:avLst/>
              </a:prstGeom>
              <a:blipFill rotWithShape="1">
                <a:blip r:embed="rId19"/>
                <a:stretch>
                  <a:fillRect b="-114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8" name="Прямоугольник 77"/>
              <p:cNvSpPr/>
              <p:nvPr/>
            </p:nvSpPr>
            <p:spPr>
              <a:xfrm>
                <a:off x="4362306" y="4164172"/>
                <a:ext cx="3112903" cy="4419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ru-RU" sz="20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(</m:t>
                              </m:r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𝑴</m:t>
                              </m:r>
                            </m:e>
                            <m:sub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𝟎</m:t>
                              </m:r>
                            </m:sub>
                          </m:sSub>
                          <m:sSub>
                            <m:sSubPr>
                              <m:ctrlPr>
                                <a:rPr lang="ru-RU" sz="20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𝑴</m:t>
                              </m:r>
                            </m:e>
                            <m:sub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𝜶</m:t>
                              </m:r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𝜷</m:t>
                              </m:r>
                            </m:sub>
                          </m:sSub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)</m:t>
                          </m:r>
                        </m:e>
                        <m:sup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(</m:t>
                          </m:r>
                          <m:sSub>
                            <m:sSubPr>
                              <m:ctrlPr>
                                <a:rPr lang="ru-RU" sz="20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𝑴</m:t>
                              </m:r>
                            </m:e>
                            <m:sub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𝜷</m:t>
                              </m:r>
                            </m:sub>
                          </m:sSub>
                          <m:sSub>
                            <m:sSubPr>
                              <m:ctrlPr>
                                <a:rPr lang="ru-RU" sz="20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𝑴</m:t>
                              </m:r>
                            </m:e>
                            <m:sub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𝜶</m:t>
                              </m:r>
                            </m:sub>
                          </m:sSub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)</m:t>
                          </m:r>
                        </m:e>
                        <m:sup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20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78" name="Прямоугольник 7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2306" y="4164172"/>
                <a:ext cx="3112903" cy="441916"/>
              </a:xfrm>
              <a:prstGeom prst="rect">
                <a:avLst/>
              </a:prstGeom>
              <a:blipFill rotWithShape="1">
                <a:blip r:embed="rId20"/>
                <a:stretch>
                  <a:fillRect b="-95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9" name="Прямая соединительная линия 78"/>
          <p:cNvCxnSpPr/>
          <p:nvPr/>
        </p:nvCxnSpPr>
        <p:spPr>
          <a:xfrm flipH="1">
            <a:off x="5508104" y="1982164"/>
            <a:ext cx="119286" cy="217145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80" name="Прямая соединительная линия 79"/>
          <p:cNvCxnSpPr/>
          <p:nvPr/>
        </p:nvCxnSpPr>
        <p:spPr>
          <a:xfrm flipH="1">
            <a:off x="5627390" y="2047710"/>
            <a:ext cx="96738" cy="175972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89" name="Прямая соединительная линия 88"/>
          <p:cNvCxnSpPr/>
          <p:nvPr/>
        </p:nvCxnSpPr>
        <p:spPr>
          <a:xfrm flipH="1">
            <a:off x="8311795" y="2350789"/>
            <a:ext cx="192330" cy="110262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90" name="Прямая соединительная линия 89"/>
          <p:cNvCxnSpPr/>
          <p:nvPr/>
        </p:nvCxnSpPr>
        <p:spPr>
          <a:xfrm flipH="1">
            <a:off x="8369564" y="2434289"/>
            <a:ext cx="162826" cy="116555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090632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" grpId="0"/>
      <p:bldP spid="81" grpId="0"/>
      <p:bldP spid="83" grpId="0" animBg="1"/>
      <p:bldP spid="84" grpId="0"/>
      <p:bldP spid="85" grpId="0" animBg="1"/>
      <p:bldP spid="114" grpId="0"/>
      <p:bldP spid="115" grpId="0"/>
      <p:bldP spid="123" grpId="0" animBg="1"/>
      <p:bldP spid="124" grpId="0" animBg="1"/>
      <p:bldP spid="131" grpId="0"/>
      <p:bldP spid="132" grpId="0"/>
      <p:bldP spid="48" grpId="0" animBg="1"/>
      <p:bldP spid="49" grpId="0"/>
      <p:bldP spid="51" grpId="0" animBg="1"/>
      <p:bldP spid="53" grpId="0"/>
      <p:bldP spid="54" grpId="0" animBg="1"/>
      <p:bldP spid="55" grpId="0"/>
      <p:bldP spid="57" grpId="0"/>
      <p:bldP spid="58" grpId="0" animBg="1"/>
      <p:bldP spid="60" grpId="0"/>
      <p:bldP spid="61" grpId="0"/>
      <p:bldP spid="62" grpId="0" animBg="1"/>
      <p:bldP spid="7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69579"/>
            <a:ext cx="9144000" cy="53137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ФОРМУЛЫ СЛОЖЕНИЯ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5" name="Прямоугольник 74"/>
              <p:cNvSpPr/>
              <p:nvPr/>
            </p:nvSpPr>
            <p:spPr>
              <a:xfrm>
                <a:off x="1259632" y="889086"/>
                <a:ext cx="1807878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𝑴</m:t>
                          </m:r>
                        </m:e>
                        <m:sub>
                          <m:r>
                            <a:rPr lang="en-US" sz="18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</m:sub>
                      </m:sSub>
                      <m:r>
                        <a:rPr lang="en-US" sz="18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(</m:t>
                      </m:r>
                      <m:r>
                        <a:rPr lang="en-US" sz="18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𝒄𝒐𝒔</m:t>
                      </m:r>
                      <m:r>
                        <a:rPr lang="en-US" sz="18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1800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;</m:t>
                      </m:r>
                      <m:r>
                        <a:rPr lang="en-US" sz="1800" b="1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</a:rPr>
                        <m:t>𝒔𝒊𝒏</m:t>
                      </m:r>
                      <m:r>
                        <a:rPr lang="en-US" sz="1800" b="1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18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ru-RU" sz="1800" b="1" i="1" dirty="0">
                  <a:solidFill>
                    <a:srgbClr val="7030A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5" name="Прямоугольник 7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9632" y="889086"/>
                <a:ext cx="1807878" cy="369332"/>
              </a:xfrm>
              <a:prstGeom prst="rect">
                <a:avLst/>
              </a:prstGeom>
              <a:blipFill rotWithShape="1">
                <a:blip r:embed="rId3"/>
                <a:stretch>
                  <a:fillRect r="-2027" b="-15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6" name="Прямоугольник 75"/>
              <p:cNvSpPr/>
              <p:nvPr/>
            </p:nvSpPr>
            <p:spPr>
              <a:xfrm>
                <a:off x="3004383" y="890204"/>
                <a:ext cx="2808312" cy="39440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𝑴</m:t>
                          </m:r>
                        </m:e>
                        <m:sub>
                          <m:r>
                            <a:rPr lang="en-US" sz="18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18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𝜷</m:t>
                          </m:r>
                        </m:sub>
                      </m:sSub>
                      <m:r>
                        <a:rPr lang="en-US" sz="18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(</m:t>
                      </m:r>
                      <m:r>
                        <a:rPr lang="en-US" sz="18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𝒄𝒐𝒔</m:t>
                      </m:r>
                      <m:r>
                        <a:rPr lang="en-US" sz="18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(−</m:t>
                      </m:r>
                      <m:r>
                        <a:rPr lang="en-US" sz="18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𝜷</m:t>
                      </m:r>
                      <m:r>
                        <a:rPr lang="en-US" sz="18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);</m:t>
                      </m:r>
                      <m:r>
                        <a:rPr lang="en-US" sz="1800" b="1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</a:rPr>
                        <m:t>𝒔𝒊𝒏</m:t>
                      </m:r>
                      <m:r>
                        <a:rPr lang="en-US" sz="1800" b="1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</a:rPr>
                        <m:t>(−</m:t>
                      </m:r>
                      <m:r>
                        <a:rPr lang="en-US" sz="1800" b="1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</a:rPr>
                        <m:t>𝜷</m:t>
                      </m:r>
                      <m:r>
                        <a:rPr lang="en-US" sz="1800" b="1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</a:rPr>
                        <m:t>))</m:t>
                      </m:r>
                    </m:oMath>
                  </m:oMathPara>
                </a14:m>
                <a:endParaRPr lang="ru-RU" sz="1800" b="1" i="1" dirty="0">
                  <a:solidFill>
                    <a:srgbClr val="7030A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6" name="Прямоугольник 7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4383" y="890204"/>
                <a:ext cx="2808312" cy="394403"/>
              </a:xfrm>
              <a:prstGeom prst="rect">
                <a:avLst/>
              </a:prstGeom>
              <a:blipFill rotWithShape="1">
                <a:blip r:embed="rId4"/>
                <a:stretch>
                  <a:fillRect b="-923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7" name="Прямоугольник 76"/>
              <p:cNvSpPr/>
              <p:nvPr/>
            </p:nvSpPr>
            <p:spPr>
              <a:xfrm>
                <a:off x="5757664" y="876551"/>
                <a:ext cx="3384376" cy="39440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𝑴</m:t>
                          </m:r>
                        </m:e>
                        <m:sub>
                          <m:r>
                            <a:rPr lang="en-US" sz="18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  <m:r>
                            <a:rPr lang="en-US" sz="18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18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𝜷</m:t>
                          </m:r>
                        </m:sub>
                      </m:sSub>
                      <m:r>
                        <a:rPr lang="en-US" sz="18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(</m:t>
                      </m:r>
                      <m:r>
                        <a:rPr lang="en-US" sz="18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𝒄𝒐𝒔</m:t>
                      </m:r>
                      <m:r>
                        <a:rPr lang="en-US" sz="18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(</m:t>
                      </m:r>
                      <m:r>
                        <a:rPr lang="en-US" sz="18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18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18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𝜷</m:t>
                      </m:r>
                      <m:r>
                        <a:rPr lang="en-US" sz="18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);</m:t>
                      </m:r>
                      <m:r>
                        <a:rPr lang="en-US" sz="1800" b="1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</a:rPr>
                        <m:t>𝒔𝒊𝒏</m:t>
                      </m:r>
                      <m:r>
                        <a:rPr lang="en-US" sz="1800" b="1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</a:rPr>
                        <m:t>(</m:t>
                      </m:r>
                      <m:r>
                        <a:rPr lang="en-US" sz="1800" b="1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1800" b="1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1800" b="1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</a:rPr>
                        <m:t>𝜷</m:t>
                      </m:r>
                      <m:r>
                        <a:rPr lang="en-US" sz="1800" b="1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</a:rPr>
                        <m:t>))</m:t>
                      </m:r>
                    </m:oMath>
                  </m:oMathPara>
                </a14:m>
                <a:endParaRPr lang="ru-RU" sz="1800" b="1" i="1" dirty="0">
                  <a:solidFill>
                    <a:srgbClr val="7030A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7" name="Прямоугольник 7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7664" y="876551"/>
                <a:ext cx="3384376" cy="394403"/>
              </a:xfrm>
              <a:prstGeom prst="rect">
                <a:avLst/>
              </a:prstGeom>
              <a:blipFill rotWithShape="1">
                <a:blip r:embed="rId5"/>
                <a:stretch>
                  <a:fillRect b="-109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8" name="Прямоугольник 77"/>
              <p:cNvSpPr/>
              <p:nvPr/>
            </p:nvSpPr>
            <p:spPr>
              <a:xfrm>
                <a:off x="2699792" y="1329045"/>
                <a:ext cx="3112903" cy="4419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ru-RU" sz="20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(</m:t>
                              </m:r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𝑴</m:t>
                              </m:r>
                            </m:e>
                            <m:sub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𝟎</m:t>
                              </m:r>
                            </m:sub>
                          </m:sSub>
                          <m:sSub>
                            <m:sSubPr>
                              <m:ctrlPr>
                                <a:rPr lang="ru-RU" sz="20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𝑴</m:t>
                              </m:r>
                            </m:e>
                            <m:sub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𝜶</m:t>
                              </m:r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𝜷</m:t>
                              </m:r>
                            </m:sub>
                          </m:sSub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)</m:t>
                          </m:r>
                        </m:e>
                        <m:sup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(</m:t>
                          </m:r>
                          <m:sSub>
                            <m:sSubPr>
                              <m:ctrlPr>
                                <a:rPr lang="ru-RU" sz="20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𝑴</m:t>
                              </m:r>
                            </m:e>
                            <m:sub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𝜷</m:t>
                              </m:r>
                            </m:sub>
                          </m:sSub>
                          <m:sSub>
                            <m:sSubPr>
                              <m:ctrlPr>
                                <a:rPr lang="ru-RU" sz="20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𝑴</m:t>
                              </m:r>
                            </m:e>
                            <m:sub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𝜶</m:t>
                              </m:r>
                            </m:sub>
                          </m:sSub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)</m:t>
                          </m:r>
                        </m:e>
                        <m:sup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20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8" name="Прямоугольник 7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9792" y="1329045"/>
                <a:ext cx="3112903" cy="441916"/>
              </a:xfrm>
              <a:prstGeom prst="rect">
                <a:avLst/>
              </a:prstGeom>
              <a:blipFill rotWithShape="1">
                <a:blip r:embed="rId6"/>
                <a:stretch>
                  <a:fillRect b="-95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Прямоугольник 55"/>
              <p:cNvSpPr/>
              <p:nvPr/>
            </p:nvSpPr>
            <p:spPr>
              <a:xfrm>
                <a:off x="112230" y="889086"/>
                <a:ext cx="113678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𝑴</m:t>
                          </m:r>
                        </m:e>
                        <m:sub>
                          <m:r>
                            <a:rPr lang="en-US" sz="18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𝟎</m:t>
                          </m:r>
                        </m:sub>
                      </m:sSub>
                      <m:r>
                        <a:rPr lang="en-US" sz="18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(</m:t>
                      </m:r>
                      <m:r>
                        <a:rPr lang="en-US" sz="18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𝟏</m:t>
                      </m:r>
                      <m:r>
                        <a:rPr lang="en-US" sz="18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;</m:t>
                      </m:r>
                      <m:r>
                        <a:rPr lang="en-US" sz="18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𝟎</m:t>
                      </m:r>
                      <m:r>
                        <a:rPr lang="en-US" sz="18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ru-RU" sz="1800" b="1" dirty="0">
                  <a:solidFill>
                    <a:srgbClr val="7030A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6" name="Прямоугольник 5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230" y="889086"/>
                <a:ext cx="1136786" cy="369332"/>
              </a:xfrm>
              <a:prstGeom prst="rect">
                <a:avLst/>
              </a:prstGeom>
              <a:blipFill rotWithShape="1">
                <a:blip r:embed="rId7"/>
                <a:stretch>
                  <a:fillRect b="-15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12230" y="1770961"/>
                <a:ext cx="861242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</a:rPr>
                            <m:t>(1−</m:t>
                          </m:r>
                          <m:func>
                            <m:func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000">
                                  <a:latin typeface="Cambria Math"/>
                                </a:rPr>
                                <m:t>cos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000" i="1">
                                      <a:latin typeface="Cambria Math"/>
                                      <a:ea typeface="Cambria Math"/>
                                    </a:rPr>
                                    <m:t>𝛼</m:t>
                                  </m:r>
                                  <m:r>
                                    <a:rPr lang="en-US" sz="2000" i="1">
                                      <a:latin typeface="Cambria Math"/>
                                      <a:ea typeface="Cambria Math"/>
                                    </a:rPr>
                                    <m:t>+</m:t>
                                  </m:r>
                                  <m:r>
                                    <a:rPr lang="en-US" sz="2000" i="1">
                                      <a:latin typeface="Cambria Math"/>
                                      <a:ea typeface="Cambria Math"/>
                                    </a:rPr>
                                    <m:t>𝛽</m:t>
                                  </m:r>
                                </m:e>
                              </m:d>
                            </m:e>
                          </m:func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)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+</m:t>
                      </m:r>
                      <m:sSup>
                        <m:sSupPr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</a:rPr>
                            <m:t>(</m:t>
                          </m:r>
                          <m:func>
                            <m:func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000" b="0" i="0" smtClean="0">
                                  <a:latin typeface="Cambria Math"/>
                                </a:rPr>
                                <m:t>sin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000" i="1">
                                      <a:latin typeface="Cambria Math"/>
                                      <a:ea typeface="Cambria Math"/>
                                    </a:rPr>
                                    <m:t>𝛼</m:t>
                                  </m:r>
                                  <m:r>
                                    <a:rPr lang="en-US" sz="2000" i="1">
                                      <a:latin typeface="Cambria Math"/>
                                      <a:ea typeface="Cambria Math"/>
                                    </a:rPr>
                                    <m:t>+</m:t>
                                  </m:r>
                                  <m:r>
                                    <a:rPr lang="en-US" sz="2000" i="1">
                                      <a:latin typeface="Cambria Math"/>
                                      <a:ea typeface="Cambria Math"/>
                                    </a:rPr>
                                    <m:t>𝛽</m:t>
                                  </m:r>
                                </m:e>
                              </m:d>
                            </m:e>
                          </m:func>
                          <m:r>
                            <a:rPr lang="en-US" sz="2000" i="1">
                              <a:latin typeface="Cambria Math"/>
                              <a:ea typeface="Cambria Math"/>
                            </a:rPr>
                            <m:t>)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</a:rPr>
                            <m:t>(</m:t>
                          </m:r>
                          <m:r>
                            <a:rPr lang="en-US" sz="2000" b="0" i="1" smtClean="0">
                              <a:latin typeface="Cambria Math"/>
                            </a:rPr>
                            <m:t>𝑐𝑜𝑠</m:t>
                          </m:r>
                          <m:r>
                            <a:rPr lang="en-US" sz="2000" b="0" i="1" smtClean="0">
                              <a:latin typeface="Cambria Math"/>
                            </a:rPr>
                            <m:t>(−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𝛽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)−</m:t>
                          </m:r>
                          <m:r>
                            <a:rPr lang="en-US" sz="2000" b="0" i="1" smtClean="0">
                              <a:latin typeface="Cambria Math"/>
                            </a:rPr>
                            <m:t>𝑐𝑜𝑠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𝛼</m:t>
                          </m:r>
                          <m:r>
                            <a:rPr lang="en-US" sz="2000" i="1">
                              <a:latin typeface="Cambria Math"/>
                              <a:ea typeface="Cambria Math"/>
                            </a:rPr>
                            <m:t>)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2000" i="1">
                              <a:latin typeface="Cambria Math"/>
                            </a:rPr>
                            <m:t>(</m:t>
                          </m:r>
                          <m:r>
                            <a:rPr lang="en-US" sz="2000" b="0" i="1" smtClean="0">
                              <a:latin typeface="Cambria Math"/>
                            </a:rPr>
                            <m:t>𝑠𝑖𝑛</m:t>
                          </m:r>
                          <m:r>
                            <a:rPr lang="en-US" sz="2000" i="1">
                              <a:latin typeface="Cambria Math"/>
                            </a:rPr>
                            <m:t>(−</m:t>
                          </m:r>
                          <m:r>
                            <a:rPr lang="en-US" sz="2000" i="1">
                              <a:latin typeface="Cambria Math"/>
                              <a:ea typeface="Cambria Math"/>
                            </a:rPr>
                            <m:t>𝛽</m:t>
                          </m:r>
                          <m:r>
                            <a:rPr lang="en-US" sz="2000" i="1">
                              <a:latin typeface="Cambria Math"/>
                              <a:ea typeface="Cambria Math"/>
                            </a:rPr>
                            <m:t>)−</m:t>
                          </m:r>
                          <m:r>
                            <a:rPr lang="en-US" sz="2000" b="0" i="1" smtClean="0">
                              <a:latin typeface="Cambria Math"/>
                            </a:rPr>
                            <m:t>𝑠𝑖𝑛</m:t>
                          </m:r>
                          <m:r>
                            <a:rPr lang="en-US" sz="2000" i="1">
                              <a:latin typeface="Cambria Math"/>
                              <a:ea typeface="Cambria Math"/>
                            </a:rPr>
                            <m:t>𝛼</m:t>
                          </m:r>
                          <m:r>
                            <a:rPr lang="en-US" sz="2000" i="1">
                              <a:latin typeface="Cambria Math"/>
                              <a:ea typeface="Cambria Math"/>
                            </a:rPr>
                            <m:t>)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sz="2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230" y="1770961"/>
                <a:ext cx="8612422" cy="400110"/>
              </a:xfrm>
              <a:prstGeom prst="rect">
                <a:avLst/>
              </a:prstGeom>
              <a:blipFill rotWithShape="1">
                <a:blip r:embed="rId8"/>
                <a:stretch>
                  <a:fillRect b="-184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Прямоугольник 65"/>
              <p:cNvSpPr/>
              <p:nvPr/>
            </p:nvSpPr>
            <p:spPr>
              <a:xfrm>
                <a:off x="2249202" y="2250515"/>
                <a:ext cx="2353657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0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𝐜𝐨𝐬</m:t>
                      </m:r>
                      <m:r>
                        <a:rPr lang="en-US" sz="2200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⁡(−</m:t>
                      </m:r>
                      <m:r>
                        <a:rPr lang="en-US" sz="2200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𝜷</m:t>
                      </m:r>
                      <m:r>
                        <a:rPr lang="en-US" sz="2200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)=</m:t>
                      </m:r>
                      <m:r>
                        <a:rPr lang="en-US" sz="2200" b="1" i="0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𝐜𝐨𝐬</m:t>
                      </m:r>
                      <m:r>
                        <a:rPr lang="en-US" sz="2200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⁡</m:t>
                      </m:r>
                      <m:r>
                        <a:rPr lang="en-US" sz="2200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𝜷</m:t>
                      </m:r>
                    </m:oMath>
                  </m:oMathPara>
                </a14:m>
                <a:endParaRPr lang="ru-RU" sz="22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6" name="Прямоугольник 6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9202" y="2250515"/>
                <a:ext cx="2353657" cy="430887"/>
              </a:xfrm>
              <a:prstGeom prst="rect">
                <a:avLst/>
              </a:prstGeom>
              <a:blipFill rotWithShape="1">
                <a:blip r:embed="rId9"/>
                <a:stretch>
                  <a:fillRect b="-1831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Прямоугольник 68"/>
              <p:cNvSpPr/>
              <p:nvPr/>
            </p:nvSpPr>
            <p:spPr>
              <a:xfrm>
                <a:off x="4625704" y="2241219"/>
                <a:ext cx="2496453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2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uncPr>
                        <m:fName>
                          <m:r>
                            <a:rPr lang="en-US" sz="2200" b="1" i="0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𝐬𝐢𝐧</m:t>
                          </m:r>
                        </m:fName>
                        <m:e>
                          <m:d>
                            <m:dPr>
                              <m:ctrlPr>
                                <a:rPr lang="en-US" sz="2200" b="1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sz="2200" b="1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sz="2200" b="1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𝜷</m:t>
                              </m:r>
                            </m:e>
                          </m:d>
                        </m:e>
                      </m:func>
                      <m:r>
                        <a:rPr lang="en-US" sz="2200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200" b="1" i="0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200" b="1" i="0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𝐬𝐢𝐧</m:t>
                      </m:r>
                      <m:r>
                        <a:rPr lang="en-US" sz="2200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⁡</m:t>
                      </m:r>
                      <m:r>
                        <a:rPr lang="en-US" sz="2200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𝜷</m:t>
                      </m:r>
                    </m:oMath>
                  </m:oMathPara>
                </a14:m>
                <a:endParaRPr lang="ru-RU" sz="22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9" name="Прямоугольник 6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5704" y="2241219"/>
                <a:ext cx="2496453" cy="430887"/>
              </a:xfrm>
              <a:prstGeom prst="rect">
                <a:avLst/>
              </a:prstGeom>
              <a:blipFill rotWithShape="1">
                <a:blip r:embed="rId10"/>
                <a:stretch>
                  <a:fillRect b="-2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2" name="TextBox 81"/>
              <p:cNvSpPr txBox="1"/>
              <p:nvPr/>
            </p:nvSpPr>
            <p:spPr>
              <a:xfrm>
                <a:off x="1" y="2699823"/>
                <a:ext cx="9036495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1−2</m:t>
                      </m:r>
                      <m:func>
                        <m:func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000" b="0" i="0" smtClean="0">
                              <a:latin typeface="Cambria Math"/>
                              <a:ea typeface="Cambria Math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𝛼</m:t>
                              </m:r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𝛽</m:t>
                              </m:r>
                            </m:e>
                          </m:d>
                        </m:e>
                      </m:func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+</m:t>
                      </m:r>
                      <m:sSup>
                        <m:sSupPr>
                          <m:ctrlPr>
                            <a:rPr lang="en-US" sz="20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𝑐𝑜𝑠</m:t>
                          </m:r>
                        </m:e>
                        <m:sup>
                          <m:r>
                            <a:rPr lang="en-US" sz="2000" b="0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d>
                        <m:dPr>
                          <m:ctrlPr>
                            <a:rPr lang="en-US" sz="20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  <m:r>
                            <a:rPr lang="en-US" sz="2000" b="0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2000" b="0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𝛽</m:t>
                          </m:r>
                        </m:e>
                      </m:d>
                      <m:r>
                        <a:rPr lang="en-US" sz="2000" b="0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sSup>
                        <m:sSupPr>
                          <m:ctrlPr>
                            <a:rPr lang="en-US" sz="20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𝑠𝑖𝑛</m:t>
                          </m:r>
                        </m:e>
                        <m:sup>
                          <m:r>
                            <a:rPr lang="en-US" sz="2000" b="0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d>
                        <m:dPr>
                          <m:ctrlPr>
                            <a:rPr lang="en-US" sz="20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000" b="0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  <m:r>
                            <a:rPr lang="en-US" sz="2000" b="0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2000" b="0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𝛽</m:t>
                          </m:r>
                        </m:e>
                      </m:d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0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solidFill>
                                <a:srgbClr val="00B050"/>
                              </a:solidFill>
                              <a:latin typeface="Cambria Math"/>
                              <a:ea typeface="Cambria Math"/>
                            </a:rPr>
                            <m:t>𝑐𝑜𝑠</m:t>
                          </m:r>
                        </m:e>
                        <m:sup>
                          <m:r>
                            <a:rPr lang="en-US" sz="2000" b="0" i="1" smtClean="0">
                              <a:solidFill>
                                <a:srgbClr val="00B050"/>
                              </a:solidFill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000" b="0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</a:rPr>
                        <m:t>𝛽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−2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𝑐𝑜𝑠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000" i="1">
                          <a:latin typeface="Cambria Math"/>
                          <a:ea typeface="Cambria Math"/>
                        </a:rPr>
                        <m:t>𝑐𝑜𝑠</m:t>
                      </m:r>
                      <m:r>
                        <a:rPr lang="en-US" sz="2000" i="1">
                          <a:latin typeface="Cambria Math"/>
                          <a:ea typeface="Cambria Math"/>
                        </a:rPr>
                        <m:t>𝛽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+</m:t>
                      </m:r>
                      <m:sSup>
                        <m:sSupPr>
                          <m:ctrlPr>
                            <a:rPr lang="en-US" sz="200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000" i="1">
                              <a:solidFill>
                                <a:srgbClr val="C00000"/>
                              </a:solidFill>
                              <a:latin typeface="Cambria Math"/>
                              <a:ea typeface="Cambria Math"/>
                            </a:rPr>
                            <m:t>𝑐𝑜𝑠</m:t>
                          </m:r>
                        </m:e>
                        <m:sup>
                          <m:r>
                            <a:rPr lang="en-US" sz="2000" i="1">
                              <a:solidFill>
                                <a:srgbClr val="C00000"/>
                              </a:solidFill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000" i="1" smtClean="0">
                          <a:solidFill>
                            <a:srgbClr val="C00000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+</m:t>
                      </m:r>
                    </m:oMath>
                  </m:oMathPara>
                </a14:m>
                <a:endParaRPr lang="en-US" sz="2000" b="0" i="1" dirty="0">
                  <a:latin typeface="Arial" pitchFamily="34" charset="0"/>
                  <a:ea typeface="Cambria Math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+</m:t>
                      </m:r>
                      <m:sSup>
                        <m:sSupPr>
                          <m:ctrlPr>
                            <a:rPr lang="en-US" sz="20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solidFill>
                                <a:srgbClr val="00B050"/>
                              </a:solidFill>
                              <a:latin typeface="Cambria Math"/>
                              <a:ea typeface="Cambria Math"/>
                            </a:rPr>
                            <m:t>𝑠𝑖𝑛</m:t>
                          </m:r>
                        </m:e>
                        <m:sup>
                          <m:r>
                            <a:rPr lang="en-US" sz="2000" i="1">
                              <a:solidFill>
                                <a:srgbClr val="00B050"/>
                              </a:solidFill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000" i="1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</a:rPr>
                        <m:t>𝛽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000" i="1">
                          <a:latin typeface="Cambria Math"/>
                          <a:ea typeface="Cambria Math"/>
                        </a:rPr>
                        <m:t>2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𝑠𝑖𝑛</m:t>
                      </m:r>
                      <m:r>
                        <a:rPr lang="en-US" sz="2000" i="1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000" i="1">
                          <a:latin typeface="Cambria Math"/>
                          <a:ea typeface="Cambria Math"/>
                        </a:rPr>
                        <m:t>𝑠𝑖𝑛</m:t>
                      </m:r>
                      <m:r>
                        <a:rPr lang="en-US" sz="2000" i="1">
                          <a:latin typeface="Cambria Math"/>
                          <a:ea typeface="Cambria Math"/>
                        </a:rPr>
                        <m:t>𝛽</m:t>
                      </m:r>
                      <m:r>
                        <a:rPr lang="en-US" sz="2000" i="1">
                          <a:latin typeface="Cambria Math"/>
                          <a:ea typeface="Cambria Math"/>
                        </a:rPr>
                        <m:t>+</m:t>
                      </m:r>
                      <m:sSup>
                        <m:sSupPr>
                          <m:ctrlPr>
                            <a:rPr lang="en-US" sz="200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solidFill>
                                <a:srgbClr val="C00000"/>
                              </a:solidFill>
                              <a:latin typeface="Cambria Math"/>
                              <a:ea typeface="Cambria Math"/>
                            </a:rPr>
                            <m:t>𝑠𝑖𝑛</m:t>
                          </m:r>
                        </m:e>
                        <m:sup>
                          <m:r>
                            <a:rPr lang="en-US" sz="2000" i="1">
                              <a:solidFill>
                                <a:srgbClr val="C00000"/>
                              </a:solidFill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000" i="1">
                          <a:solidFill>
                            <a:srgbClr val="C00000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</m:oMath>
                  </m:oMathPara>
                </a14:m>
                <a:endParaRPr lang="ru-RU" sz="2000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82" name="TextBox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" y="2699823"/>
                <a:ext cx="9036495" cy="707886"/>
              </a:xfrm>
              <a:prstGeom prst="rect">
                <a:avLst/>
              </a:prstGeom>
              <a:blipFill rotWithShape="1">
                <a:blip r:embed="rId11"/>
                <a:stretch>
                  <a:fillRect b="-94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1915645" y="3415904"/>
                <a:ext cx="5534207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2</m:t>
                      </m:r>
                      <m:r>
                        <a:rPr lang="en-US" sz="2000" i="1">
                          <a:latin typeface="Cambria Math"/>
                          <a:ea typeface="Cambria Math"/>
                        </a:rPr>
                        <m:t>−2</m:t>
                      </m:r>
                      <m:func>
                        <m:funcPr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000">
                              <a:latin typeface="Cambria Math"/>
                              <a:ea typeface="Cambria Math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en-US" sz="20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sz="2000" i="1">
                                  <a:latin typeface="Cambria Math"/>
                                  <a:ea typeface="Cambria Math"/>
                                </a:rPr>
                                <m:t>𝛼</m:t>
                              </m:r>
                              <m:r>
                                <a:rPr lang="en-US" sz="2000" i="1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en-US" sz="2000" i="1">
                                  <a:latin typeface="Cambria Math"/>
                                  <a:ea typeface="Cambria Math"/>
                                </a:rPr>
                                <m:t>𝛽</m:t>
                              </m:r>
                            </m:e>
                          </m:d>
                        </m:e>
                      </m:func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=2−</m:t>
                      </m:r>
                      <m:r>
                        <a:rPr lang="en-US" sz="2000" i="1">
                          <a:latin typeface="Cambria Math"/>
                          <a:ea typeface="Cambria Math"/>
                        </a:rPr>
                        <m:t>2</m:t>
                      </m:r>
                      <m:r>
                        <a:rPr lang="en-US" sz="2000" i="1">
                          <a:latin typeface="Cambria Math"/>
                          <a:ea typeface="Cambria Math"/>
                        </a:rPr>
                        <m:t>𝑐𝑜𝑠</m:t>
                      </m:r>
                      <m:r>
                        <a:rPr lang="en-US" sz="2000" i="1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000" i="1">
                          <a:latin typeface="Cambria Math"/>
                          <a:ea typeface="Cambria Math"/>
                        </a:rPr>
                        <m:t>𝑐𝑜𝑠</m:t>
                      </m:r>
                      <m:r>
                        <a:rPr lang="en-US" sz="2000" i="1">
                          <a:latin typeface="Cambria Math"/>
                          <a:ea typeface="Cambria Math"/>
                        </a:rPr>
                        <m:t>𝛽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000" i="1">
                          <a:latin typeface="Cambria Math"/>
                          <a:ea typeface="Cambria Math"/>
                        </a:rPr>
                        <m:t>2</m:t>
                      </m:r>
                      <m:r>
                        <a:rPr lang="en-US" sz="2000" i="1">
                          <a:latin typeface="Cambria Math"/>
                          <a:ea typeface="Cambria Math"/>
                        </a:rPr>
                        <m:t>𝑠𝑖𝑛</m:t>
                      </m:r>
                      <m:r>
                        <a:rPr lang="en-US" sz="2000" i="1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000" i="1">
                          <a:latin typeface="Cambria Math"/>
                          <a:ea typeface="Cambria Math"/>
                        </a:rPr>
                        <m:t>𝑠𝑖𝑛</m:t>
                      </m:r>
                      <m:r>
                        <a:rPr lang="en-US" sz="2000" i="1">
                          <a:latin typeface="Cambria Math"/>
                          <a:ea typeface="Cambria Math"/>
                        </a:rPr>
                        <m:t>𝛽</m:t>
                      </m:r>
                    </m:oMath>
                  </m:oMathPara>
                </a14:m>
                <a:endParaRPr lang="ru-RU" sz="2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5645" y="3415904"/>
                <a:ext cx="5534207" cy="400110"/>
              </a:xfrm>
              <a:prstGeom prst="rect">
                <a:avLst/>
              </a:prstGeom>
              <a:blipFill rotWithShape="1">
                <a:blip r:embed="rId12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1" name="Прямоугольник 90"/>
              <p:cNvSpPr/>
              <p:nvPr/>
            </p:nvSpPr>
            <p:spPr>
              <a:xfrm>
                <a:off x="1915644" y="3825898"/>
                <a:ext cx="5020862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000" i="1" smtClean="0">
                          <a:latin typeface="Cambria Math"/>
                          <a:ea typeface="Cambria Math"/>
                        </a:rPr>
                        <m:t>2</m:t>
                      </m:r>
                      <m:func>
                        <m:funcPr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000">
                              <a:latin typeface="Cambria Math"/>
                              <a:ea typeface="Cambria Math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en-US" sz="20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sz="2000" i="1">
                                  <a:latin typeface="Cambria Math"/>
                                  <a:ea typeface="Cambria Math"/>
                                </a:rPr>
                                <m:t>𝛼</m:t>
                              </m:r>
                              <m:r>
                                <a:rPr lang="en-US" sz="2000" i="1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en-US" sz="2000" i="1">
                                  <a:latin typeface="Cambria Math"/>
                                  <a:ea typeface="Cambria Math"/>
                                </a:rPr>
                                <m:t>𝛽</m:t>
                              </m:r>
                            </m:e>
                          </m:d>
                        </m:e>
                      </m:func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=−</m:t>
                      </m:r>
                      <m:r>
                        <a:rPr lang="en-US" sz="2000" i="1">
                          <a:latin typeface="Cambria Math"/>
                          <a:ea typeface="Cambria Math"/>
                        </a:rPr>
                        <m:t>2</m:t>
                      </m:r>
                      <m:r>
                        <a:rPr lang="en-US" sz="2000" i="1">
                          <a:latin typeface="Cambria Math"/>
                          <a:ea typeface="Cambria Math"/>
                        </a:rPr>
                        <m:t>𝑐𝑜𝑠</m:t>
                      </m:r>
                      <m:r>
                        <a:rPr lang="en-US" sz="2000" i="1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000" i="1">
                          <a:latin typeface="Cambria Math"/>
                          <a:ea typeface="Cambria Math"/>
                        </a:rPr>
                        <m:t>𝑐𝑜𝑠</m:t>
                      </m:r>
                      <m:r>
                        <a:rPr lang="en-US" sz="2000" i="1">
                          <a:latin typeface="Cambria Math"/>
                          <a:ea typeface="Cambria Math"/>
                        </a:rPr>
                        <m:t>𝛽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000" i="1">
                          <a:latin typeface="Cambria Math"/>
                          <a:ea typeface="Cambria Math"/>
                        </a:rPr>
                        <m:t>2</m:t>
                      </m:r>
                      <m:r>
                        <a:rPr lang="en-US" sz="2000" i="1">
                          <a:latin typeface="Cambria Math"/>
                          <a:ea typeface="Cambria Math"/>
                        </a:rPr>
                        <m:t>𝑠𝑖𝑛</m:t>
                      </m:r>
                      <m:r>
                        <a:rPr lang="en-US" sz="2000" i="1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000" i="1">
                          <a:latin typeface="Cambria Math"/>
                          <a:ea typeface="Cambria Math"/>
                        </a:rPr>
                        <m:t>𝑠𝑖𝑛</m:t>
                      </m:r>
                      <m:r>
                        <a:rPr lang="en-US" sz="2000" i="1">
                          <a:latin typeface="Cambria Math"/>
                          <a:ea typeface="Cambria Math"/>
                        </a:rPr>
                        <m:t>𝛽</m:t>
                      </m:r>
                    </m:oMath>
                  </m:oMathPara>
                </a14:m>
                <a:endParaRPr lang="ru-RU" sz="2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1" name="Прямоугольник 9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5644" y="3825898"/>
                <a:ext cx="5020862" cy="400110"/>
              </a:xfrm>
              <a:prstGeom prst="rect">
                <a:avLst/>
              </a:prstGeom>
              <a:blipFill rotWithShape="1">
                <a:blip r:embed="rId13"/>
                <a:stretch>
                  <a:fillRect b="-184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2" name="Прямоугольник 91"/>
              <p:cNvSpPr/>
              <p:nvPr/>
            </p:nvSpPr>
            <p:spPr>
              <a:xfrm>
                <a:off x="2192291" y="4246708"/>
                <a:ext cx="4898970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uncPr>
                      <m:fName>
                        <m:r>
                          <a:rPr lang="en-US" sz="2000" b="1" i="1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𝒄𝒐𝒔</m:t>
                        </m:r>
                      </m:fName>
                      <m:e>
                        <m:d>
                          <m:dPr>
                            <m:ctrlPr>
                              <a:rPr lang="en-US" sz="20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sz="2000" b="1" i="1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  <m:t>𝜶</m:t>
                            </m:r>
                            <m:r>
                              <a:rPr lang="en-US" sz="2000" b="1" i="1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  <m:t>+</m:t>
                            </m:r>
                            <m:r>
                              <a:rPr lang="en-US" sz="2000" b="1" i="1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  <m:t>𝜷</m:t>
                            </m:r>
                          </m:e>
                        </m:d>
                      </m:e>
                    </m:func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000" b="1" i="1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𝒄𝒐𝒔</m:t>
                    </m:r>
                    <m:r>
                      <a:rPr lang="en-US" sz="2000" b="1" i="1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sz="2000" b="1" i="1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𝒄𝒐𝒔</m:t>
                    </m:r>
                    <m:r>
                      <a:rPr lang="en-US" sz="2000" b="1" i="1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𝜷</m:t>
                    </m:r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sz="2000" b="1" i="1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𝒔𝒊𝒏</m:t>
                    </m:r>
                    <m:r>
                      <a:rPr lang="en-US" sz="2000" b="1" i="1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sz="2000" b="1" i="1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𝒔𝒊𝒏</m:t>
                    </m:r>
                    <m:r>
                      <a:rPr lang="en-US" sz="2000" b="1" i="1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𝜷</m:t>
                    </m:r>
                  </m:oMath>
                </a14:m>
                <a:r>
                  <a:rPr lang="en-US" sz="2000" b="1" dirty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   </a:t>
                </a:r>
                <a:r>
                  <a:rPr lang="en-US" sz="2000" b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(1)</a:t>
                </a:r>
                <a:endParaRPr lang="ru-RU" sz="2000" b="1" dirty="0">
                  <a:solidFill>
                    <a:srgbClr val="00B05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2" name="Прямоугольник 9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2291" y="4246708"/>
                <a:ext cx="4898970" cy="400110"/>
              </a:xfrm>
              <a:prstGeom prst="rect">
                <a:avLst/>
              </a:prstGeom>
              <a:blipFill rotWithShape="1">
                <a:blip r:embed="rId14"/>
                <a:stretch>
                  <a:fillRect t="-6154" r="-374" b="-2923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7607135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object 4"/>
          <p:cNvSpPr txBox="1">
            <a:spLocks/>
          </p:cNvSpPr>
          <p:nvPr/>
        </p:nvSpPr>
        <p:spPr>
          <a:xfrm>
            <a:off x="0" y="69579"/>
            <a:ext cx="9144000" cy="53137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ФОРМУЛЫ СЛОЖЕНИЯ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96390" y="915566"/>
                <a:ext cx="4445319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uncPr>
                        <m:fName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𝒄𝒐𝒔</m:t>
                          </m:r>
                        </m:fName>
                        <m:e>
                          <m:d>
                            <m:dPr>
                              <m:ctrlP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</a:rPr>
                                <m:t>𝜶</m:t>
                              </m:r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</a:rPr>
                                <m:t>𝜷</m:t>
                              </m:r>
                            </m:e>
                          </m:d>
                        </m:e>
                      </m:func>
                      <m:r>
                        <a:rPr lang="en-US" sz="20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𝒄𝒐𝒔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𝒄𝒐𝒔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𝜷</m:t>
                      </m:r>
                      <m:r>
                        <a:rPr lang="en-US" sz="20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𝒔𝒊𝒏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𝒔𝒊𝒏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𝜷</m:t>
                      </m:r>
                    </m:oMath>
                  </m:oMathPara>
                </a14:m>
                <a:endParaRPr lang="ru-RU" sz="20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390" y="915566"/>
                <a:ext cx="4445319" cy="400110"/>
              </a:xfrm>
              <a:prstGeom prst="rect">
                <a:avLst/>
              </a:prstGeom>
              <a:blipFill rotWithShape="1">
                <a:blip r:embed="rId5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3220921" y="1363721"/>
                <a:ext cx="244169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000" b="1" dirty="0">
                    <a:solidFill>
                      <a:srgbClr val="FF0000"/>
                    </a:solidFill>
                    <a:ea typeface="Cambria Math"/>
                  </a:rPr>
                  <a:t> </a:t>
                </a:r>
                <a:r>
                  <a:rPr lang="ru-RU" sz="2000" dirty="0"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rPr>
                  <a:t>заменим</a:t>
                </a:r>
                <a:r>
                  <a:rPr lang="ru-RU" sz="2000" b="1" dirty="0">
                    <a:solidFill>
                      <a:srgbClr val="FF0000"/>
                    </a:solidFill>
                    <a:ea typeface="Cambria Math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𝜷</m:t>
                    </m:r>
                    <m:r>
                      <a:rPr lang="en-US" sz="20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 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 </m:t>
                    </m:r>
                    <m:r>
                      <a:rPr lang="ru-RU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/>
                      </a:rPr>
                      <m:t>на</m:t>
                    </m:r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sz="2000" b="1" i="1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𝜷</m:t>
                    </m:r>
                  </m:oMath>
                </a14:m>
                <a:endParaRPr lang="ru-RU" sz="2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0921" y="1363721"/>
                <a:ext cx="2441694" cy="400110"/>
              </a:xfrm>
              <a:prstGeom prst="rect">
                <a:avLst/>
              </a:prstGeom>
              <a:blipFill>
                <a:blip r:embed="rId6"/>
                <a:stretch>
                  <a:fillRect l="-518" t="-9375" b="-2812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42094" y="1779662"/>
                <a:ext cx="8559587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uncPr>
                      <m:fName>
                        <m:r>
                          <a:rPr lang="en-US" sz="2000" b="1" i="1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𝒄𝒐𝒔</m:t>
                        </m:r>
                      </m:fName>
                      <m:e>
                        <m:d>
                          <m:dPr>
                            <m:ctrlPr>
                              <a:rPr lang="en-US" sz="20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sz="2000" b="1" i="1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  <m:t>𝜶</m:t>
                            </m:r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  <m:t>−</m:t>
                            </m:r>
                            <m:r>
                              <a:rPr lang="en-US" sz="2000" b="1" i="1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  <m:t>𝜷</m:t>
                            </m:r>
                          </m:e>
                        </m:d>
                      </m:e>
                    </m:func>
                    <m:r>
                      <a:rPr lang="en-US" sz="20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000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𝒄𝒐𝒔</m:t>
                    </m:r>
                    <m:r>
                      <a:rPr lang="en-US" sz="2000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sz="2000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𝒄𝒐𝒔</m:t>
                    </m:r>
                    <m:d>
                      <m:dPr>
                        <m:ctrlPr>
                          <a:rPr lang="en-US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sz="2000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en-US" sz="2000" b="1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𝜷</m:t>
                        </m:r>
                      </m:e>
                    </m:d>
                    <m:r>
                      <a:rPr lang="en-US" sz="20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sz="2000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𝒔𝒊𝒏</m:t>
                    </m:r>
                    <m:r>
                      <a:rPr lang="en-US" sz="2000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sz="2000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𝒔𝒊𝒏</m:t>
                    </m:r>
                    <m:d>
                      <m:dPr>
                        <m:ctrlPr>
                          <a:rPr lang="en-US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sz="2000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en-US" sz="2000" b="1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𝜷</m:t>
                        </m:r>
                      </m:e>
                    </m:d>
                    <m:r>
                      <a:rPr lang="en-US" sz="20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𝒄𝒐𝒔</m:t>
                    </m:r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sz="2000" b="1" i="1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𝒄𝒐𝒔</m:t>
                    </m:r>
                    <m:r>
                      <a:rPr lang="en-US" sz="2000" b="1" i="1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𝜷</m:t>
                    </m:r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+</m:t>
                    </m:r>
                    <m:r>
                      <a:rPr lang="en-US" sz="2000" b="1" i="1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𝒔𝒊𝒏</m:t>
                    </m:r>
                    <m:r>
                      <a:rPr lang="en-US" sz="2000" b="1" i="1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sz="2000" b="1" i="1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𝒔𝒊𝒏</m:t>
                    </m:r>
                    <m:r>
                      <a:rPr lang="en-US" sz="2000" b="1" i="1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𝜷</m:t>
                    </m:r>
                  </m:oMath>
                </a14:m>
                <a:r>
                  <a:rPr lang="en-US" sz="2000" b="1" dirty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2000" b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(2)</a:t>
                </a:r>
                <a:endParaRPr lang="ru-RU" sz="2000" b="1" dirty="0">
                  <a:solidFill>
                    <a:srgbClr val="00B05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94" y="1779662"/>
                <a:ext cx="8559587" cy="400110"/>
              </a:xfrm>
              <a:prstGeom prst="rect">
                <a:avLst/>
              </a:prstGeom>
              <a:blipFill rotWithShape="1">
                <a:blip r:embed="rId7"/>
                <a:stretch>
                  <a:fillRect t="-6061" b="-2727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31829" y="2283718"/>
                <a:ext cx="4102341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2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Пример </a:t>
                </a:r>
                <a:r>
                  <a:rPr lang="en-US" sz="22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1. </a:t>
                </a:r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Вычислите</a:t>
                </a:r>
                <a:r>
                  <a:rPr lang="ru-RU" sz="22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latin typeface="Cambria Math"/>
                        <a:cs typeface="Arial" pitchFamily="34" charset="0"/>
                      </a:rPr>
                      <m:t>𝑐</m:t>
                    </m:r>
                    <m:r>
                      <a:rPr lang="en-US" sz="2200" b="0" i="1" dirty="0" smtClean="0">
                        <a:latin typeface="Cambria Math"/>
                        <a:cs typeface="Arial" pitchFamily="34" charset="0"/>
                      </a:rPr>
                      <m:t>𝑜𝑠</m:t>
                    </m:r>
                    <m:sSup>
                      <m:sSupPr>
                        <m:ctrlPr>
                          <a:rPr lang="en-US" sz="22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2200" b="0" i="1" dirty="0" smtClean="0">
                            <a:latin typeface="Cambria Math"/>
                            <a:cs typeface="Arial" pitchFamily="34" charset="0"/>
                          </a:rPr>
                          <m:t>75</m:t>
                        </m:r>
                      </m:e>
                      <m:sup>
                        <m:r>
                          <a:rPr lang="en-US" sz="2200" b="0" i="1" dirty="0" smtClean="0">
                            <a:latin typeface="Cambria Math"/>
                            <a:cs typeface="Arial" pitchFamily="34" charset="0"/>
                          </a:rPr>
                          <m:t>0</m:t>
                        </m:r>
                      </m:sup>
                    </m:sSup>
                    <m:r>
                      <a:rPr lang="en-US" sz="2200" b="0" i="1" dirty="0" smtClean="0">
                        <a:latin typeface="Cambria Math"/>
                        <a:cs typeface="Arial" pitchFamily="34" charset="0"/>
                      </a:rPr>
                      <m:t>.</m:t>
                    </m:r>
                  </m:oMath>
                </a14:m>
                <a:endParaRPr lang="ru-RU" sz="2200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29" y="2283718"/>
                <a:ext cx="4102341" cy="430887"/>
              </a:xfrm>
              <a:prstGeom prst="rect">
                <a:avLst/>
              </a:prstGeom>
              <a:blipFill>
                <a:blip r:embed="rId8"/>
                <a:stretch>
                  <a:fillRect l="-1852" t="-11765" b="-26471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31829" y="2640352"/>
                <a:ext cx="9036496" cy="67415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i="1" dirty="0" smtClean="0">
                          <a:latin typeface="Cambria Math"/>
                          <a:cs typeface="Arial" pitchFamily="34" charset="0"/>
                        </a:rPr>
                        <m:t>𝑐</m:t>
                      </m:r>
                      <m:r>
                        <a:rPr lang="en-US" sz="1800" b="0" i="1" dirty="0" smtClean="0">
                          <a:latin typeface="Cambria Math"/>
                          <a:cs typeface="Arial" pitchFamily="34" charset="0"/>
                        </a:rPr>
                        <m:t>𝑜𝑠</m:t>
                      </m:r>
                      <m:sSup>
                        <m:sSupPr>
                          <m:ctrlPr>
                            <a:rPr lang="en-US" sz="18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1800" b="0" i="1" dirty="0" smtClean="0">
                              <a:latin typeface="Cambria Math"/>
                              <a:cs typeface="Arial" pitchFamily="34" charset="0"/>
                            </a:rPr>
                            <m:t>75</m:t>
                          </m:r>
                        </m:e>
                        <m:sup>
                          <m:r>
                            <a:rPr lang="en-US" sz="1800" b="0" i="1" dirty="0" smtClean="0">
                              <a:latin typeface="Cambria Math"/>
                              <a:cs typeface="Arial" pitchFamily="34" charset="0"/>
                            </a:rPr>
                            <m:t>0</m:t>
                          </m:r>
                        </m:sup>
                      </m:sSup>
                      <m:r>
                        <a:rPr lang="en-US" sz="1800" b="0" i="1" dirty="0" smtClean="0">
                          <a:latin typeface="Cambria Math"/>
                          <a:cs typeface="Arial" pitchFamily="34" charset="0"/>
                        </a:rPr>
                        <m:t>=</m:t>
                      </m:r>
                      <m:func>
                        <m:funcPr>
                          <m:ctrlPr>
                            <a:rPr lang="en-US" sz="18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1800" b="0" i="0" dirty="0" smtClean="0">
                              <a:latin typeface="Cambria Math"/>
                              <a:cs typeface="Arial" pitchFamily="34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en-US" sz="1800" b="0" i="1" dirty="0" smtClean="0"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1800" b="0" i="1" dirty="0" smtClean="0">
                                      <a:latin typeface="Cambria Math" panose="02040503050406030204" pitchFamily="18" charset="0"/>
                                      <a:cs typeface="Arial" pitchFamily="34" charset="0"/>
                                    </a:rPr>
                                  </m:ctrlPr>
                                </m:sSupPr>
                                <m:e>
                                  <m:sSup>
                                    <m:sSupPr>
                                      <m:ctrlPr>
                                        <a:rPr lang="en-US" sz="1800" i="1" dirty="0">
                                          <a:latin typeface="Cambria Math" panose="02040503050406030204" pitchFamily="18" charset="0"/>
                                          <a:cs typeface="Arial" pitchFamily="34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1800" i="1" dirty="0">
                                          <a:latin typeface="Cambria Math"/>
                                          <a:cs typeface="Arial" pitchFamily="34" charset="0"/>
                                        </a:rPr>
                                        <m:t>45</m:t>
                                      </m:r>
                                    </m:e>
                                    <m:sup>
                                      <m:r>
                                        <a:rPr lang="en-US" sz="1800" i="1" dirty="0">
                                          <a:latin typeface="Cambria Math"/>
                                          <a:cs typeface="Arial" pitchFamily="34" charset="0"/>
                                        </a:rPr>
                                        <m:t>0</m:t>
                                      </m:r>
                                    </m:sup>
                                  </m:sSup>
                                  <m:r>
                                    <a:rPr lang="en-US" sz="1800" b="0" i="1" dirty="0" smtClean="0">
                                      <a:latin typeface="Cambria Math"/>
                                      <a:cs typeface="Arial" pitchFamily="34" charset="0"/>
                                    </a:rPr>
                                    <m:t>+30</m:t>
                                  </m:r>
                                </m:e>
                                <m:sup>
                                  <m:r>
                                    <a:rPr lang="en-US" sz="1800" b="0" i="1" dirty="0" smtClean="0">
                                      <a:latin typeface="Cambria Math"/>
                                      <a:cs typeface="Arial" pitchFamily="34" charset="0"/>
                                    </a:rPr>
                                    <m:t>0</m:t>
                                  </m:r>
                                </m:sup>
                              </m:sSup>
                            </m:e>
                          </m:d>
                        </m:e>
                      </m:func>
                      <m:r>
                        <a:rPr lang="en-US" sz="1800" b="0" i="1" dirty="0" smtClean="0"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1800" b="0" i="1" dirty="0" smtClean="0">
                          <a:latin typeface="Cambria Math"/>
                          <a:cs typeface="Arial" pitchFamily="34" charset="0"/>
                        </a:rPr>
                        <m:t>𝑐𝑜𝑠</m:t>
                      </m:r>
                      <m:sSup>
                        <m:sSupPr>
                          <m:ctrlPr>
                            <a:rPr lang="en-US" sz="18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1800" i="1" dirty="0">
                              <a:latin typeface="Cambria Math"/>
                              <a:cs typeface="Arial" pitchFamily="34" charset="0"/>
                            </a:rPr>
                            <m:t>45</m:t>
                          </m:r>
                        </m:e>
                        <m:sup>
                          <m:r>
                            <a:rPr lang="en-US" sz="1800" i="1" dirty="0">
                              <a:latin typeface="Cambria Math"/>
                              <a:cs typeface="Arial" pitchFamily="34" charset="0"/>
                            </a:rPr>
                            <m:t>0</m:t>
                          </m:r>
                        </m:sup>
                      </m:sSup>
                      <m:r>
                        <a:rPr lang="en-US" sz="1800" b="0" i="1" dirty="0" smtClean="0">
                          <a:latin typeface="Cambria Math"/>
                          <a:cs typeface="Arial" pitchFamily="34" charset="0"/>
                        </a:rPr>
                        <m:t>𝑐𝑜𝑠</m:t>
                      </m:r>
                      <m:sSup>
                        <m:sSupPr>
                          <m:ctrlPr>
                            <a:rPr lang="en-US" sz="18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1800" b="0" i="1" dirty="0" smtClean="0">
                              <a:latin typeface="Cambria Math"/>
                              <a:cs typeface="Arial" pitchFamily="34" charset="0"/>
                            </a:rPr>
                            <m:t>30</m:t>
                          </m:r>
                        </m:e>
                        <m:sup>
                          <m:r>
                            <a:rPr lang="en-US" sz="1800" i="1" dirty="0">
                              <a:latin typeface="Cambria Math"/>
                              <a:cs typeface="Arial" pitchFamily="34" charset="0"/>
                            </a:rPr>
                            <m:t>0</m:t>
                          </m:r>
                        </m:sup>
                      </m:sSup>
                      <m:r>
                        <a:rPr lang="en-US" sz="1800" b="0" i="1" dirty="0" smtClean="0">
                          <a:latin typeface="Cambria Math"/>
                          <a:cs typeface="Arial" pitchFamily="34" charset="0"/>
                        </a:rPr>
                        <m:t>−</m:t>
                      </m:r>
                      <m:r>
                        <a:rPr lang="en-US" sz="1800" b="0" i="1" dirty="0" smtClean="0">
                          <a:latin typeface="Cambria Math"/>
                          <a:cs typeface="Arial" pitchFamily="34" charset="0"/>
                        </a:rPr>
                        <m:t>𝑠𝑖𝑛</m:t>
                      </m:r>
                      <m:sSup>
                        <m:sSupPr>
                          <m:ctrlPr>
                            <a:rPr lang="en-US" sz="18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1800" i="1" dirty="0">
                              <a:latin typeface="Cambria Math"/>
                              <a:cs typeface="Arial" pitchFamily="34" charset="0"/>
                            </a:rPr>
                            <m:t>45</m:t>
                          </m:r>
                        </m:e>
                        <m:sup>
                          <m:r>
                            <a:rPr lang="en-US" sz="1800" i="1" dirty="0">
                              <a:latin typeface="Cambria Math"/>
                              <a:cs typeface="Arial" pitchFamily="34" charset="0"/>
                            </a:rPr>
                            <m:t>0</m:t>
                          </m:r>
                        </m:sup>
                      </m:sSup>
                      <m:r>
                        <a:rPr lang="en-US" sz="1800" b="0" i="1" dirty="0" smtClean="0">
                          <a:latin typeface="Cambria Math"/>
                          <a:cs typeface="Arial" pitchFamily="34" charset="0"/>
                        </a:rPr>
                        <m:t>𝑠𝑖𝑛</m:t>
                      </m:r>
                      <m:sSup>
                        <m:sSupPr>
                          <m:ctrlPr>
                            <a:rPr lang="en-US" sz="18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1800" i="1" dirty="0">
                              <a:latin typeface="Cambria Math"/>
                              <a:cs typeface="Arial" pitchFamily="34" charset="0"/>
                            </a:rPr>
                            <m:t>30</m:t>
                          </m:r>
                        </m:e>
                        <m:sup>
                          <m:r>
                            <a:rPr lang="en-US" sz="1800" i="1" dirty="0">
                              <a:latin typeface="Cambria Math"/>
                              <a:cs typeface="Arial" pitchFamily="34" charset="0"/>
                            </a:rPr>
                            <m:t>0</m:t>
                          </m:r>
                        </m:sup>
                      </m:sSup>
                      <m:r>
                        <a:rPr lang="en-US" sz="1800" b="0" i="1" dirty="0" smtClean="0">
                          <a:latin typeface="Cambria Math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18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1800" b="0" i="1" dirty="0" smtClean="0"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1800" b="0" i="1" dirty="0" smtClean="0">
                                  <a:latin typeface="Cambria Math"/>
                                  <a:cs typeface="Arial" pitchFamily="34" charset="0"/>
                                </a:rPr>
                                <m:t>2</m:t>
                              </m:r>
                            </m:e>
                          </m:rad>
                        </m:num>
                        <m:den>
                          <m:r>
                            <a:rPr lang="en-US" sz="1800" b="0" i="1" dirty="0" smtClean="0">
                              <a:latin typeface="Cambria Math"/>
                              <a:cs typeface="Arial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1800" b="0" i="1" dirty="0" smtClean="0">
                          <a:latin typeface="Cambria Math"/>
                          <a:ea typeface="Cambria Math"/>
                          <a:cs typeface="Arial" pitchFamily="34" charset="0"/>
                        </a:rPr>
                        <m:t>∙</m:t>
                      </m:r>
                      <m:f>
                        <m:fPr>
                          <m:ctrlPr>
                            <a:rPr lang="en-US" sz="1800" b="0" i="1" dirty="0" smtClean="0"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1800" b="0" i="1" dirty="0" smtClean="0">
                                  <a:latin typeface="Cambria Math" panose="02040503050406030204" pitchFamily="18" charset="0"/>
                                  <a:ea typeface="Cambria Math"/>
                                  <a:cs typeface="Arial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1800" b="0" i="1" dirty="0" smtClean="0">
                                  <a:latin typeface="Cambria Math"/>
                                  <a:ea typeface="Cambria Math"/>
                                  <a:cs typeface="Arial" pitchFamily="34" charset="0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en-US" sz="1800" b="0" i="1" dirty="0" smtClean="0"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1800" i="1" dirty="0">
                          <a:latin typeface="Cambria Math"/>
                          <a:ea typeface="Cambria Math"/>
                          <a:cs typeface="Arial" pitchFamily="34" charset="0"/>
                        </a:rPr>
                        <m:t>−</m:t>
                      </m:r>
                      <m:f>
                        <m:fPr>
                          <m:ctrlPr>
                            <a:rPr lang="en-US" sz="18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1800" i="1" dirty="0"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1800" i="1" dirty="0">
                                  <a:latin typeface="Cambria Math"/>
                                  <a:cs typeface="Arial" pitchFamily="34" charset="0"/>
                                </a:rPr>
                                <m:t>2</m:t>
                              </m:r>
                            </m:e>
                          </m:rad>
                        </m:num>
                        <m:den>
                          <m:r>
                            <a:rPr lang="en-US" sz="1800" i="1" dirty="0">
                              <a:latin typeface="Cambria Math"/>
                              <a:cs typeface="Arial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1800" i="1" dirty="0">
                          <a:latin typeface="Cambria Math"/>
                          <a:ea typeface="Cambria Math"/>
                          <a:cs typeface="Arial" pitchFamily="34" charset="0"/>
                        </a:rPr>
                        <m:t>∙</m:t>
                      </m:r>
                      <m:f>
                        <m:fPr>
                          <m:ctrlPr>
                            <a:rPr lang="en-US" sz="1800" i="1" dirty="0"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1800" b="0" i="1" dirty="0" smtClean="0"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1800" i="1" dirty="0"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1800" b="0" i="1" dirty="0" smtClean="0">
                          <a:latin typeface="Cambria Math"/>
                          <a:ea typeface="Cambria Math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1800" b="1" i="1" dirty="0" smtClean="0"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1800" b="1" i="1" dirty="0" smtClean="0">
                                  <a:latin typeface="Cambria Math" panose="02040503050406030204" pitchFamily="18" charset="0"/>
                                  <a:ea typeface="Cambria Math"/>
                                  <a:cs typeface="Arial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1800" b="1" i="1" dirty="0" smtClean="0">
                                  <a:latin typeface="Cambria Math"/>
                                  <a:ea typeface="Cambria Math"/>
                                  <a:cs typeface="Arial" pitchFamily="34" charset="0"/>
                                </a:rPr>
                                <m:t>𝟔</m:t>
                              </m:r>
                            </m:e>
                          </m:rad>
                          <m:r>
                            <a:rPr lang="en-US" sz="1800" b="1" i="1" dirty="0" smtClean="0"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−</m:t>
                          </m:r>
                          <m:rad>
                            <m:radPr>
                              <m:degHide m:val="on"/>
                              <m:ctrlPr>
                                <a:rPr lang="en-US" sz="1800" b="1" i="1" dirty="0" smtClean="0">
                                  <a:latin typeface="Cambria Math" panose="02040503050406030204" pitchFamily="18" charset="0"/>
                                  <a:ea typeface="Cambria Math"/>
                                  <a:cs typeface="Arial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1800" b="1" i="1" dirty="0" smtClean="0">
                                  <a:latin typeface="Cambria Math"/>
                                  <a:ea typeface="Cambria Math"/>
                                  <a:cs typeface="Arial" pitchFamily="34" charset="0"/>
                                </a:rPr>
                                <m:t>𝟐</m:t>
                              </m:r>
                            </m:e>
                          </m:rad>
                        </m:num>
                        <m:den>
                          <m:r>
                            <a:rPr lang="en-US" sz="1800" b="1" i="1" dirty="0" smtClean="0"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ru-RU" sz="1800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29" y="2640352"/>
                <a:ext cx="9036496" cy="67415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96390" y="3433524"/>
                <a:ext cx="4102341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2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Пример 2</a:t>
                </a:r>
                <a:r>
                  <a:rPr lang="en-US" sz="22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. </a:t>
                </a:r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Вычислите 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latin typeface="Cambria Math"/>
                        <a:cs typeface="Arial" pitchFamily="34" charset="0"/>
                      </a:rPr>
                      <m:t>𝑐</m:t>
                    </m:r>
                    <m:r>
                      <a:rPr lang="en-US" sz="2200" b="0" i="1" dirty="0" smtClean="0">
                        <a:latin typeface="Cambria Math"/>
                        <a:cs typeface="Arial" pitchFamily="34" charset="0"/>
                      </a:rPr>
                      <m:t>𝑜𝑠</m:t>
                    </m:r>
                    <m:sSup>
                      <m:sSupPr>
                        <m:ctrlPr>
                          <a:rPr lang="en-US" sz="22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2200" b="0" i="1" dirty="0" smtClean="0">
                            <a:latin typeface="Cambria Math"/>
                            <a:cs typeface="Arial" pitchFamily="34" charset="0"/>
                          </a:rPr>
                          <m:t>15</m:t>
                        </m:r>
                      </m:e>
                      <m:sup>
                        <m:r>
                          <a:rPr lang="en-US" sz="2200" b="0" i="1" dirty="0" smtClean="0">
                            <a:latin typeface="Cambria Math"/>
                            <a:cs typeface="Arial" pitchFamily="34" charset="0"/>
                          </a:rPr>
                          <m:t>0</m:t>
                        </m:r>
                      </m:sup>
                    </m:sSup>
                    <m:r>
                      <a:rPr lang="en-US" sz="2200" b="0" i="1" dirty="0" smtClean="0">
                        <a:latin typeface="Cambria Math"/>
                        <a:cs typeface="Arial" pitchFamily="34" charset="0"/>
                      </a:rPr>
                      <m:t>.</m:t>
                    </m:r>
                  </m:oMath>
                </a14:m>
                <a:endParaRPr lang="ru-RU" sz="2200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390" y="3433524"/>
                <a:ext cx="4102341" cy="430887"/>
              </a:xfrm>
              <a:prstGeom prst="rect">
                <a:avLst/>
              </a:prstGeom>
              <a:blipFill>
                <a:blip r:embed="rId10"/>
                <a:stretch>
                  <a:fillRect l="-1852" t="-8571" b="-2285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96390" y="3864411"/>
                <a:ext cx="9036496" cy="67415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i="1" dirty="0" smtClean="0">
                          <a:latin typeface="Cambria Math"/>
                          <a:cs typeface="Arial" pitchFamily="34" charset="0"/>
                        </a:rPr>
                        <m:t>𝑐</m:t>
                      </m:r>
                      <m:r>
                        <a:rPr lang="en-US" sz="1800" b="0" i="1" dirty="0" smtClean="0">
                          <a:latin typeface="Cambria Math"/>
                          <a:cs typeface="Arial" pitchFamily="34" charset="0"/>
                        </a:rPr>
                        <m:t>𝑜𝑠</m:t>
                      </m:r>
                      <m:sSup>
                        <m:sSupPr>
                          <m:ctrlPr>
                            <a:rPr lang="en-US" sz="18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1800" b="0" i="1" dirty="0" smtClean="0">
                              <a:latin typeface="Cambria Math"/>
                              <a:cs typeface="Arial" pitchFamily="34" charset="0"/>
                            </a:rPr>
                            <m:t>15</m:t>
                          </m:r>
                        </m:e>
                        <m:sup>
                          <m:r>
                            <a:rPr lang="en-US" sz="1800" b="0" i="1" dirty="0" smtClean="0">
                              <a:latin typeface="Cambria Math"/>
                              <a:cs typeface="Arial" pitchFamily="34" charset="0"/>
                            </a:rPr>
                            <m:t>0</m:t>
                          </m:r>
                        </m:sup>
                      </m:sSup>
                      <m:r>
                        <a:rPr lang="en-US" sz="1800" b="0" i="1" dirty="0" smtClean="0">
                          <a:latin typeface="Cambria Math"/>
                          <a:cs typeface="Arial" pitchFamily="34" charset="0"/>
                        </a:rPr>
                        <m:t>=</m:t>
                      </m:r>
                      <m:func>
                        <m:funcPr>
                          <m:ctrlPr>
                            <a:rPr lang="en-US" sz="18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1800" b="0" i="0" dirty="0" smtClean="0">
                              <a:latin typeface="Cambria Math"/>
                              <a:cs typeface="Arial" pitchFamily="34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en-US" sz="1800" b="0" i="1" dirty="0" smtClean="0"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1800" b="0" i="1" dirty="0" smtClean="0">
                                      <a:latin typeface="Cambria Math" panose="02040503050406030204" pitchFamily="18" charset="0"/>
                                      <a:cs typeface="Arial" pitchFamily="34" charset="0"/>
                                    </a:rPr>
                                  </m:ctrlPr>
                                </m:sSupPr>
                                <m:e>
                                  <m:sSup>
                                    <m:sSupPr>
                                      <m:ctrlPr>
                                        <a:rPr lang="en-US" sz="1800" i="1" dirty="0">
                                          <a:latin typeface="Cambria Math" panose="02040503050406030204" pitchFamily="18" charset="0"/>
                                          <a:cs typeface="Arial" pitchFamily="34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1800" i="1" dirty="0">
                                          <a:latin typeface="Cambria Math"/>
                                          <a:cs typeface="Arial" pitchFamily="34" charset="0"/>
                                        </a:rPr>
                                        <m:t>45</m:t>
                                      </m:r>
                                    </m:e>
                                    <m:sup>
                                      <m:r>
                                        <a:rPr lang="en-US" sz="1800" i="1" dirty="0">
                                          <a:latin typeface="Cambria Math"/>
                                          <a:cs typeface="Arial" pitchFamily="34" charset="0"/>
                                        </a:rPr>
                                        <m:t>0</m:t>
                                      </m:r>
                                    </m:sup>
                                  </m:sSup>
                                  <m:r>
                                    <a:rPr lang="en-US" sz="1800" b="0" i="1" dirty="0" smtClean="0">
                                      <a:latin typeface="Cambria Math"/>
                                      <a:cs typeface="Arial" pitchFamily="34" charset="0"/>
                                    </a:rPr>
                                    <m:t>−30</m:t>
                                  </m:r>
                                </m:e>
                                <m:sup>
                                  <m:r>
                                    <a:rPr lang="en-US" sz="1800" b="0" i="1" dirty="0" smtClean="0">
                                      <a:latin typeface="Cambria Math"/>
                                      <a:cs typeface="Arial" pitchFamily="34" charset="0"/>
                                    </a:rPr>
                                    <m:t>0</m:t>
                                  </m:r>
                                </m:sup>
                              </m:sSup>
                            </m:e>
                          </m:d>
                        </m:e>
                      </m:func>
                      <m:r>
                        <a:rPr lang="en-US" sz="1800" b="0" i="1" dirty="0" smtClean="0"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1800" b="0" i="1" dirty="0" smtClean="0">
                          <a:latin typeface="Cambria Math"/>
                          <a:cs typeface="Arial" pitchFamily="34" charset="0"/>
                        </a:rPr>
                        <m:t>𝑐𝑜𝑠</m:t>
                      </m:r>
                      <m:sSup>
                        <m:sSupPr>
                          <m:ctrlPr>
                            <a:rPr lang="en-US" sz="18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1800" i="1" dirty="0">
                              <a:latin typeface="Cambria Math"/>
                              <a:cs typeface="Arial" pitchFamily="34" charset="0"/>
                            </a:rPr>
                            <m:t>45</m:t>
                          </m:r>
                        </m:e>
                        <m:sup>
                          <m:r>
                            <a:rPr lang="en-US" sz="1800" i="1" dirty="0">
                              <a:latin typeface="Cambria Math"/>
                              <a:cs typeface="Arial" pitchFamily="34" charset="0"/>
                            </a:rPr>
                            <m:t>0</m:t>
                          </m:r>
                        </m:sup>
                      </m:sSup>
                      <m:r>
                        <a:rPr lang="en-US" sz="1800" b="0" i="1" dirty="0" smtClean="0">
                          <a:latin typeface="Cambria Math"/>
                          <a:cs typeface="Arial" pitchFamily="34" charset="0"/>
                        </a:rPr>
                        <m:t>𝑐𝑜𝑠</m:t>
                      </m:r>
                      <m:sSup>
                        <m:sSupPr>
                          <m:ctrlPr>
                            <a:rPr lang="en-US" sz="18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1800" b="0" i="1" dirty="0" smtClean="0">
                              <a:latin typeface="Cambria Math"/>
                              <a:cs typeface="Arial" pitchFamily="34" charset="0"/>
                            </a:rPr>
                            <m:t>30</m:t>
                          </m:r>
                        </m:e>
                        <m:sup>
                          <m:r>
                            <a:rPr lang="en-US" sz="1800" i="1" dirty="0">
                              <a:latin typeface="Cambria Math"/>
                              <a:cs typeface="Arial" pitchFamily="34" charset="0"/>
                            </a:rPr>
                            <m:t>0</m:t>
                          </m:r>
                        </m:sup>
                      </m:sSup>
                      <m:r>
                        <a:rPr lang="en-US" sz="1800" b="0" i="1" dirty="0" smtClean="0">
                          <a:latin typeface="Cambria Math"/>
                          <a:cs typeface="Arial" pitchFamily="34" charset="0"/>
                        </a:rPr>
                        <m:t>+</m:t>
                      </m:r>
                      <m:r>
                        <a:rPr lang="en-US" sz="1800" b="0" i="1" dirty="0" smtClean="0">
                          <a:latin typeface="Cambria Math"/>
                          <a:cs typeface="Arial" pitchFamily="34" charset="0"/>
                        </a:rPr>
                        <m:t>𝑠𝑖𝑛</m:t>
                      </m:r>
                      <m:sSup>
                        <m:sSupPr>
                          <m:ctrlPr>
                            <a:rPr lang="en-US" sz="18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1800" i="1" dirty="0">
                              <a:latin typeface="Cambria Math"/>
                              <a:cs typeface="Arial" pitchFamily="34" charset="0"/>
                            </a:rPr>
                            <m:t>45</m:t>
                          </m:r>
                        </m:e>
                        <m:sup>
                          <m:r>
                            <a:rPr lang="en-US" sz="1800" i="1" dirty="0">
                              <a:latin typeface="Cambria Math"/>
                              <a:cs typeface="Arial" pitchFamily="34" charset="0"/>
                            </a:rPr>
                            <m:t>0</m:t>
                          </m:r>
                        </m:sup>
                      </m:sSup>
                      <m:r>
                        <a:rPr lang="en-US" sz="1800" b="0" i="1" dirty="0" smtClean="0">
                          <a:latin typeface="Cambria Math"/>
                          <a:cs typeface="Arial" pitchFamily="34" charset="0"/>
                        </a:rPr>
                        <m:t>𝑠𝑖𝑛</m:t>
                      </m:r>
                      <m:sSup>
                        <m:sSupPr>
                          <m:ctrlPr>
                            <a:rPr lang="en-US" sz="18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1800" i="1" dirty="0">
                              <a:latin typeface="Cambria Math"/>
                              <a:cs typeface="Arial" pitchFamily="34" charset="0"/>
                            </a:rPr>
                            <m:t>30</m:t>
                          </m:r>
                        </m:e>
                        <m:sup>
                          <m:r>
                            <a:rPr lang="en-US" sz="1800" i="1" dirty="0">
                              <a:latin typeface="Cambria Math"/>
                              <a:cs typeface="Arial" pitchFamily="34" charset="0"/>
                            </a:rPr>
                            <m:t>0</m:t>
                          </m:r>
                        </m:sup>
                      </m:sSup>
                      <m:r>
                        <a:rPr lang="en-US" sz="1800" b="0" i="1" dirty="0" smtClean="0">
                          <a:latin typeface="Cambria Math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18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1800" b="0" i="1" dirty="0" smtClean="0"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1800" b="0" i="1" dirty="0" smtClean="0">
                                  <a:latin typeface="Cambria Math"/>
                                  <a:cs typeface="Arial" pitchFamily="34" charset="0"/>
                                </a:rPr>
                                <m:t>2</m:t>
                              </m:r>
                            </m:e>
                          </m:rad>
                        </m:num>
                        <m:den>
                          <m:r>
                            <a:rPr lang="en-US" sz="1800" b="0" i="1" dirty="0" smtClean="0">
                              <a:latin typeface="Cambria Math"/>
                              <a:cs typeface="Arial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1800" b="0" i="1" dirty="0" smtClean="0">
                          <a:latin typeface="Cambria Math"/>
                          <a:ea typeface="Cambria Math"/>
                          <a:cs typeface="Arial" pitchFamily="34" charset="0"/>
                        </a:rPr>
                        <m:t>∙</m:t>
                      </m:r>
                      <m:f>
                        <m:fPr>
                          <m:ctrlPr>
                            <a:rPr lang="en-US" sz="1800" b="0" i="1" dirty="0" smtClean="0"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1800" b="0" i="1" dirty="0" smtClean="0">
                                  <a:latin typeface="Cambria Math" panose="02040503050406030204" pitchFamily="18" charset="0"/>
                                  <a:ea typeface="Cambria Math"/>
                                  <a:cs typeface="Arial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1800" b="0" i="1" dirty="0" smtClean="0">
                                  <a:latin typeface="Cambria Math"/>
                                  <a:ea typeface="Cambria Math"/>
                                  <a:cs typeface="Arial" pitchFamily="34" charset="0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en-US" sz="1800" b="0" i="1" dirty="0" smtClean="0"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1800" b="0" i="1" dirty="0" smtClean="0">
                          <a:latin typeface="Cambria Math"/>
                          <a:ea typeface="Cambria Math"/>
                          <a:cs typeface="Arial" pitchFamily="34" charset="0"/>
                        </a:rPr>
                        <m:t>+</m:t>
                      </m:r>
                      <m:f>
                        <m:fPr>
                          <m:ctrlPr>
                            <a:rPr lang="en-US" sz="18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1800" i="1" dirty="0"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1800" i="1" dirty="0">
                                  <a:latin typeface="Cambria Math"/>
                                  <a:cs typeface="Arial" pitchFamily="34" charset="0"/>
                                </a:rPr>
                                <m:t>2</m:t>
                              </m:r>
                            </m:e>
                          </m:rad>
                        </m:num>
                        <m:den>
                          <m:r>
                            <a:rPr lang="en-US" sz="1800" i="1" dirty="0">
                              <a:latin typeface="Cambria Math"/>
                              <a:cs typeface="Arial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1800" i="1" dirty="0">
                          <a:latin typeface="Cambria Math"/>
                          <a:ea typeface="Cambria Math"/>
                          <a:cs typeface="Arial" pitchFamily="34" charset="0"/>
                        </a:rPr>
                        <m:t>∙</m:t>
                      </m:r>
                      <m:f>
                        <m:fPr>
                          <m:ctrlPr>
                            <a:rPr lang="en-US" sz="1800" i="1" dirty="0"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1800" b="0" i="1" dirty="0" smtClean="0"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1800" i="1" dirty="0"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1800" b="0" i="1" dirty="0" smtClean="0">
                          <a:latin typeface="Cambria Math"/>
                          <a:ea typeface="Cambria Math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1800" b="1" i="1" dirty="0" smtClean="0"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1800" b="1" i="1" dirty="0" smtClean="0">
                                  <a:latin typeface="Cambria Math" panose="02040503050406030204" pitchFamily="18" charset="0"/>
                                  <a:ea typeface="Cambria Math"/>
                                  <a:cs typeface="Arial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1800" b="1" i="1" dirty="0" smtClean="0">
                                  <a:latin typeface="Cambria Math"/>
                                  <a:ea typeface="Cambria Math"/>
                                  <a:cs typeface="Arial" pitchFamily="34" charset="0"/>
                                </a:rPr>
                                <m:t>𝟔</m:t>
                              </m:r>
                            </m:e>
                          </m:rad>
                          <m:r>
                            <a:rPr lang="en-US" sz="1800" b="1" i="1" dirty="0" smtClean="0"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+</m:t>
                          </m:r>
                          <m:rad>
                            <m:radPr>
                              <m:degHide m:val="on"/>
                              <m:ctrlPr>
                                <a:rPr lang="en-US" sz="1800" b="1" i="1" dirty="0" smtClean="0">
                                  <a:latin typeface="Cambria Math" panose="02040503050406030204" pitchFamily="18" charset="0"/>
                                  <a:ea typeface="Cambria Math"/>
                                  <a:cs typeface="Arial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1800" b="1" i="1" dirty="0" smtClean="0">
                                  <a:latin typeface="Cambria Math"/>
                                  <a:ea typeface="Cambria Math"/>
                                  <a:cs typeface="Arial" pitchFamily="34" charset="0"/>
                                </a:rPr>
                                <m:t>𝟐</m:t>
                              </m:r>
                            </m:e>
                          </m:rad>
                        </m:num>
                        <m:den>
                          <m:r>
                            <a:rPr lang="en-US" sz="1800" b="1" i="1" dirty="0" smtClean="0"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ru-RU" sz="1800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390" y="3864411"/>
                <a:ext cx="9036496" cy="67415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1348843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object 4"/>
          <p:cNvSpPr txBox="1">
            <a:spLocks/>
          </p:cNvSpPr>
          <p:nvPr/>
        </p:nvSpPr>
        <p:spPr>
          <a:xfrm>
            <a:off x="0" y="127308"/>
            <a:ext cx="9144000" cy="54304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ФОРМУЛЫ СЛОЖЕНИЯ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3318" y="843558"/>
            <a:ext cx="469224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Пример </a:t>
            </a:r>
            <a:r>
              <a:rPr lang="en-US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3. 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Докажите формулу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.</a:t>
            </a:r>
            <a:endParaRPr lang="ru-RU" sz="2400" b="1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10441" y="1305223"/>
                <a:ext cx="6289751" cy="69371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/>
                        </a:rPr>
                        <m:t>1) </m:t>
                      </m:r>
                      <m:r>
                        <a:rPr lang="en-US" sz="2200" i="1">
                          <a:latin typeface="Cambria Math"/>
                        </a:rPr>
                        <m:t>𝑐𝑜𝑠</m:t>
                      </m:r>
                      <m:d>
                        <m:d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ru-RU" sz="22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200" i="1">
                                  <a:latin typeface="Cambria Math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200" i="1"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  <m:r>
                            <a:rPr lang="en-US" sz="2200" i="1">
                              <a:latin typeface="Cambria Math"/>
                            </a:rPr>
                            <m:t>−</m:t>
                          </m:r>
                          <m:r>
                            <a:rPr lang="en-US" sz="2200" i="1">
                              <a:latin typeface="Cambria Math"/>
                            </a:rPr>
                            <m:t>𝛽</m:t>
                          </m:r>
                        </m:e>
                      </m:d>
                      <m:r>
                        <a:rPr lang="en-US" sz="2200" i="1">
                          <a:latin typeface="Cambria Math"/>
                        </a:rPr>
                        <m:t>=</m:t>
                      </m:r>
                      <m:r>
                        <a:rPr lang="en-US" sz="2200" i="1">
                          <a:latin typeface="Cambria Math"/>
                        </a:rPr>
                        <m:t>𝑠𝑖𝑛</m:t>
                      </m:r>
                      <m:r>
                        <a:rPr lang="en-US" sz="2200" i="1">
                          <a:latin typeface="Cambria Math"/>
                        </a:rPr>
                        <m:t>𝛽</m:t>
                      </m:r>
                      <m:r>
                        <a:rPr lang="en-US" sz="2200" i="1">
                          <a:latin typeface="Cambria Math"/>
                        </a:rPr>
                        <m:t>,  </m:t>
                      </m:r>
                      <m:r>
                        <a:rPr lang="en-US" sz="2200" i="1">
                          <a:latin typeface="Cambria Math"/>
                        </a:rPr>
                        <m:t>𝑠𝑖𝑛</m:t>
                      </m:r>
                      <m:d>
                        <m:d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ru-RU" sz="22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200" i="1">
                                  <a:latin typeface="Cambria Math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200" i="1"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  <m:r>
                            <a:rPr lang="en-US" sz="2200" i="1">
                              <a:latin typeface="Cambria Math"/>
                            </a:rPr>
                            <m:t>−</m:t>
                          </m:r>
                          <m:r>
                            <a:rPr lang="en-US" sz="2200" i="1" smtClean="0">
                              <a:latin typeface="Cambria Math"/>
                              <a:ea typeface="Cambria Math"/>
                            </a:rPr>
                            <m:t>𝛼</m:t>
                          </m:r>
                        </m:e>
                      </m:d>
                      <m:r>
                        <a:rPr lang="en-US" sz="2200" i="1">
                          <a:latin typeface="Cambria Math"/>
                        </a:rPr>
                        <m:t>=</m:t>
                      </m:r>
                      <m:r>
                        <a:rPr lang="en-US" sz="2200" i="1">
                          <a:latin typeface="Cambria Math"/>
                        </a:rPr>
                        <m:t>𝑐𝑜𝑠</m:t>
                      </m:r>
                      <m:r>
                        <a:rPr lang="en-US" sz="2200" i="1" smtClean="0">
                          <a:latin typeface="Cambria Math"/>
                          <a:ea typeface="Cambria Math"/>
                        </a:rPr>
                        <m:t>𝛼</m:t>
                      </m:r>
                    </m:oMath>
                  </m:oMathPara>
                </a14:m>
                <a:endParaRPr lang="ru-RU" sz="2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41" y="1305223"/>
                <a:ext cx="6289751" cy="693716"/>
              </a:xfrm>
              <a:prstGeom prst="rect">
                <a:avLst/>
              </a:prstGeom>
              <a:blipFill>
                <a:blip r:embed="rId3"/>
                <a:stretch>
                  <a:fillRect b="-178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-38690" y="2696219"/>
                <a:ext cx="9075186" cy="66761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/>
                        </a:rPr>
                        <m:t> </m:t>
                      </m:r>
                      <m:r>
                        <a:rPr lang="en-US" sz="22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𝒄</m:t>
                      </m:r>
                      <m:r>
                        <a:rPr lang="en-US" sz="2200" b="1" i="1">
                          <a:solidFill>
                            <a:srgbClr val="7030A0"/>
                          </a:solidFill>
                          <a:latin typeface="Cambria Math"/>
                        </a:rPr>
                        <m:t>𝒐𝒔</m:t>
                      </m:r>
                      <m:d>
                        <m:dPr>
                          <m:ctrlPr>
                            <a:rPr lang="ru-RU" sz="22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ru-RU" sz="22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2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𝝅</m:t>
                              </m:r>
                            </m:num>
                            <m:den>
                              <m:r>
                                <a:rPr lang="en-US" sz="22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den>
                          </m:f>
                          <m:r>
                            <a:rPr lang="en-US" sz="22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2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𝜷</m:t>
                          </m:r>
                        </m:e>
                      </m:d>
                      <m:r>
                        <a:rPr lang="en-US" sz="2200" i="1">
                          <a:latin typeface="Cambria Math"/>
                        </a:rPr>
                        <m:t>=</m:t>
                      </m:r>
                      <m:r>
                        <a:rPr lang="en-US" sz="2200" i="1">
                          <a:latin typeface="Cambria Math"/>
                        </a:rPr>
                        <m:t>𝑐𝑜𝑠</m:t>
                      </m:r>
                      <m:f>
                        <m:fPr>
                          <m:ctrlPr>
                            <a:rPr lang="ru-RU" sz="22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sz="22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200" i="1">
                          <a:latin typeface="Cambria Math"/>
                        </a:rPr>
                        <m:t>𝑐𝑜𝑠</m:t>
                      </m:r>
                      <m:r>
                        <a:rPr lang="en-US" sz="2200" i="1">
                          <a:latin typeface="Cambria Math"/>
                        </a:rPr>
                        <m:t>𝛽</m:t>
                      </m:r>
                      <m:r>
                        <a:rPr lang="en-US" sz="2200" i="1">
                          <a:latin typeface="Cambria Math"/>
                        </a:rPr>
                        <m:t>+</m:t>
                      </m:r>
                      <m:r>
                        <a:rPr lang="en-US" sz="2200" i="1">
                          <a:latin typeface="Cambria Math"/>
                        </a:rPr>
                        <m:t>𝑠𝑖𝑛</m:t>
                      </m:r>
                      <m:f>
                        <m:fPr>
                          <m:ctrlPr>
                            <a:rPr lang="ru-RU" sz="22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sz="22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200" i="1">
                          <a:latin typeface="Cambria Math"/>
                        </a:rPr>
                        <m:t>𝑠𝑖𝑛</m:t>
                      </m:r>
                      <m:r>
                        <a:rPr lang="en-US" sz="2200" i="1">
                          <a:latin typeface="Cambria Math"/>
                        </a:rPr>
                        <m:t>𝛽</m:t>
                      </m:r>
                      <m:r>
                        <a:rPr lang="en-US" sz="2200" i="1">
                          <a:latin typeface="Cambria Math"/>
                        </a:rPr>
                        <m:t>=0∙</m:t>
                      </m:r>
                      <m:r>
                        <a:rPr lang="en-US" sz="2200" i="1">
                          <a:latin typeface="Cambria Math"/>
                        </a:rPr>
                        <m:t>𝑐𝑜𝑠</m:t>
                      </m:r>
                      <m:r>
                        <a:rPr lang="en-US" sz="2200" i="1">
                          <a:latin typeface="Cambria Math"/>
                        </a:rPr>
                        <m:t>𝛽</m:t>
                      </m:r>
                      <m:r>
                        <a:rPr lang="en-US" sz="2200" i="1">
                          <a:latin typeface="Cambria Math"/>
                        </a:rPr>
                        <m:t>+1∙</m:t>
                      </m:r>
                      <m:r>
                        <a:rPr lang="en-US" sz="2200" i="1">
                          <a:latin typeface="Cambria Math"/>
                        </a:rPr>
                        <m:t>𝑠𝑖𝑛</m:t>
                      </m:r>
                      <m:r>
                        <a:rPr lang="en-US" sz="2200" i="1">
                          <a:latin typeface="Cambria Math"/>
                        </a:rPr>
                        <m:t>𝛽</m:t>
                      </m:r>
                      <m:r>
                        <a:rPr lang="en-US" sz="2200" i="1">
                          <a:latin typeface="Cambria Math"/>
                        </a:rPr>
                        <m:t>=</m:t>
                      </m:r>
                      <m:r>
                        <a:rPr lang="en-US" sz="22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𝒔𝒊𝒏</m:t>
                      </m:r>
                      <m:r>
                        <a:rPr lang="en-US" sz="22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𝜷</m:t>
                      </m:r>
                    </m:oMath>
                  </m:oMathPara>
                </a14:m>
                <a:endParaRPr lang="ru-RU" sz="2200" b="1" dirty="0">
                  <a:solidFill>
                    <a:srgbClr val="7030A0"/>
                  </a:solidFill>
                </a:endParaRPr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8690" y="2696219"/>
                <a:ext cx="9075186" cy="667619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3318897" y="1998939"/>
                <a:ext cx="4445319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uncPr>
                        <m:fName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𝒄𝒐𝒔</m:t>
                          </m:r>
                        </m:fName>
                        <m:e>
                          <m:d>
                            <m:dPr>
                              <m:ctrlP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</a:rPr>
                                <m:t>𝜶</m:t>
                              </m:r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</a:rPr>
                                <m:t>𝜷</m:t>
                              </m:r>
                            </m:e>
                          </m:d>
                        </m:e>
                      </m:func>
                      <m:r>
                        <a:rPr lang="en-US" sz="20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𝒄𝒐𝒔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𝒄𝒐𝒔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𝜷</m:t>
                      </m:r>
                      <m:r>
                        <a:rPr lang="en-US" sz="20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𝒔𝒊𝒏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𝒔𝒊𝒏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𝜷</m:t>
                      </m:r>
                    </m:oMath>
                  </m:oMathPara>
                </a14:m>
                <a:endParaRPr lang="ru-RU" sz="20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8897" y="1998939"/>
                <a:ext cx="4445319" cy="400110"/>
              </a:xfrm>
              <a:prstGeom prst="rect">
                <a:avLst/>
              </a:prstGeom>
              <a:blipFill rotWithShape="1">
                <a:blip r:embed="rId5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2033016" y="1865185"/>
                <a:ext cx="1087477" cy="66761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200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200" b="0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ru-RU" sz="2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sz="22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200" b="0" i="1" smtClean="0">
                          <a:latin typeface="Cambria Math"/>
                        </a:rPr>
                        <m:t>;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3016" y="1865185"/>
                <a:ext cx="1087477" cy="66761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Прямоугольник 4"/>
              <p:cNvSpPr/>
              <p:nvPr/>
            </p:nvSpPr>
            <p:spPr>
              <a:xfrm>
                <a:off x="412698" y="3488307"/>
                <a:ext cx="2576153" cy="66761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>
                          <a:latin typeface="Cambria Math"/>
                        </a:rPr>
                        <m:t>𝑐𝑜𝑠</m:t>
                      </m:r>
                      <m:d>
                        <m:d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ru-RU" sz="22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200" i="1">
                                  <a:latin typeface="Cambria Math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200" i="1"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  <m:r>
                            <a:rPr lang="en-US" sz="2200" i="1">
                              <a:latin typeface="Cambria Math"/>
                            </a:rPr>
                            <m:t>−</m:t>
                          </m:r>
                          <m:r>
                            <a:rPr lang="en-US" sz="220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𝛽</m:t>
                          </m:r>
                        </m:e>
                      </m:d>
                      <m:r>
                        <a:rPr lang="en-US" sz="2200" i="1">
                          <a:latin typeface="Cambria Math"/>
                        </a:rPr>
                        <m:t>=</m:t>
                      </m:r>
                      <m:r>
                        <a:rPr lang="en-US" sz="2200" i="1">
                          <a:latin typeface="Cambria Math"/>
                        </a:rPr>
                        <m:t>𝑠𝑖𝑛</m:t>
                      </m:r>
                      <m:r>
                        <a:rPr lang="en-US" sz="2200" i="1">
                          <a:latin typeface="Cambria Math"/>
                        </a:rPr>
                        <m:t>𝛽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698" y="3488307"/>
                <a:ext cx="2576153" cy="667619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Прямоугольник 5"/>
              <p:cNvSpPr/>
              <p:nvPr/>
            </p:nvSpPr>
            <p:spPr>
              <a:xfrm>
                <a:off x="3092914" y="3621530"/>
                <a:ext cx="2102499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Замена</a:t>
                </a:r>
                <a:r>
                  <a:rPr lang="ru-RU" sz="2200" dirty="0"/>
                  <a:t> </a:t>
                </a:r>
                <a14:m>
                  <m:oMath xmlns:m="http://schemas.openxmlformats.org/officeDocument/2006/math">
                    <m:r>
                      <a:rPr lang="en-US" sz="2200" i="1" smtClean="0">
                        <a:latin typeface="Cambria Math"/>
                      </a:rPr>
                      <m:t>𝛽</m:t>
                    </m:r>
                    <m:r>
                      <a:rPr lang="ru-RU" sz="2200" b="0" i="1" smtClean="0">
                        <a:latin typeface="Cambria Math" panose="02040503050406030204" pitchFamily="18" charset="0"/>
                      </a:rPr>
                      <m:t>= </m:t>
                    </m:r>
                    <m:r>
                      <a:rPr lang="en-US" sz="2200" i="1">
                        <a:latin typeface="Cambria Math"/>
                      </a:rPr>
                      <m:t>𝛼</m:t>
                    </m:r>
                  </m:oMath>
                </a14:m>
                <a:r>
                  <a:rPr lang="en-US" sz="2200" dirty="0"/>
                  <a:t>:</a:t>
                </a:r>
                <a:endParaRPr lang="ru-RU" sz="2200" dirty="0"/>
              </a:p>
            </p:txBody>
          </p:sp>
        </mc:Choice>
        <mc:Fallback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2914" y="3621530"/>
                <a:ext cx="2102499" cy="430887"/>
              </a:xfrm>
              <a:prstGeom prst="rect">
                <a:avLst/>
              </a:prstGeom>
              <a:blipFill rotWithShape="0">
                <a:blip r:embed="rId8"/>
                <a:stretch>
                  <a:fillRect l="-3768" t="-11268" r="-2609" b="-281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Прямоугольник 6"/>
              <p:cNvSpPr/>
              <p:nvPr/>
            </p:nvSpPr>
            <p:spPr>
              <a:xfrm>
                <a:off x="6391540" y="3435846"/>
                <a:ext cx="2572948" cy="66761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>
                          <a:latin typeface="Cambria Math"/>
                        </a:rPr>
                        <m:t>𝑐𝑜𝑠</m:t>
                      </m:r>
                      <m:d>
                        <m:d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ru-RU" sz="22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200" i="1">
                                  <a:latin typeface="Cambria Math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200" i="1"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  <m:r>
                            <a:rPr lang="en-US" sz="2200" i="1">
                              <a:latin typeface="Cambria Math"/>
                            </a:rPr>
                            <m:t>−</m:t>
                          </m:r>
                          <m:r>
                            <a:rPr lang="en-US" sz="220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𝛼</m:t>
                          </m:r>
                        </m:e>
                      </m:d>
                      <m:r>
                        <a:rPr lang="en-US" sz="2200" i="1">
                          <a:latin typeface="Cambria Math"/>
                        </a:rPr>
                        <m:t>=</m:t>
                      </m:r>
                      <m:r>
                        <a:rPr lang="en-US" sz="2200" i="1">
                          <a:latin typeface="Cambria Math"/>
                        </a:rPr>
                        <m:t>𝑠𝑖𝑛</m:t>
                      </m:r>
                      <m:r>
                        <a:rPr lang="en-US" sz="2200" i="1">
                          <a:latin typeface="Cambria Math"/>
                        </a:rPr>
                        <m:t>𝛼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91540" y="3435846"/>
                <a:ext cx="2572948" cy="667619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Прямоугольник 7"/>
              <p:cNvSpPr/>
              <p:nvPr/>
            </p:nvSpPr>
            <p:spPr>
              <a:xfrm>
                <a:off x="424867" y="4208387"/>
                <a:ext cx="1482201" cy="66761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>
                          <a:latin typeface="Cambria Math"/>
                        </a:rPr>
                        <m:t>𝛽</m:t>
                      </m:r>
                      <m:r>
                        <a:rPr lang="en-US" sz="22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i="1">
                              <a:latin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sz="2200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200" i="1">
                          <a:latin typeface="Cambria Math"/>
                        </a:rPr>
                        <m:t>−</m:t>
                      </m:r>
                      <m:r>
                        <a:rPr lang="en-US" sz="2200" i="1">
                          <a:latin typeface="Cambria Math"/>
                        </a:rPr>
                        <m:t>𝛼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867" y="4208387"/>
                <a:ext cx="1482201" cy="667619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Прямоугольник 8"/>
              <p:cNvSpPr/>
              <p:nvPr/>
            </p:nvSpPr>
            <p:spPr>
              <a:xfrm>
                <a:off x="3871260" y="4109120"/>
                <a:ext cx="2572948" cy="66761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>
                          <a:latin typeface="Cambria Math"/>
                        </a:rPr>
                        <m:t>𝑠𝑖𝑛</m:t>
                      </m:r>
                      <m:d>
                        <m:d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ru-RU" sz="22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200" i="1">
                                  <a:latin typeface="Cambria Math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200" i="1"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  <m:r>
                            <a:rPr lang="en-US" sz="2200" i="1">
                              <a:latin typeface="Cambria Math"/>
                            </a:rPr>
                            <m:t>−</m:t>
                          </m:r>
                          <m:r>
                            <a:rPr lang="en-US" sz="2200" i="1">
                              <a:latin typeface="Cambria Math"/>
                            </a:rPr>
                            <m:t>𝛼</m:t>
                          </m:r>
                        </m:e>
                      </m:d>
                      <m:r>
                        <a:rPr lang="en-US" sz="2200" i="1">
                          <a:latin typeface="Cambria Math"/>
                        </a:rPr>
                        <m:t>=</m:t>
                      </m:r>
                      <m:r>
                        <a:rPr lang="en-US" sz="2200" i="1">
                          <a:latin typeface="Cambria Math"/>
                        </a:rPr>
                        <m:t>𝑐𝑜𝑠</m:t>
                      </m:r>
                      <m:r>
                        <a:rPr lang="en-US" sz="2200" i="1">
                          <a:latin typeface="Cambria Math"/>
                        </a:rPr>
                        <m:t>𝛼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1260" y="4109120"/>
                <a:ext cx="2572948" cy="667619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9942206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99234"/>
            <a:ext cx="9144000" cy="53137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ФОРМУЛЫ СЛОЖЕНИЯ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1" y="748892"/>
                <a:ext cx="9036496" cy="142834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 smtClean="0">
                          <a:latin typeface="Cambria Math"/>
                        </a:rPr>
                        <m:t>𝑠𝑖𝑛</m:t>
                      </m:r>
                      <m:d>
                        <m:d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i="1">
                              <a:latin typeface="Cambria Math"/>
                            </a:rPr>
                            <m:t>𝛼</m:t>
                          </m:r>
                          <m:r>
                            <a:rPr lang="en-US" sz="2200" i="1">
                              <a:latin typeface="Cambria Math"/>
                            </a:rPr>
                            <m:t>+</m:t>
                          </m:r>
                          <m:r>
                            <a:rPr lang="en-US" sz="2200" i="1">
                              <a:latin typeface="Cambria Math"/>
                            </a:rPr>
                            <m:t>𝛽</m:t>
                          </m:r>
                        </m:e>
                      </m:d>
                      <m:r>
                        <a:rPr lang="en-US" sz="2200" i="1">
                          <a:latin typeface="Cambria Math"/>
                        </a:rPr>
                        <m:t>=</m:t>
                      </m:r>
                      <m:r>
                        <a:rPr lang="en-US" sz="2200" i="1">
                          <a:latin typeface="Cambria Math"/>
                        </a:rPr>
                        <m:t>𝑐𝑜𝑠</m:t>
                      </m:r>
                      <m:d>
                        <m:d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ru-RU" sz="22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200" i="1">
                                  <a:latin typeface="Cambria Math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200" i="1"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  <m:r>
                            <a:rPr lang="en-US" sz="2200" i="1">
                              <a:latin typeface="Cambria Math"/>
                            </a:rPr>
                            <m:t>−(</m:t>
                          </m:r>
                          <m:r>
                            <a:rPr lang="en-US" sz="2200" i="1">
                              <a:latin typeface="Cambria Math"/>
                            </a:rPr>
                            <m:t>𝛼</m:t>
                          </m:r>
                          <m:r>
                            <a:rPr lang="en-US" sz="2200" i="1">
                              <a:latin typeface="Cambria Math"/>
                            </a:rPr>
                            <m:t>+</m:t>
                          </m:r>
                          <m:r>
                            <a:rPr lang="en-US" sz="2200" i="1">
                              <a:latin typeface="Cambria Math"/>
                            </a:rPr>
                            <m:t>𝛽</m:t>
                          </m:r>
                          <m:r>
                            <a:rPr lang="en-US" sz="2200" i="1">
                              <a:latin typeface="Cambria Math"/>
                            </a:rPr>
                            <m:t>)</m:t>
                          </m:r>
                        </m:e>
                      </m:d>
                      <m:r>
                        <a:rPr lang="en-US" sz="2200" i="1">
                          <a:latin typeface="Cambria Math"/>
                        </a:rPr>
                        <m:t>=</m:t>
                      </m:r>
                      <m:r>
                        <a:rPr lang="en-US" sz="2200" i="1">
                          <a:latin typeface="Cambria Math"/>
                        </a:rPr>
                        <m:t>𝑐𝑜𝑠</m:t>
                      </m:r>
                      <m:d>
                        <m:d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ru-RU" sz="2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ru-RU" sz="22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200" i="1">
                                      <a:latin typeface="Cambria Math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US" sz="2200" i="1">
                                      <a:latin typeface="Cambria Math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US" sz="2200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200" i="1">
                                  <a:latin typeface="Cambria Math"/>
                                </a:rPr>
                                <m:t>𝛼</m:t>
                              </m:r>
                            </m:e>
                          </m:d>
                          <m:r>
                            <a:rPr lang="en-US" sz="2200" i="1">
                              <a:latin typeface="Cambria Math"/>
                            </a:rPr>
                            <m:t>−</m:t>
                          </m:r>
                          <m:r>
                            <a:rPr lang="en-US" sz="2200" i="1">
                              <a:latin typeface="Cambria Math"/>
                            </a:rPr>
                            <m:t>𝛽</m:t>
                          </m:r>
                        </m:e>
                      </m:d>
                      <m:r>
                        <a:rPr lang="en-US" sz="2200" b="0" i="1" smtClean="0">
                          <a:latin typeface="Cambria Math"/>
                        </a:rPr>
                        <m:t>=</m:t>
                      </m:r>
                      <m:r>
                        <a:rPr lang="en-US" sz="2200" i="1">
                          <a:latin typeface="Cambria Math"/>
                        </a:rPr>
                        <m:t>=</m:t>
                      </m:r>
                      <m:r>
                        <a:rPr lang="en-US" sz="2200" i="1">
                          <a:latin typeface="Cambria Math"/>
                        </a:rPr>
                        <m:t>𝑐𝑜𝑠</m:t>
                      </m:r>
                      <m:d>
                        <m:d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ru-RU" sz="22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200" i="1">
                                  <a:latin typeface="Cambria Math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200" i="1"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  <m:r>
                            <a:rPr lang="en-US" sz="2200" i="1">
                              <a:latin typeface="Cambria Math"/>
                            </a:rPr>
                            <m:t>−</m:t>
                          </m:r>
                          <m:r>
                            <a:rPr lang="en-US" sz="2200" i="1">
                              <a:latin typeface="Cambria Math"/>
                            </a:rPr>
                            <m:t>𝛼</m:t>
                          </m:r>
                        </m:e>
                      </m:d>
                      <m:r>
                        <m:rPr>
                          <m:sty m:val="p"/>
                        </m:rPr>
                        <a:rPr lang="en-US" sz="2200">
                          <a:latin typeface="Cambria Math"/>
                        </a:rPr>
                        <m:t>cos</m:t>
                      </m:r>
                      <m:r>
                        <a:rPr lang="en-US" sz="2200" i="1">
                          <a:latin typeface="Cambria Math"/>
                        </a:rPr>
                        <m:t>𝛽</m:t>
                      </m:r>
                      <m:r>
                        <a:rPr lang="en-US" sz="2200" i="1">
                          <a:latin typeface="Cambria Math"/>
                        </a:rPr>
                        <m:t>+</m:t>
                      </m:r>
                      <m:r>
                        <a:rPr lang="en-US" sz="2200" i="1">
                          <a:latin typeface="Cambria Math"/>
                        </a:rPr>
                        <m:t>𝑠𝑖𝑛</m:t>
                      </m:r>
                      <m:d>
                        <m:d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ru-RU" sz="22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200" i="1">
                                  <a:latin typeface="Cambria Math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200" i="1"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  <m:r>
                            <a:rPr lang="en-US" sz="2200" i="1">
                              <a:latin typeface="Cambria Math"/>
                            </a:rPr>
                            <m:t>−</m:t>
                          </m:r>
                          <m:r>
                            <a:rPr lang="en-US" sz="2200" i="1">
                              <a:latin typeface="Cambria Math"/>
                            </a:rPr>
                            <m:t>𝛼</m:t>
                          </m:r>
                        </m:e>
                      </m:d>
                      <m:r>
                        <a:rPr lang="en-US" sz="2200" i="1">
                          <a:latin typeface="Cambria Math"/>
                        </a:rPr>
                        <m:t>𝑠𝑖𝑛</m:t>
                      </m:r>
                      <m:r>
                        <a:rPr lang="en-US" sz="2200" i="1">
                          <a:latin typeface="Cambria Math"/>
                        </a:rPr>
                        <m:t>𝛽</m:t>
                      </m:r>
                      <m:r>
                        <a:rPr lang="en-US" sz="2200" i="1">
                          <a:latin typeface="Cambria Math"/>
                        </a:rPr>
                        <m:t>=</m:t>
                      </m:r>
                      <m:r>
                        <a:rPr lang="en-US" sz="2200" i="1">
                          <a:latin typeface="Cambria Math"/>
                        </a:rPr>
                        <m:t>𝑠𝑖𝑛</m:t>
                      </m:r>
                      <m:r>
                        <a:rPr lang="en-US" sz="2200" i="1">
                          <a:latin typeface="Cambria Math"/>
                        </a:rPr>
                        <m:t>𝛼</m:t>
                      </m:r>
                      <m:r>
                        <a:rPr lang="en-US" sz="2200" i="1">
                          <a:latin typeface="Cambria Math"/>
                        </a:rPr>
                        <m:t>𝑐𝑜𝑠</m:t>
                      </m:r>
                      <m:r>
                        <a:rPr lang="en-US" sz="2200" i="1">
                          <a:latin typeface="Cambria Math"/>
                        </a:rPr>
                        <m:t>𝛽</m:t>
                      </m:r>
                      <m:r>
                        <a:rPr lang="en-US" sz="2200" i="1">
                          <a:latin typeface="Cambria Math"/>
                        </a:rPr>
                        <m:t>+</m:t>
                      </m:r>
                      <m:r>
                        <a:rPr lang="en-US" sz="2200" i="1">
                          <a:latin typeface="Cambria Math"/>
                        </a:rPr>
                        <m:t>𝑠𝑖𝑛</m:t>
                      </m:r>
                      <m:r>
                        <a:rPr lang="en-US" sz="2200" i="1">
                          <a:latin typeface="Cambria Math"/>
                        </a:rPr>
                        <m:t>𝛽</m:t>
                      </m:r>
                      <m:r>
                        <a:rPr lang="en-US" sz="2200" i="1">
                          <a:latin typeface="Cambria Math"/>
                        </a:rPr>
                        <m:t>𝑐𝑜𝑠</m:t>
                      </m:r>
                      <m:r>
                        <a:rPr lang="en-US" sz="2200" i="1">
                          <a:latin typeface="Cambria Math"/>
                        </a:rPr>
                        <m:t>𝛼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" y="748892"/>
                <a:ext cx="9036496" cy="142834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/>
              <p:cNvSpPr/>
              <p:nvPr/>
            </p:nvSpPr>
            <p:spPr>
              <a:xfrm>
                <a:off x="1619672" y="2428895"/>
                <a:ext cx="5544616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𝒔𝒊𝒏</m:t>
                      </m:r>
                      <m:d>
                        <m:dPr>
                          <m:ctrlPr>
                            <a:rPr lang="ru-RU" sz="2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𝜶</m:t>
                          </m:r>
                          <m:r>
                            <a:rPr lang="en-US" sz="22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sz="22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𝜷</m:t>
                          </m:r>
                        </m:e>
                      </m:d>
                      <m:r>
                        <a:rPr lang="en-US" sz="2200" b="1" i="1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200" b="1" i="1">
                          <a:solidFill>
                            <a:srgbClr val="FF0000"/>
                          </a:solidFill>
                          <a:latin typeface="Cambria Math"/>
                        </a:rPr>
                        <m:t>𝒔𝒊𝒏</m:t>
                      </m:r>
                      <m:r>
                        <a:rPr lang="en-US" sz="2200" b="1" i="1">
                          <a:solidFill>
                            <a:srgbClr val="FF0000"/>
                          </a:solidFill>
                          <a:latin typeface="Cambria Math"/>
                        </a:rPr>
                        <m:t>𝜶</m:t>
                      </m:r>
                      <m:r>
                        <a:rPr lang="en-US" sz="2200" b="1" i="1">
                          <a:solidFill>
                            <a:srgbClr val="FF0000"/>
                          </a:solidFill>
                          <a:latin typeface="Cambria Math"/>
                        </a:rPr>
                        <m:t>𝒄𝒐𝒔</m:t>
                      </m:r>
                      <m:r>
                        <a:rPr lang="en-US" sz="2200" b="1" i="1">
                          <a:solidFill>
                            <a:srgbClr val="FF0000"/>
                          </a:solidFill>
                          <a:latin typeface="Cambria Math"/>
                        </a:rPr>
                        <m:t>𝜷</m:t>
                      </m:r>
                      <m:r>
                        <a:rPr lang="en-US" sz="2200" b="1" i="1">
                          <a:solidFill>
                            <a:srgbClr val="FF000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200" b="1" i="1">
                          <a:solidFill>
                            <a:srgbClr val="FF0000"/>
                          </a:solidFill>
                          <a:latin typeface="Cambria Math"/>
                        </a:rPr>
                        <m:t>𝒔𝒊𝒏</m:t>
                      </m:r>
                      <m:r>
                        <a:rPr lang="en-US" sz="2200" b="1" i="1">
                          <a:solidFill>
                            <a:srgbClr val="FF0000"/>
                          </a:solidFill>
                          <a:latin typeface="Cambria Math"/>
                        </a:rPr>
                        <m:t>𝜷</m:t>
                      </m:r>
                      <m:r>
                        <a:rPr lang="en-US" sz="2200" b="1" i="1">
                          <a:solidFill>
                            <a:srgbClr val="FF0000"/>
                          </a:solidFill>
                          <a:latin typeface="Cambria Math"/>
                        </a:rPr>
                        <m:t>𝒄𝒐𝒔</m:t>
                      </m:r>
                      <m:r>
                        <a:rPr lang="en-US" sz="2200" b="1" i="1">
                          <a:solidFill>
                            <a:srgbClr val="FF0000"/>
                          </a:solidFill>
                          <a:latin typeface="Cambria Math"/>
                        </a:rPr>
                        <m:t>𝜶</m:t>
                      </m:r>
                      <m:r>
                        <a:rPr lang="en-US" sz="22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  </m:t>
                      </m:r>
                      <m:r>
                        <a:rPr lang="en-US" sz="22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(</m:t>
                      </m:r>
                      <m:r>
                        <a:rPr lang="en-US" sz="22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𝟑</m:t>
                      </m:r>
                      <m:r>
                        <a:rPr lang="en-US" sz="22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ru-RU" sz="2200" b="1" dirty="0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9672" y="2428895"/>
                <a:ext cx="5544616" cy="430887"/>
              </a:xfrm>
              <a:prstGeom prst="rect">
                <a:avLst/>
              </a:prstGeom>
              <a:blipFill rotWithShape="0">
                <a:blip r:embed="rId3"/>
                <a:stretch>
                  <a:fillRect b="-1549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Прямоугольник 10"/>
              <p:cNvSpPr/>
              <p:nvPr/>
            </p:nvSpPr>
            <p:spPr>
              <a:xfrm>
                <a:off x="2696098" y="2931790"/>
                <a:ext cx="2309287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2200" b="0" i="1" smtClean="0">
                        <a:latin typeface="Cambria Math" panose="02040503050406030204" pitchFamily="18" charset="0"/>
                      </a:rPr>
                      <m:t>Замена </m:t>
                    </m:r>
                    <m:r>
                      <a:rPr lang="en-US" sz="2200" i="1" smtClean="0">
                        <a:latin typeface="Cambria Math"/>
                      </a:rPr>
                      <m:t>𝛽</m:t>
                    </m:r>
                    <m:r>
                      <a:rPr lang="ru-RU" sz="2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200" b="0" i="1" smtClean="0">
                        <a:latin typeface="Cambria Math"/>
                      </a:rPr>
                      <m:t> −</m:t>
                    </m:r>
                    <m:r>
                      <a:rPr lang="en-US" sz="2200" b="0" i="1" smtClean="0">
                        <a:latin typeface="Cambria Math"/>
                        <a:ea typeface="Cambria Math"/>
                      </a:rPr>
                      <m:t>𝛽</m:t>
                    </m:r>
                  </m:oMath>
                </a14:m>
                <a:r>
                  <a:rPr lang="en-US" sz="2200" dirty="0"/>
                  <a:t>:</a:t>
                </a:r>
                <a:endParaRPr lang="ru-RU" sz="2200" dirty="0"/>
              </a:p>
            </p:txBody>
          </p:sp>
        </mc:Choice>
        <mc:Fallback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6098" y="2931790"/>
                <a:ext cx="2309287" cy="430887"/>
              </a:xfrm>
              <a:prstGeom prst="rect">
                <a:avLst/>
              </a:prstGeom>
              <a:blipFill rotWithShape="0">
                <a:blip r:embed="rId4"/>
                <a:stretch>
                  <a:fillRect l="-264" t="-9859" b="-267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611560" y="3507854"/>
                <a:ext cx="7344816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𝑠𝑖𝑛</m:t>
                      </m:r>
                      <m:d>
                        <m:dPr>
                          <m:ctrlPr>
                            <a:rPr lang="ru-RU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𝛼</m:t>
                          </m:r>
                          <m: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200" b="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𝛽</m:t>
                          </m:r>
                        </m:e>
                      </m:d>
                      <m:r>
                        <a:rPr lang="en-US" sz="2200" b="0" i="1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200" b="0" i="1">
                          <a:solidFill>
                            <a:schemeClr val="tx1"/>
                          </a:solidFill>
                          <a:latin typeface="Cambria Math"/>
                        </a:rPr>
                        <m:t>𝑠𝑖𝑛</m:t>
                      </m:r>
                      <m:r>
                        <a:rPr lang="en-US" sz="2200" b="0" i="1">
                          <a:solidFill>
                            <a:schemeClr val="tx1"/>
                          </a:solidFill>
                          <a:latin typeface="Cambria Math"/>
                        </a:rPr>
                        <m:t>𝛼</m:t>
                      </m:r>
                      <m:r>
                        <m:rPr>
                          <m:sty m:val="p"/>
                        </m:rPr>
                        <a:rPr lang="en-US" sz="2200" b="0" i="0">
                          <a:solidFill>
                            <a:schemeClr val="tx1"/>
                          </a:solidFill>
                          <a:latin typeface="Cambria Math"/>
                        </a:rPr>
                        <m:t>cos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⁡(−</m:t>
                      </m:r>
                      <m:r>
                        <a:rPr lang="en-US" sz="2200" b="0" i="1">
                          <a:solidFill>
                            <a:schemeClr val="tx1"/>
                          </a:solidFill>
                          <a:latin typeface="Cambria Math"/>
                        </a:rPr>
                        <m:t>𝛽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)</m:t>
                      </m:r>
                      <m:r>
                        <a:rPr lang="en-US" sz="2200" b="0" i="1">
                          <a:solidFill>
                            <a:schemeClr val="tx1"/>
                          </a:solidFill>
                          <a:latin typeface="Cambria Math"/>
                        </a:rPr>
                        <m:t>+</m:t>
                      </m:r>
                      <m:r>
                        <m:rPr>
                          <m:sty m:val="p"/>
                        </m:rPr>
                        <a:rPr lang="en-US" sz="2200" b="0" i="0">
                          <a:solidFill>
                            <a:schemeClr val="tx1"/>
                          </a:solidFill>
                          <a:latin typeface="Cambria Math"/>
                        </a:rPr>
                        <m:t>sin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⁡(−</m:t>
                      </m:r>
                      <m:r>
                        <a:rPr lang="en-US" sz="2200" b="0" i="1">
                          <a:solidFill>
                            <a:schemeClr val="tx1"/>
                          </a:solidFill>
                          <a:latin typeface="Cambria Math"/>
                        </a:rPr>
                        <m:t>𝛽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)</m:t>
                      </m:r>
                      <m:r>
                        <a:rPr lang="en-US" sz="2200" b="0" i="1">
                          <a:solidFill>
                            <a:schemeClr val="tx1"/>
                          </a:solidFill>
                          <a:latin typeface="Cambria Math"/>
                        </a:rPr>
                        <m:t>𝑐𝑜𝑠</m:t>
                      </m:r>
                      <m:r>
                        <a:rPr lang="en-US" sz="2200" b="0" i="1">
                          <a:solidFill>
                            <a:schemeClr val="tx1"/>
                          </a:solidFill>
                          <a:latin typeface="Cambria Math"/>
                        </a:rPr>
                        <m:t>𝛼</m:t>
                      </m:r>
                    </m:oMath>
                  </m:oMathPara>
                </a14:m>
                <a:endParaRPr lang="ru-RU" sz="22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3507854"/>
                <a:ext cx="7344816" cy="430887"/>
              </a:xfrm>
              <a:prstGeom prst="rect">
                <a:avLst/>
              </a:prstGeom>
              <a:blipFill rotWithShape="0">
                <a:blip r:embed="rId5"/>
                <a:stretch>
                  <a:fillRect b="-1549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Прямоугольник 12"/>
              <p:cNvSpPr/>
              <p:nvPr/>
            </p:nvSpPr>
            <p:spPr>
              <a:xfrm>
                <a:off x="1606417" y="4085079"/>
                <a:ext cx="5544616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𝒔𝒊𝒏</m:t>
                      </m:r>
                      <m:d>
                        <m:dPr>
                          <m:ctrlPr>
                            <a:rPr lang="ru-RU" sz="2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𝜶</m:t>
                          </m:r>
                          <m:r>
                            <a:rPr lang="en-US" sz="22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2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𝜷</m:t>
                          </m:r>
                        </m:e>
                      </m:d>
                      <m:r>
                        <a:rPr lang="en-US" sz="2200" b="1" i="1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200" b="1" i="1">
                          <a:solidFill>
                            <a:srgbClr val="FF0000"/>
                          </a:solidFill>
                          <a:latin typeface="Cambria Math"/>
                        </a:rPr>
                        <m:t>𝒔𝒊𝒏</m:t>
                      </m:r>
                      <m:r>
                        <a:rPr lang="en-US" sz="2200" b="1" i="1">
                          <a:solidFill>
                            <a:srgbClr val="FF0000"/>
                          </a:solidFill>
                          <a:latin typeface="Cambria Math"/>
                        </a:rPr>
                        <m:t>𝜶</m:t>
                      </m:r>
                      <m:r>
                        <a:rPr lang="en-US" sz="2200" b="1" i="1">
                          <a:solidFill>
                            <a:srgbClr val="FF0000"/>
                          </a:solidFill>
                          <a:latin typeface="Cambria Math"/>
                        </a:rPr>
                        <m:t>𝒄𝒐𝒔</m:t>
                      </m:r>
                      <m:r>
                        <a:rPr lang="en-US" sz="2200" b="1" i="1">
                          <a:solidFill>
                            <a:srgbClr val="FF0000"/>
                          </a:solidFill>
                          <a:latin typeface="Cambria Math"/>
                        </a:rPr>
                        <m:t>𝜷</m:t>
                      </m:r>
                      <m:r>
                        <a:rPr lang="en-US" sz="22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200" b="1" i="1">
                          <a:solidFill>
                            <a:srgbClr val="FF0000"/>
                          </a:solidFill>
                          <a:latin typeface="Cambria Math"/>
                        </a:rPr>
                        <m:t>𝒔𝒊𝒏</m:t>
                      </m:r>
                      <m:r>
                        <a:rPr lang="en-US" sz="2200" b="1" i="1">
                          <a:solidFill>
                            <a:srgbClr val="FF0000"/>
                          </a:solidFill>
                          <a:latin typeface="Cambria Math"/>
                        </a:rPr>
                        <m:t>𝜷</m:t>
                      </m:r>
                      <m:r>
                        <a:rPr lang="en-US" sz="2200" b="1" i="1">
                          <a:solidFill>
                            <a:srgbClr val="FF0000"/>
                          </a:solidFill>
                          <a:latin typeface="Cambria Math"/>
                        </a:rPr>
                        <m:t>𝒄𝒐𝒔</m:t>
                      </m:r>
                      <m:r>
                        <a:rPr lang="en-US" sz="2200" b="1" i="1">
                          <a:solidFill>
                            <a:srgbClr val="FF0000"/>
                          </a:solidFill>
                          <a:latin typeface="Cambria Math"/>
                        </a:rPr>
                        <m:t>𝜶</m:t>
                      </m:r>
                      <m:r>
                        <a:rPr lang="en-US" sz="22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  </m:t>
                      </m:r>
                      <m:r>
                        <a:rPr lang="en-US" sz="22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(</m:t>
                      </m:r>
                      <m:r>
                        <a:rPr lang="en-US" sz="22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𝟒</m:t>
                      </m:r>
                      <m:r>
                        <a:rPr lang="en-US" sz="22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ru-RU" sz="2200" b="1" dirty="0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6417" y="4085079"/>
                <a:ext cx="5544616" cy="430887"/>
              </a:xfrm>
              <a:prstGeom prst="rect">
                <a:avLst/>
              </a:prstGeom>
              <a:blipFill rotWithShape="0">
                <a:blip r:embed="rId6"/>
                <a:stretch>
                  <a:fillRect b="-1549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8131708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97affaec186fa112ca933761fce19b63c0cf2b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16477</TotalTime>
  <Words>207</Words>
  <Application>Microsoft Office PowerPoint</Application>
  <PresentationFormat>Экран (16:9)</PresentationFormat>
  <Paragraphs>96</Paragraphs>
  <Slides>11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Закирова Ф.М</cp:lastModifiedBy>
  <cp:revision>1454</cp:revision>
  <dcterms:created xsi:type="dcterms:W3CDTF">2020-04-09T07:32:19Z</dcterms:created>
  <dcterms:modified xsi:type="dcterms:W3CDTF">2021-01-26T11:34:49Z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