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1381" r:id="rId2"/>
    <p:sldId id="1663" r:id="rId3"/>
    <p:sldId id="1664" r:id="rId4"/>
    <p:sldId id="1667" r:id="rId5"/>
    <p:sldId id="1668" r:id="rId6"/>
    <p:sldId id="1650" r:id="rId7"/>
    <p:sldId id="1659" r:id="rId8"/>
    <p:sldId id="1649" r:id="rId9"/>
    <p:sldId id="1647" r:id="rId10"/>
    <p:sldId id="1669" r:id="rId11"/>
    <p:sldId id="1639" r:id="rId12"/>
  </p:sldIdLst>
  <p:sldSz cx="9144000" cy="5143500" type="screen16x9"/>
  <p:notesSz cx="5765800" cy="3244850"/>
  <p:custDataLst>
    <p:tags r:id="rId14"/>
  </p:custDataLst>
  <p:defaultTextStyle>
    <a:defPPr>
      <a:defRPr lang="ru-RU"/>
    </a:defPPr>
    <a:lvl1pPr marL="0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4883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49768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4652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899537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24422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49305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74190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799074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6391">
          <p15:clr>
            <a:srgbClr val="A4A3A4"/>
          </p15:clr>
        </p15:guide>
        <p15:guide id="4" pos="4451">
          <p15:clr>
            <a:srgbClr val="A4A3A4"/>
          </p15:clr>
        </p15:guide>
        <p15:guide id="5" orient="horz" pos="2057">
          <p15:clr>
            <a:srgbClr val="A4A3A4"/>
          </p15:clr>
        </p15:guide>
        <p15:guide id="6" orient="horz" pos="4566">
          <p15:clr>
            <a:srgbClr val="A4A3A4"/>
          </p15:clr>
        </p15:guide>
        <p15:guide id="7" pos="1662">
          <p15:clr>
            <a:srgbClr val="A4A3A4"/>
          </p15:clr>
        </p15:guide>
        <p15:guide id="8" pos="342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8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91" autoAdjust="0"/>
    <p:restoredTop sz="92902" autoAdjust="0"/>
  </p:normalViewPr>
  <p:slideViewPr>
    <p:cSldViewPr>
      <p:cViewPr varScale="1">
        <p:scale>
          <a:sx n="65" d="100"/>
          <a:sy n="65" d="100"/>
        </p:scale>
        <p:origin x="806" y="53"/>
      </p:cViewPr>
      <p:guideLst>
        <p:guide orient="horz" pos="2880"/>
        <p:guide pos="2160"/>
        <p:guide orient="horz" pos="6391"/>
        <p:guide pos="4451"/>
        <p:guide orient="horz" pos="2057"/>
        <p:guide orient="horz" pos="4566"/>
        <p:guide pos="1662"/>
        <p:guide pos="342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3350CF-C603-4114-B932-646F91D14650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01813" y="242888"/>
            <a:ext cx="2162175" cy="121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41463"/>
            <a:ext cx="4613275" cy="1460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909EBE-9F82-4E48-A1EA-E1BF2E0BBA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2046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42319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684637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026958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369276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711595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053914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396234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738553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909EBE-9F82-4E48-A1EA-E1BF2E0BBA3C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44875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909EBE-9F82-4E48-A1EA-E1BF2E0BBA3C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44875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909EBE-9F82-4E48-A1EA-E1BF2E0BBA3C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44875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56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1" y="1594483"/>
            <a:ext cx="7772401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1" y="2880359"/>
            <a:ext cx="6400801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1/26/2021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16988" y="1557182"/>
            <a:ext cx="6310028" cy="537440"/>
          </a:xfrm>
        </p:spPr>
        <p:txBody>
          <a:bodyPr lIns="0" tIns="0" rIns="0" bIns="0"/>
          <a:lstStyle>
            <a:lvl1pPr>
              <a:defRPr sz="35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1/26/2021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2" y="849896"/>
            <a:ext cx="8961724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06015" y="112796"/>
            <a:ext cx="8961724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93481" y="1142501"/>
            <a:ext cx="2893250" cy="3420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1" y="1183005"/>
            <a:ext cx="3977641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1/26/2021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2508137" y="1674387"/>
            <a:ext cx="4158102" cy="1639679"/>
          </a:xfrm>
          <a:custGeom>
            <a:avLst/>
            <a:gdLst/>
            <a:ahLst/>
            <a:cxnLst/>
            <a:rect l="l" t="t" r="r" b="b"/>
            <a:pathLst>
              <a:path w="2621915" h="1034414">
                <a:moveTo>
                  <a:pt x="2621368" y="0"/>
                </a:moveTo>
                <a:lnTo>
                  <a:pt x="0" y="0"/>
                </a:lnTo>
                <a:lnTo>
                  <a:pt x="0" y="1034140"/>
                </a:lnTo>
                <a:lnTo>
                  <a:pt x="2621368" y="1034140"/>
                </a:lnTo>
                <a:lnTo>
                  <a:pt x="262136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1/26/2021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1/26/2021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40780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032455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2" y="849896"/>
            <a:ext cx="8961724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7"/>
            <a:ext cx="2555002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16988" y="1557182"/>
            <a:ext cx="6310028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6"/>
            <a:ext cx="292608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1" y="4783456"/>
            <a:ext cx="210312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1/26/2021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6"/>
            <a:ext cx="210312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ransition spd="slow">
    <p:wipe/>
  </p:transition>
  <p:timing>
    <p:tnLst>
      <p:par>
        <p:cTn id="1" dur="indefinite" restart="never" nodeType="tmRoot"/>
      </p:par>
    </p:tnLst>
  </p:timing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724883">
        <a:defRPr>
          <a:latin typeface="+mn-lt"/>
          <a:ea typeface="+mn-ea"/>
          <a:cs typeface="+mn-cs"/>
        </a:defRPr>
      </a:lvl2pPr>
      <a:lvl3pPr marL="1449768">
        <a:defRPr>
          <a:latin typeface="+mn-lt"/>
          <a:ea typeface="+mn-ea"/>
          <a:cs typeface="+mn-cs"/>
        </a:defRPr>
      </a:lvl3pPr>
      <a:lvl4pPr marL="2174652">
        <a:defRPr>
          <a:latin typeface="+mn-lt"/>
          <a:ea typeface="+mn-ea"/>
          <a:cs typeface="+mn-cs"/>
        </a:defRPr>
      </a:lvl4pPr>
      <a:lvl5pPr marL="2899537">
        <a:defRPr>
          <a:latin typeface="+mn-lt"/>
          <a:ea typeface="+mn-ea"/>
          <a:cs typeface="+mn-cs"/>
        </a:defRPr>
      </a:lvl5pPr>
      <a:lvl6pPr marL="3624422">
        <a:defRPr>
          <a:latin typeface="+mn-lt"/>
          <a:ea typeface="+mn-ea"/>
          <a:cs typeface="+mn-cs"/>
        </a:defRPr>
      </a:lvl6pPr>
      <a:lvl7pPr marL="4349305">
        <a:defRPr>
          <a:latin typeface="+mn-lt"/>
          <a:ea typeface="+mn-ea"/>
          <a:cs typeface="+mn-cs"/>
        </a:defRPr>
      </a:lvl7pPr>
      <a:lvl8pPr marL="5074190">
        <a:defRPr>
          <a:latin typeface="+mn-lt"/>
          <a:ea typeface="+mn-ea"/>
          <a:cs typeface="+mn-cs"/>
        </a:defRPr>
      </a:lvl8pPr>
      <a:lvl9pPr marL="5799074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724883">
        <a:defRPr>
          <a:latin typeface="+mn-lt"/>
          <a:ea typeface="+mn-ea"/>
          <a:cs typeface="+mn-cs"/>
        </a:defRPr>
      </a:lvl2pPr>
      <a:lvl3pPr marL="1449768">
        <a:defRPr>
          <a:latin typeface="+mn-lt"/>
          <a:ea typeface="+mn-ea"/>
          <a:cs typeface="+mn-cs"/>
        </a:defRPr>
      </a:lvl3pPr>
      <a:lvl4pPr marL="2174652">
        <a:defRPr>
          <a:latin typeface="+mn-lt"/>
          <a:ea typeface="+mn-ea"/>
          <a:cs typeface="+mn-cs"/>
        </a:defRPr>
      </a:lvl4pPr>
      <a:lvl5pPr marL="2899537">
        <a:defRPr>
          <a:latin typeface="+mn-lt"/>
          <a:ea typeface="+mn-ea"/>
          <a:cs typeface="+mn-cs"/>
        </a:defRPr>
      </a:lvl5pPr>
      <a:lvl6pPr marL="3624422">
        <a:defRPr>
          <a:latin typeface="+mn-lt"/>
          <a:ea typeface="+mn-ea"/>
          <a:cs typeface="+mn-cs"/>
        </a:defRPr>
      </a:lvl6pPr>
      <a:lvl7pPr marL="4349305">
        <a:defRPr>
          <a:latin typeface="+mn-lt"/>
          <a:ea typeface="+mn-ea"/>
          <a:cs typeface="+mn-cs"/>
        </a:defRPr>
      </a:lvl7pPr>
      <a:lvl8pPr marL="5074190">
        <a:defRPr>
          <a:latin typeface="+mn-lt"/>
          <a:ea typeface="+mn-ea"/>
          <a:cs typeface="+mn-cs"/>
        </a:defRPr>
      </a:lvl8pPr>
      <a:lvl9pPr marL="5799074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gi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18" Type="http://schemas.openxmlformats.org/officeDocument/2006/relationships/image" Target="../media/image34.png"/><Relationship Id="rId3" Type="http://schemas.openxmlformats.org/officeDocument/2006/relationships/image" Target="../media/image19.png"/><Relationship Id="rId21" Type="http://schemas.openxmlformats.org/officeDocument/2006/relationships/image" Target="../media/image37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17" Type="http://schemas.openxmlformats.org/officeDocument/2006/relationships/image" Target="../media/image33.png"/><Relationship Id="rId2" Type="http://schemas.openxmlformats.org/officeDocument/2006/relationships/image" Target="../media/image18.png"/><Relationship Id="rId16" Type="http://schemas.openxmlformats.org/officeDocument/2006/relationships/image" Target="../media/image32.png"/><Relationship Id="rId20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5" Type="http://schemas.openxmlformats.org/officeDocument/2006/relationships/image" Target="../media/image31.png"/><Relationship Id="rId23" Type="http://schemas.openxmlformats.org/officeDocument/2006/relationships/image" Target="../media/image39.png"/><Relationship Id="rId10" Type="http://schemas.openxmlformats.org/officeDocument/2006/relationships/image" Target="../media/image26.png"/><Relationship Id="rId19" Type="http://schemas.openxmlformats.org/officeDocument/2006/relationships/image" Target="../media/image35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Relationship Id="rId22" Type="http://schemas.openxmlformats.org/officeDocument/2006/relationships/image" Target="../media/image3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1.png"/><Relationship Id="rId12" Type="http://schemas.openxmlformats.org/officeDocument/2006/relationships/image" Target="../media/image27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0" Type="http://schemas.openxmlformats.org/officeDocument/2006/relationships/image" Target="../media/image47.png"/><Relationship Id="rId4" Type="http://schemas.openxmlformats.org/officeDocument/2006/relationships/image" Target="../media/image18.png"/><Relationship Id="rId9" Type="http://schemas.openxmlformats.org/officeDocument/2006/relationships/image" Target="../media/image4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0" y="2703"/>
            <a:ext cx="9130468" cy="161854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object 4">
                <a:extLst>
                  <a:ext uri="{FF2B5EF4-FFF2-40B4-BE49-F238E27FC236}">
                    <a16:creationId xmlns:a16="http://schemas.microsoft.com/office/drawing/2014/main" xmlns="" id="{96789AA7-9596-4F83-89FD-AEC28EE179F1}"/>
                  </a:ext>
                </a:extLst>
              </p:cNvPr>
              <p:cNvSpPr txBox="1"/>
              <p:nvPr/>
            </p:nvSpPr>
            <p:spPr>
              <a:xfrm>
                <a:off x="946797" y="2082716"/>
                <a:ext cx="4464496" cy="2189619"/>
              </a:xfrm>
              <a:prstGeom prst="rect">
                <a:avLst/>
              </a:prstGeom>
            </p:spPr>
            <p:txBody>
              <a:bodyPr vert="horz" wrap="square" lIns="0" tIns="22143" rIns="0" bIns="0" rtlCol="0">
                <a:spAutoFit/>
              </a:bodyPr>
              <a:lstStyle/>
              <a:p>
                <a:pPr marL="29189">
                  <a:lnSpc>
                    <a:spcPts val="3099"/>
                  </a:lnSpc>
                  <a:spcBef>
                    <a:spcPts val="175"/>
                  </a:spcBef>
                  <a:spcAft>
                    <a:spcPts val="600"/>
                  </a:spcAft>
                </a:pPr>
                <a:r>
                  <a:rPr lang="ru-RU" sz="3200" b="1" dirty="0">
                    <a:solidFill>
                      <a:srgbClr val="2365C7"/>
                    </a:solidFill>
                    <a:latin typeface="Arial"/>
                    <a:cs typeface="Arial"/>
                  </a:rPr>
                  <a:t>ТЕМА</a:t>
                </a:r>
                <a:r>
                  <a:rPr lang="en-US" sz="3200" b="1" dirty="0">
                    <a:solidFill>
                      <a:srgbClr val="2365C7"/>
                    </a:solidFill>
                    <a:latin typeface="Arial"/>
                    <a:cs typeface="Arial"/>
                  </a:rPr>
                  <a:t>:</a:t>
                </a:r>
              </a:p>
              <a:p>
                <a:pPr marL="20131">
                  <a:lnSpc>
                    <a:spcPts val="4431"/>
                  </a:lnSpc>
                </a:pPr>
                <a:r>
                  <a:rPr lang="ru-RU" sz="2800" b="1" dirty="0">
                    <a:solidFill>
                      <a:srgbClr val="002060"/>
                    </a:solidFill>
                    <a:latin typeface="Arial"/>
                    <a:cs typeface="Arial"/>
                  </a:rPr>
                  <a:t>СИНУС, КОСИНУС, ТАНГЕНС И КОТАНГЕНС УГЛОВ </a:t>
                </a:r>
                <a14:m>
                  <m:oMath xmlns:m="http://schemas.openxmlformats.org/officeDocument/2006/math">
                    <m:r>
                      <a:rPr lang="ru-RU" sz="2800" b="1" i="1" dirty="0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Arial"/>
                      </a:rPr>
                      <m:t>𝜶</m:t>
                    </m:r>
                  </m:oMath>
                </a14:m>
                <a:r>
                  <a:rPr lang="ru-RU" sz="2800" b="1" dirty="0">
                    <a:solidFill>
                      <a:srgbClr val="002060"/>
                    </a:solidFill>
                    <a:latin typeface="Arial"/>
                    <a:cs typeface="Arial"/>
                  </a:rPr>
                  <a:t> И</a:t>
                </a:r>
                <a:r>
                  <a:rPr lang="en-US" sz="2800" b="1" dirty="0">
                    <a:solidFill>
                      <a:srgbClr val="002060"/>
                    </a:solidFill>
                    <a:latin typeface="Arial"/>
                    <a:cs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Arial"/>
                      </a:rPr>
                      <m:t>−</m:t>
                    </m:r>
                    <m:r>
                      <a:rPr lang="ru-RU" sz="28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Arial"/>
                      </a:rPr>
                      <m:t>𝜶</m:t>
                    </m:r>
                  </m:oMath>
                </a14:m>
                <a:r>
                  <a:rPr lang="en-US" sz="2800" b="1" dirty="0">
                    <a:solidFill>
                      <a:srgbClr val="002060"/>
                    </a:solidFill>
                    <a:latin typeface="Arial"/>
                    <a:cs typeface="Arial"/>
                  </a:rPr>
                  <a:t> </a:t>
                </a:r>
              </a:p>
            </p:txBody>
          </p:sp>
        </mc:Choice>
        <mc:Fallback>
          <p:sp>
            <p:nvSpPr>
              <p:cNvPr id="15" name="object 4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96789AA7-9596-4F83-89FD-AEC28EE179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6797" y="2082716"/>
                <a:ext cx="4464496" cy="2189619"/>
              </a:xfrm>
              <a:prstGeom prst="rect">
                <a:avLst/>
              </a:prstGeom>
              <a:blipFill rotWithShape="0">
                <a:blip r:embed="rId2"/>
                <a:stretch>
                  <a:fillRect l="-4775" t="-9192" r="-3138" b="-612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object 5">
            <a:extLst>
              <a:ext uri="{FF2B5EF4-FFF2-40B4-BE49-F238E27FC236}">
                <a16:creationId xmlns:a16="http://schemas.microsoft.com/office/drawing/2014/main" xmlns="" id="{A8BAE388-D6D2-40E9-8208-E39C1E0E7029}"/>
              </a:ext>
            </a:extLst>
          </p:cNvPr>
          <p:cNvSpPr/>
          <p:nvPr/>
        </p:nvSpPr>
        <p:spPr>
          <a:xfrm>
            <a:off x="295307" y="1995686"/>
            <a:ext cx="460270" cy="1012935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xmlns="" id="{F294EAD7-CAB8-401C-B12D-6064AA1177E0}"/>
              </a:ext>
            </a:extLst>
          </p:cNvPr>
          <p:cNvSpPr/>
          <p:nvPr/>
        </p:nvSpPr>
        <p:spPr>
          <a:xfrm>
            <a:off x="6876257" y="361576"/>
            <a:ext cx="1687236" cy="83431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xmlns="" id="{27824596-7DE1-4136-95E4-49A51856B6D3}"/>
              </a:ext>
            </a:extLst>
          </p:cNvPr>
          <p:cNvSpPr/>
          <p:nvPr/>
        </p:nvSpPr>
        <p:spPr>
          <a:xfrm>
            <a:off x="6876257" y="361576"/>
            <a:ext cx="1697434" cy="83431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xmlns="" id="{CAFE6579-511C-4CCB-9A5C-300ACC2F553A}"/>
              </a:ext>
            </a:extLst>
          </p:cNvPr>
          <p:cNvSpPr txBox="1"/>
          <p:nvPr/>
        </p:nvSpPr>
        <p:spPr>
          <a:xfrm>
            <a:off x="6880314" y="486653"/>
            <a:ext cx="1697434" cy="574343"/>
          </a:xfrm>
          <a:prstGeom prst="rect">
            <a:avLst/>
          </a:prstGeom>
        </p:spPr>
        <p:txBody>
          <a:bodyPr vert="horz" wrap="square" lIns="0" tIns="25164" rIns="0" bIns="0" rtlCol="0">
            <a:spAutoFit/>
          </a:bodyPr>
          <a:lstStyle/>
          <a:p>
            <a:pPr>
              <a:spcBef>
                <a:spcPts val="198"/>
              </a:spcBef>
            </a:pPr>
            <a:r>
              <a:rPr lang="en-US" sz="3567" b="1" spc="16" dirty="0">
                <a:solidFill>
                  <a:srgbClr val="FEFEFE"/>
                </a:solidFill>
                <a:latin typeface="Arial"/>
                <a:cs typeface="Arial"/>
              </a:rPr>
              <a:t>9</a:t>
            </a:r>
            <a:r>
              <a:rPr lang="ru-RU" sz="3567" b="1" spc="16" dirty="0">
                <a:solidFill>
                  <a:srgbClr val="FEFEFE"/>
                </a:solidFill>
                <a:latin typeface="Arial"/>
                <a:cs typeface="Arial"/>
              </a:rPr>
              <a:t> класс</a:t>
            </a:r>
            <a:endParaRPr sz="3567" dirty="0">
              <a:latin typeface="Arial"/>
              <a:cs typeface="Arial"/>
            </a:endParaRPr>
          </a:p>
        </p:txBody>
      </p:sp>
      <p:sp>
        <p:nvSpPr>
          <p:cNvPr id="26" name="object 2">
            <a:extLst>
              <a:ext uri="{FF2B5EF4-FFF2-40B4-BE49-F238E27FC236}">
                <a16:creationId xmlns:a16="http://schemas.microsoft.com/office/drawing/2014/main" xmlns="" id="{97CDA16A-066A-4BED-8F29-21556D7AB731}"/>
              </a:ext>
            </a:extLst>
          </p:cNvPr>
          <p:cNvSpPr txBox="1">
            <a:spLocks/>
          </p:cNvSpPr>
          <p:nvPr/>
        </p:nvSpPr>
        <p:spPr>
          <a:xfrm>
            <a:off x="1348127" y="341809"/>
            <a:ext cx="4808049" cy="854086"/>
          </a:xfrm>
          <a:prstGeom prst="rect">
            <a:avLst/>
          </a:prstGeom>
        </p:spPr>
        <p:txBody>
          <a:bodyPr vert="horz" wrap="square" lIns="0" tIns="23183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0161" algn="ctr" defTabSz="1451610">
              <a:spcBef>
                <a:spcPts val="181"/>
              </a:spcBef>
              <a:defRPr/>
            </a:pPr>
            <a:r>
              <a:rPr lang="ru-RU" sz="5398" kern="0" spc="8" dirty="0">
                <a:solidFill>
                  <a:sysClr val="window" lastClr="FFFFFF"/>
                </a:solidFill>
              </a:rPr>
              <a:t>АЛГЕБРА</a:t>
            </a:r>
            <a:endParaRPr lang="en-US" sz="5398" kern="0" spc="8" dirty="0">
              <a:solidFill>
                <a:sysClr val="window" lastClr="FFFFFF"/>
              </a:solidFill>
            </a:endParaRPr>
          </a:p>
        </p:txBody>
      </p:sp>
      <p:sp>
        <p:nvSpPr>
          <p:cNvPr id="27" name="object 11">
            <a:extLst>
              <a:ext uri="{FF2B5EF4-FFF2-40B4-BE49-F238E27FC236}">
                <a16:creationId xmlns:a16="http://schemas.microsoft.com/office/drawing/2014/main" xmlns="" id="{D2168EAD-EAD9-4C91-B3BA-D0FB4D707556}"/>
              </a:ext>
            </a:extLst>
          </p:cNvPr>
          <p:cNvSpPr/>
          <p:nvPr/>
        </p:nvSpPr>
        <p:spPr>
          <a:xfrm>
            <a:off x="568083" y="1062322"/>
            <a:ext cx="25201" cy="49394"/>
          </a:xfrm>
          <a:custGeom>
            <a:avLst/>
            <a:gdLst/>
            <a:ahLst/>
            <a:cxnLst/>
            <a:rect l="l" t="t" r="r" b="b"/>
            <a:pathLst>
              <a:path w="15875" h="31115">
                <a:moveTo>
                  <a:pt x="15652" y="0"/>
                </a:moveTo>
                <a:lnTo>
                  <a:pt x="0" y="0"/>
                </a:lnTo>
                <a:lnTo>
                  <a:pt x="0" y="30786"/>
                </a:lnTo>
                <a:lnTo>
                  <a:pt x="15652" y="30786"/>
                </a:lnTo>
                <a:lnTo>
                  <a:pt x="15652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12">
            <a:extLst>
              <a:ext uri="{FF2B5EF4-FFF2-40B4-BE49-F238E27FC236}">
                <a16:creationId xmlns:a16="http://schemas.microsoft.com/office/drawing/2014/main" xmlns="" id="{5AAAE1A5-5083-45BC-BB77-451BC6095476}"/>
              </a:ext>
            </a:extLst>
          </p:cNvPr>
          <p:cNvSpPr/>
          <p:nvPr/>
        </p:nvSpPr>
        <p:spPr>
          <a:xfrm>
            <a:off x="519209" y="1049896"/>
            <a:ext cx="614902" cy="0"/>
          </a:xfrm>
          <a:custGeom>
            <a:avLst/>
            <a:gdLst/>
            <a:ahLst/>
            <a:cxnLst/>
            <a:rect l="l" t="t" r="r" b="b"/>
            <a:pathLst>
              <a:path w="387350">
                <a:moveTo>
                  <a:pt x="0" y="0"/>
                </a:moveTo>
                <a:lnTo>
                  <a:pt x="387158" y="0"/>
                </a:lnTo>
              </a:path>
            </a:pathLst>
          </a:custGeom>
          <a:ln w="15654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object 13">
            <a:extLst>
              <a:ext uri="{FF2B5EF4-FFF2-40B4-BE49-F238E27FC236}">
                <a16:creationId xmlns:a16="http://schemas.microsoft.com/office/drawing/2014/main" xmlns="" id="{42562BD1-38C5-4FEF-BE28-9E2028CE083A}"/>
              </a:ext>
            </a:extLst>
          </p:cNvPr>
          <p:cNvSpPr/>
          <p:nvPr/>
        </p:nvSpPr>
        <p:spPr>
          <a:xfrm>
            <a:off x="580507" y="496597"/>
            <a:ext cx="0" cy="541315"/>
          </a:xfrm>
          <a:custGeom>
            <a:avLst/>
            <a:gdLst/>
            <a:ahLst/>
            <a:cxnLst/>
            <a:rect l="l" t="t" r="r" b="b"/>
            <a:pathLst>
              <a:path h="340995">
                <a:moveTo>
                  <a:pt x="0" y="0"/>
                </a:moveTo>
                <a:lnTo>
                  <a:pt x="0" y="340718"/>
                </a:lnTo>
              </a:path>
            </a:pathLst>
          </a:custGeom>
          <a:ln w="15652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object 14">
            <a:extLst>
              <a:ext uri="{FF2B5EF4-FFF2-40B4-BE49-F238E27FC236}">
                <a16:creationId xmlns:a16="http://schemas.microsoft.com/office/drawing/2014/main" xmlns="" id="{199D57BF-AFEE-4760-B709-A1E005ECDEF4}"/>
              </a:ext>
            </a:extLst>
          </p:cNvPr>
          <p:cNvSpPr/>
          <p:nvPr/>
        </p:nvSpPr>
        <p:spPr>
          <a:xfrm>
            <a:off x="640771" y="539961"/>
            <a:ext cx="448576" cy="467728"/>
          </a:xfrm>
          <a:custGeom>
            <a:avLst/>
            <a:gdLst/>
            <a:ahLst/>
            <a:cxnLst/>
            <a:rect l="l" t="t" r="r" b="b"/>
            <a:pathLst>
              <a:path w="282575" h="294640">
                <a:moveTo>
                  <a:pt x="15652" y="0"/>
                </a:moveTo>
                <a:lnTo>
                  <a:pt x="0" y="0"/>
                </a:lnTo>
                <a:lnTo>
                  <a:pt x="2607" y="57118"/>
                </a:lnTo>
                <a:lnTo>
                  <a:pt x="10266" y="111280"/>
                </a:lnTo>
                <a:lnTo>
                  <a:pt x="22734" y="161224"/>
                </a:lnTo>
                <a:lnTo>
                  <a:pt x="39766" y="205689"/>
                </a:lnTo>
                <a:lnTo>
                  <a:pt x="61329" y="243530"/>
                </a:lnTo>
                <a:lnTo>
                  <a:pt x="112612" y="288250"/>
                </a:lnTo>
                <a:lnTo>
                  <a:pt x="141088" y="294044"/>
                </a:lnTo>
                <a:lnTo>
                  <a:pt x="169563" y="288250"/>
                </a:lnTo>
                <a:lnTo>
                  <a:pt x="185084" y="278391"/>
                </a:lnTo>
                <a:lnTo>
                  <a:pt x="141088" y="278391"/>
                </a:lnTo>
                <a:lnTo>
                  <a:pt x="117162" y="273190"/>
                </a:lnTo>
                <a:lnTo>
                  <a:pt x="73063" y="233046"/>
                </a:lnTo>
                <a:lnTo>
                  <a:pt x="53957" y="199078"/>
                </a:lnTo>
                <a:lnTo>
                  <a:pt x="37551" y="156187"/>
                </a:lnTo>
                <a:lnTo>
                  <a:pt x="25542" y="107896"/>
                </a:lnTo>
                <a:lnTo>
                  <a:pt x="18164" y="55426"/>
                </a:lnTo>
                <a:lnTo>
                  <a:pt x="15652" y="0"/>
                </a:lnTo>
                <a:close/>
              </a:path>
              <a:path w="282575" h="294640">
                <a:moveTo>
                  <a:pt x="282174" y="0"/>
                </a:moveTo>
                <a:lnTo>
                  <a:pt x="266522" y="0"/>
                </a:lnTo>
                <a:lnTo>
                  <a:pt x="264011" y="55426"/>
                </a:lnTo>
                <a:lnTo>
                  <a:pt x="256634" y="107896"/>
                </a:lnTo>
                <a:lnTo>
                  <a:pt x="244628" y="156187"/>
                </a:lnTo>
                <a:lnTo>
                  <a:pt x="228225" y="199078"/>
                </a:lnTo>
                <a:lnTo>
                  <a:pt x="209114" y="233046"/>
                </a:lnTo>
                <a:lnTo>
                  <a:pt x="165012" y="273190"/>
                </a:lnTo>
                <a:lnTo>
                  <a:pt x="141088" y="278391"/>
                </a:lnTo>
                <a:lnTo>
                  <a:pt x="185084" y="278391"/>
                </a:lnTo>
                <a:lnTo>
                  <a:pt x="220845" y="243530"/>
                </a:lnTo>
                <a:lnTo>
                  <a:pt x="242409" y="205689"/>
                </a:lnTo>
                <a:lnTo>
                  <a:pt x="259442" y="161224"/>
                </a:lnTo>
                <a:lnTo>
                  <a:pt x="271909" y="111280"/>
                </a:lnTo>
                <a:lnTo>
                  <a:pt x="279568" y="57118"/>
                </a:lnTo>
                <a:lnTo>
                  <a:pt x="282174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object 15">
            <a:extLst>
              <a:ext uri="{FF2B5EF4-FFF2-40B4-BE49-F238E27FC236}">
                <a16:creationId xmlns:a16="http://schemas.microsoft.com/office/drawing/2014/main" xmlns="" id="{DFF3D60F-1869-4734-8178-4BFE8F5C0368}"/>
              </a:ext>
            </a:extLst>
          </p:cNvPr>
          <p:cNvSpPr/>
          <p:nvPr/>
        </p:nvSpPr>
        <p:spPr>
          <a:xfrm>
            <a:off x="1068705" y="1084186"/>
            <a:ext cx="67538" cy="67538"/>
          </a:xfrm>
          <a:custGeom>
            <a:avLst/>
            <a:gdLst/>
            <a:ahLst/>
            <a:cxnLst/>
            <a:rect l="l" t="t" r="r" b="b"/>
            <a:pathLst>
              <a:path w="42545" h="42545">
                <a:moveTo>
                  <a:pt x="11066" y="0"/>
                </a:moveTo>
                <a:lnTo>
                  <a:pt x="0" y="11066"/>
                </a:lnTo>
                <a:lnTo>
                  <a:pt x="10119" y="21186"/>
                </a:lnTo>
                <a:lnTo>
                  <a:pt x="0" y="31305"/>
                </a:lnTo>
                <a:lnTo>
                  <a:pt x="11066" y="42372"/>
                </a:lnTo>
                <a:lnTo>
                  <a:pt x="21186" y="32251"/>
                </a:lnTo>
                <a:lnTo>
                  <a:pt x="41426" y="32251"/>
                </a:lnTo>
                <a:lnTo>
                  <a:pt x="42372" y="31305"/>
                </a:lnTo>
                <a:lnTo>
                  <a:pt x="32252" y="21186"/>
                </a:lnTo>
                <a:lnTo>
                  <a:pt x="42372" y="11066"/>
                </a:lnTo>
                <a:lnTo>
                  <a:pt x="41424" y="10119"/>
                </a:lnTo>
                <a:lnTo>
                  <a:pt x="21186" y="10119"/>
                </a:lnTo>
                <a:lnTo>
                  <a:pt x="11066" y="0"/>
                </a:lnTo>
                <a:close/>
              </a:path>
              <a:path w="42545" h="42545">
                <a:moveTo>
                  <a:pt x="41426" y="32251"/>
                </a:moveTo>
                <a:lnTo>
                  <a:pt x="21186" y="32251"/>
                </a:lnTo>
                <a:lnTo>
                  <a:pt x="31305" y="42372"/>
                </a:lnTo>
                <a:lnTo>
                  <a:pt x="41426" y="32251"/>
                </a:lnTo>
                <a:close/>
              </a:path>
              <a:path w="42545" h="42545">
                <a:moveTo>
                  <a:pt x="31305" y="0"/>
                </a:moveTo>
                <a:lnTo>
                  <a:pt x="21186" y="10119"/>
                </a:lnTo>
                <a:lnTo>
                  <a:pt x="41424" y="10119"/>
                </a:lnTo>
                <a:lnTo>
                  <a:pt x="31305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" name="object 16">
            <a:extLst>
              <a:ext uri="{FF2B5EF4-FFF2-40B4-BE49-F238E27FC236}">
                <a16:creationId xmlns:a16="http://schemas.microsoft.com/office/drawing/2014/main" xmlns="" id="{C22A3C16-3643-4C83-83DD-E1EA8CC4BADD}"/>
              </a:ext>
            </a:extLst>
          </p:cNvPr>
          <p:cNvSpPr/>
          <p:nvPr/>
        </p:nvSpPr>
        <p:spPr>
          <a:xfrm>
            <a:off x="487236" y="515970"/>
            <a:ext cx="67538" cy="67538"/>
          </a:xfrm>
          <a:custGeom>
            <a:avLst/>
            <a:gdLst/>
            <a:ahLst/>
            <a:cxnLst/>
            <a:rect l="l" t="t" r="r" b="b"/>
            <a:pathLst>
              <a:path w="42545" h="42545">
                <a:moveTo>
                  <a:pt x="11066" y="0"/>
                </a:moveTo>
                <a:lnTo>
                  <a:pt x="0" y="11073"/>
                </a:lnTo>
                <a:lnTo>
                  <a:pt x="10120" y="21188"/>
                </a:lnTo>
                <a:lnTo>
                  <a:pt x="0" y="31305"/>
                </a:lnTo>
                <a:lnTo>
                  <a:pt x="11066" y="42378"/>
                </a:lnTo>
                <a:lnTo>
                  <a:pt x="42372" y="11073"/>
                </a:lnTo>
                <a:lnTo>
                  <a:pt x="41419" y="10119"/>
                </a:lnTo>
                <a:lnTo>
                  <a:pt x="21186" y="10119"/>
                </a:lnTo>
                <a:lnTo>
                  <a:pt x="11066" y="0"/>
                </a:lnTo>
                <a:close/>
              </a:path>
              <a:path w="42545" h="42545">
                <a:moveTo>
                  <a:pt x="31306" y="0"/>
                </a:moveTo>
                <a:lnTo>
                  <a:pt x="21186" y="10119"/>
                </a:lnTo>
                <a:lnTo>
                  <a:pt x="41419" y="10119"/>
                </a:lnTo>
                <a:lnTo>
                  <a:pt x="31306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1" y="1836643"/>
            <a:ext cx="3427581" cy="28115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object 5">
            <a:extLst>
              <a:ext uri="{FF2B5EF4-FFF2-40B4-BE49-F238E27FC236}">
                <a16:creationId xmlns:a16="http://schemas.microsoft.com/office/drawing/2014/main" xmlns="" id="{A8BAE388-D6D2-40E9-8208-E39C1E0E7029}"/>
              </a:ext>
            </a:extLst>
          </p:cNvPr>
          <p:cNvSpPr/>
          <p:nvPr/>
        </p:nvSpPr>
        <p:spPr>
          <a:xfrm>
            <a:off x="295307" y="3080629"/>
            <a:ext cx="460270" cy="1152128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</p:spTree>
    <p:extLst>
      <p:ext uri="{BB962C8B-B14F-4D97-AF65-F5344CB8AC3E}">
        <p14:creationId xmlns:p14="http://schemas.microsoft.com/office/powerpoint/2010/main" val="18672856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object 4"/>
          <p:cNvSpPr txBox="1">
            <a:spLocks/>
          </p:cNvSpPr>
          <p:nvPr/>
        </p:nvSpPr>
        <p:spPr>
          <a:xfrm>
            <a:off x="0" y="127308"/>
            <a:ext cx="9144000" cy="888201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ru-RU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РЕШЕНИЕ ПРИМЕРОВ</a:t>
            </a:r>
            <a:endParaRPr lang="ru-RU" sz="2800" dirty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2800" b="0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Прямоугольник 24"/>
              <p:cNvSpPr/>
              <p:nvPr/>
            </p:nvSpPr>
            <p:spPr>
              <a:xfrm>
                <a:off x="107504" y="2073935"/>
                <a:ext cx="181011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1" i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Решение:</m:t>
                      </m:r>
                    </m:oMath>
                  </m:oMathPara>
                </a14:m>
                <a:endParaRPr lang="ru-RU" sz="2800" b="1" dirty="0">
                  <a:solidFill>
                    <a:srgbClr val="00B05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25" name="Прямоугольник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2073935"/>
                <a:ext cx="1810111" cy="52322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Прямоугольник 14"/>
          <p:cNvSpPr/>
          <p:nvPr/>
        </p:nvSpPr>
        <p:spPr>
          <a:xfrm>
            <a:off x="74236" y="784218"/>
            <a:ext cx="47859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276. </a:t>
            </a:r>
            <a:r>
              <a:rPr lang="ru-RU" sz="2800" dirty="0">
                <a:latin typeface="Cambria Math" panose="02040503050406030204" pitchFamily="18" charset="0"/>
              </a:rPr>
              <a:t>Упростите выражение</a:t>
            </a:r>
            <a:r>
              <a:rPr lang="en-US" sz="2800" dirty="0">
                <a:latin typeface="Cambria Math" panose="02040503050406030204" pitchFamily="18" charset="0"/>
              </a:rPr>
              <a:t>:</a:t>
            </a:r>
            <a:endParaRPr lang="ru-RU" sz="2800" dirty="0"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Прямоугольник 17"/>
              <p:cNvSpPr/>
              <p:nvPr/>
            </p:nvSpPr>
            <p:spPr>
              <a:xfrm>
                <a:off x="54027" y="1203598"/>
                <a:ext cx="9085652" cy="9525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𝟏</m:t>
                      </m:r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) </m:t>
                      </m:r>
                      <m:r>
                        <a:rPr lang="en-US" sz="2400" b="1" i="1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𝒕𝒈</m:t>
                      </m:r>
                      <m:d>
                        <m:dPr>
                          <m:ctrlPr>
                            <a:rPr lang="en-US" sz="24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pitchFamily="34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−</m:t>
                          </m:r>
                          <m:r>
                            <a:rPr lang="en-US" sz="2400" b="1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𝜶</m:t>
                          </m:r>
                        </m:e>
                      </m:d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𝒄𝒐𝒔</m:t>
                      </m:r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𝜶</m:t>
                      </m:r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𝒔𝒊𝒏</m:t>
                      </m:r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𝜶</m:t>
                      </m:r>
                      <m:r>
                        <a:rPr lang="en-US" sz="2400" b="1" i="0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;           </m:t>
                      </m:r>
                      <m:r>
                        <a:rPr lang="en-US" sz="2400" b="1" i="0" smtClean="0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</a:rPr>
                        <m:t>𝟑</m:t>
                      </m:r>
                      <m:r>
                        <a:rPr lang="en-US" sz="2400" b="1" i="1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)</m:t>
                      </m:r>
                      <m:f>
                        <m:fPr>
                          <m:ctrlPr>
                            <a:rPr lang="en-US" sz="24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24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uncPr>
                            <m:fName>
                              <m:r>
                                <a:rPr lang="en-US" sz="2400" b="1" i="0" smtClean="0">
                                  <a:solidFill>
                                    <a:srgbClr val="7030A0"/>
                                  </a:solidFill>
                                  <a:latin typeface="Cambria Math"/>
                                  <a:ea typeface="Cambria Math"/>
                                </a:rPr>
                                <m:t>𝐜𝐨𝐬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2400" b="1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1" i="1" smtClean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r>
                                    <a:rPr lang="en-US" sz="2400" b="1" i="1" smtClean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𝜶</m:t>
                                  </m:r>
                                </m:e>
                              </m:d>
                            </m:e>
                          </m:func>
                          <m:r>
                            <a:rPr lang="en-US" sz="2400" b="1" i="1" smtClean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sz="2400" b="1" i="1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𝒔𝒊𝒏</m:t>
                          </m:r>
                          <m:r>
                            <a:rPr lang="en-US" sz="2400" b="1" i="1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⁡(−</m:t>
                          </m:r>
                          <m:r>
                            <a:rPr lang="en-US" sz="2400" b="1" i="1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𝜶</m:t>
                          </m:r>
                          <m:r>
                            <a:rPr lang="en-US" sz="2400" b="1" i="1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)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1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  <a:ea typeface="Cambria Math"/>
                                </a:rPr>
                                <m:t>𝒄𝒐𝒔</m:t>
                              </m:r>
                            </m:e>
                            <m:sup>
                              <m:r>
                                <a:rPr lang="en-US" sz="2400" b="1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400" b="1" i="1" smtClean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𝜶</m:t>
                          </m:r>
                          <m:r>
                            <a:rPr lang="en-US" sz="2400" b="1" i="1" smtClean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4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1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  <a:ea typeface="Cambria Math"/>
                                </a:rPr>
                                <m:t>𝒔𝒊𝒏</m:t>
                              </m:r>
                            </m:e>
                            <m:sup>
                              <m:r>
                                <a:rPr lang="en-US" sz="2400" b="1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400" b="1" i="1" smtClean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𝜶</m:t>
                          </m:r>
                        </m:den>
                      </m:f>
                      <m:r>
                        <a:rPr lang="en-US" sz="2400" b="1" i="1" smtClean="0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</a:rPr>
                        <m:t>.</m:t>
                      </m:r>
                    </m:oMath>
                  </m:oMathPara>
                </a14:m>
                <a:endParaRPr lang="ru-RU" sz="24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8" name="Прямоугольник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27" y="1203598"/>
                <a:ext cx="9085652" cy="95250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3" y="2427734"/>
                <a:ext cx="8971140" cy="14010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𝟏</m:t>
                      </m:r>
                      <m:r>
                        <a:rPr lang="en-US" sz="2200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) </m:t>
                      </m:r>
                      <m:r>
                        <a:rPr lang="en-US" sz="2200" b="1" i="1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𝒕𝒈</m:t>
                      </m:r>
                      <m:d>
                        <m:dPr>
                          <m:ctrlPr>
                            <a:rPr lang="en-US" sz="22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pitchFamily="34" charset="0"/>
                            </a:rPr>
                          </m:ctrlPr>
                        </m:dPr>
                        <m:e>
                          <m:r>
                            <a:rPr lang="en-US" sz="2200" b="1" i="1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−</m:t>
                          </m:r>
                          <m:r>
                            <a:rPr lang="en-US" sz="2200" b="1" i="1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𝜶</m:t>
                          </m:r>
                        </m:e>
                      </m:d>
                      <m:r>
                        <a:rPr lang="en-US" sz="2200" b="1" i="1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𝒄𝒐𝒔</m:t>
                      </m:r>
                      <m:r>
                        <a:rPr lang="en-US" sz="2200" b="1" i="1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𝜶</m:t>
                      </m:r>
                      <m:r>
                        <a:rPr lang="en-US" sz="2200" b="1" i="1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2200" b="1" i="1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𝒔𝒊𝒏</m:t>
                      </m:r>
                      <m:r>
                        <a:rPr lang="en-US" sz="2200" b="1" i="1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𝜶</m:t>
                      </m:r>
                      <m:r>
                        <a:rPr lang="en-US" sz="2200" b="1" i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𝑡𝑔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𝑐𝑜𝑠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𝑠𝑖𝑛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=−</m:t>
                      </m:r>
                      <m:f>
                        <m:fPr>
                          <m:ctrlP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𝑠𝑖𝑛</m:t>
                          </m:r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𝛼</m:t>
                          </m:r>
                        </m:num>
                        <m:den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𝑐𝑜𝑠</m:t>
                          </m:r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𝛼</m:t>
                          </m:r>
                        </m:den>
                      </m:f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𝑐𝑜𝑠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𝑠𝑖𝑛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==−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𝑠𝑖𝑛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𝑠𝑖𝑛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2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𝟎</m:t>
                      </m:r>
                    </m:oMath>
                  </m:oMathPara>
                </a14:m>
                <a:endParaRPr lang="en-US" sz="2200" b="1" i="1" dirty="0">
                  <a:solidFill>
                    <a:srgbClr val="FF0000"/>
                  </a:solidFill>
                  <a:latin typeface="Cambria Math"/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</m:oMath>
                  </m:oMathPara>
                </a14:m>
                <a:endParaRPr lang="ru-RU" sz="2200" i="1" dirty="0"/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" y="2427734"/>
                <a:ext cx="8971140" cy="140108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29176" y="3530065"/>
                <a:ext cx="9085652" cy="16339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0" smtClean="0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</a:rPr>
                        <m:t>𝟑</m:t>
                      </m:r>
                      <m:r>
                        <a:rPr lang="en-US" sz="2400" b="1" i="1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)</m:t>
                      </m:r>
                      <m:f>
                        <m:fPr>
                          <m:ctrlPr>
                            <a:rPr lang="en-US" sz="24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24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uncPr>
                            <m:fName>
                              <m:r>
                                <a:rPr lang="en-US" sz="2400" b="1" i="0" smtClean="0">
                                  <a:solidFill>
                                    <a:srgbClr val="7030A0"/>
                                  </a:solidFill>
                                  <a:latin typeface="Cambria Math"/>
                                  <a:ea typeface="Cambria Math"/>
                                </a:rPr>
                                <m:t>𝐜𝐨𝐬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2400" b="1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1" i="1" smtClean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r>
                                    <a:rPr lang="en-US" sz="2400" b="1" i="1" smtClean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𝜶</m:t>
                                  </m:r>
                                </m:e>
                              </m:d>
                            </m:e>
                          </m:func>
                          <m:r>
                            <a:rPr lang="en-US" sz="2400" b="1" i="1" smtClean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sz="2400" b="1" i="1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𝒔𝒊𝒏</m:t>
                          </m:r>
                          <m:r>
                            <a:rPr lang="en-US" sz="2400" b="1" i="1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⁡(−</m:t>
                          </m:r>
                          <m:r>
                            <a:rPr lang="en-US" sz="2400" b="1" i="1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𝜶</m:t>
                          </m:r>
                          <m:r>
                            <a:rPr lang="en-US" sz="2400" b="1" i="1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)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1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  <a:ea typeface="Cambria Math"/>
                                </a:rPr>
                                <m:t>𝒄𝒐𝒔</m:t>
                              </m:r>
                            </m:e>
                            <m:sup>
                              <m:r>
                                <a:rPr lang="en-US" sz="2400" b="1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400" b="1" i="1" smtClean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𝜶</m:t>
                          </m:r>
                          <m:r>
                            <a:rPr lang="en-US" sz="2400" b="1" i="1" smtClean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4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1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  <a:ea typeface="Cambria Math"/>
                                </a:rPr>
                                <m:t>𝒔𝒊𝒏</m:t>
                              </m:r>
                            </m:e>
                            <m:sup>
                              <m:r>
                                <a:rPr lang="en-US" sz="2400" b="1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400" b="1" i="1" smtClean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𝜶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𝑐𝑜𝑠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𝛼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𝑠𝑖𝑛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𝛼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𝑐𝑜𝑠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𝛼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𝑠𝑖𝑛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𝛼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)(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𝑐𝑜𝑠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𝛼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𝑠𝑖𝑛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𝛼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)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𝒄𝒐𝒔</m:t>
                          </m:r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𝜶</m:t>
                          </m:r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𝒔𝒊𝒏</m:t>
                          </m:r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𝜶</m:t>
                          </m:r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ru-RU" sz="24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76" y="3530065"/>
                <a:ext cx="9085652" cy="163397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590927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8" grpId="0"/>
      <p:bldP spid="2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Iroda\Downloads\VQpq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0227" y="2427734"/>
            <a:ext cx="3931537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ject 2">
            <a:extLst>
              <a:ext uri="{FF2B5EF4-FFF2-40B4-BE49-F238E27FC236}">
                <a16:creationId xmlns:a16="http://schemas.microsoft.com/office/drawing/2014/main" xmlns="" id="{7FC1F883-1236-4202-BC5C-D62FD599365E}"/>
              </a:ext>
            </a:extLst>
          </p:cNvPr>
          <p:cNvSpPr/>
          <p:nvPr/>
        </p:nvSpPr>
        <p:spPr>
          <a:xfrm>
            <a:off x="0" y="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одержимое 17">
            <a:extLst>
              <a:ext uri="{FF2B5EF4-FFF2-40B4-BE49-F238E27FC236}">
                <a16:creationId xmlns:a16="http://schemas.microsoft.com/office/drawing/2014/main" xmlns="" id="{4B89BF52-4653-4201-BE3B-EC0C2DD63791}"/>
              </a:ext>
            </a:extLst>
          </p:cNvPr>
          <p:cNvSpPr txBox="1">
            <a:spLocks/>
          </p:cNvSpPr>
          <p:nvPr/>
        </p:nvSpPr>
        <p:spPr>
          <a:xfrm>
            <a:off x="233481" y="149194"/>
            <a:ext cx="8835601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724883">
              <a:defRPr>
                <a:latin typeface="+mn-lt"/>
                <a:ea typeface="+mn-ea"/>
                <a:cs typeface="+mn-cs"/>
              </a:defRPr>
            </a:lvl2pPr>
            <a:lvl3pPr marL="1449768">
              <a:defRPr>
                <a:latin typeface="+mn-lt"/>
                <a:ea typeface="+mn-ea"/>
                <a:cs typeface="+mn-cs"/>
              </a:defRPr>
            </a:lvl3pPr>
            <a:lvl4pPr marL="2174652">
              <a:defRPr>
                <a:latin typeface="+mn-lt"/>
                <a:ea typeface="+mn-ea"/>
                <a:cs typeface="+mn-cs"/>
              </a:defRPr>
            </a:lvl4pPr>
            <a:lvl5pPr marL="2899537">
              <a:defRPr>
                <a:latin typeface="+mn-lt"/>
                <a:ea typeface="+mn-ea"/>
                <a:cs typeface="+mn-cs"/>
              </a:defRPr>
            </a:lvl5pPr>
            <a:lvl6pPr marL="3624422">
              <a:defRPr>
                <a:latin typeface="+mn-lt"/>
                <a:ea typeface="+mn-ea"/>
                <a:cs typeface="+mn-cs"/>
              </a:defRPr>
            </a:lvl6pPr>
            <a:lvl7pPr marL="4349305">
              <a:defRPr>
                <a:latin typeface="+mn-lt"/>
                <a:ea typeface="+mn-ea"/>
                <a:cs typeface="+mn-cs"/>
              </a:defRPr>
            </a:lvl7pPr>
            <a:lvl8pPr marL="5074190">
              <a:defRPr>
                <a:latin typeface="+mn-lt"/>
                <a:ea typeface="+mn-ea"/>
                <a:cs typeface="+mn-cs"/>
              </a:defRPr>
            </a:lvl8pPr>
            <a:lvl9pPr marL="5799074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ru-RU" sz="2800" b="1" kern="0" dirty="0"/>
              <a:t>ЗАДАНИЯ ДЛЯ САМОСТОЯТЕЛЬНОГО РЕШЕНИЯ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19108" y="1329611"/>
            <a:ext cx="85689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Решить</a:t>
            </a:r>
            <a:r>
              <a:rPr lang="ru-RU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№</a:t>
            </a:r>
            <a:r>
              <a:rPr lang="en-US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275</a:t>
            </a:r>
            <a:r>
              <a:rPr lang="ru-RU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276</a:t>
            </a:r>
            <a:r>
              <a:rPr lang="ru-RU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(четные)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Стр.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121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1617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object 4"/>
          <p:cNvSpPr txBox="1">
            <a:spLocks/>
          </p:cNvSpPr>
          <p:nvPr/>
        </p:nvSpPr>
        <p:spPr>
          <a:xfrm>
            <a:off x="0" y="127308"/>
            <a:ext cx="9144000" cy="457314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ru-RU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ПРОВЕРКА САМОСТОЯТЕЛЬНОЙ РАБОТЫ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9524" y="825555"/>
            <a:ext cx="891066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26</a:t>
            </a:r>
            <a:r>
              <a:rPr lang="ru-RU" sz="2800" b="1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7</a:t>
            </a:r>
            <a:r>
              <a:rPr lang="en-US" sz="2800" b="1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en-US" sz="2800" b="1" i="1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Упростите выражение и найдите его числовое значение: </a:t>
            </a:r>
            <a:endParaRPr lang="ru-RU" sz="2400" b="1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/>
              <p:cNvSpPr/>
              <p:nvPr/>
            </p:nvSpPr>
            <p:spPr>
              <a:xfrm>
                <a:off x="129524" y="1651839"/>
                <a:ext cx="8762956" cy="6731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5000"/>
                  </a:lnSpc>
                </a:pPr>
                <a14:m>
                  <m:oMath xmlns:m="http://schemas.openxmlformats.org/officeDocument/2006/math">
                    <m:r>
                      <a:rPr lang="en-US" sz="2200" b="1" i="1" smtClean="0">
                        <a:solidFill>
                          <a:srgbClr val="0070C0"/>
                        </a:solidFill>
                        <a:latin typeface="Cambria Math"/>
                      </a:rPr>
                      <m:t>𝟐</m:t>
                    </m:r>
                    <m:r>
                      <a:rPr lang="en-US" sz="22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  <m:f>
                      <m:fPr>
                        <m:ctrlPr>
                          <a:rPr lang="ru-RU" sz="22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ru-RU" sz="22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𝒄𝒐𝒔</m:t>
                            </m:r>
                          </m:e>
                          <m:sup>
                            <m:r>
                              <a:rPr lang="en-US" sz="22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22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𝜶</m:t>
                        </m:r>
                      </m:den>
                    </m:f>
                    <m:r>
                      <a:rPr lang="en-US" sz="2200" b="1" i="1" smtClean="0">
                        <a:solidFill>
                          <a:srgbClr val="0070C0"/>
                        </a:solidFill>
                        <a:latin typeface="Cambria Math"/>
                      </a:rPr>
                      <m:t>−</m:t>
                    </m:r>
                    <m:r>
                      <a:rPr lang="en-US" sz="2200" b="1" i="1" smtClean="0">
                        <a:solidFill>
                          <a:srgbClr val="0070C0"/>
                        </a:solidFill>
                        <a:latin typeface="Cambria Math"/>
                      </a:rPr>
                      <m:t>𝟏</m:t>
                    </m:r>
                  </m:oMath>
                </a14:m>
                <a:r>
                  <a:rPr lang="en-US" sz="2200" b="1" dirty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,   </a:t>
                </a:r>
                <a14:m>
                  <m:oMath xmlns:m="http://schemas.openxmlformats.org/officeDocument/2006/math">
                    <m:r>
                      <a:rPr lang="en-US" sz="2200" b="1" i="0" smtClean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  <m:r>
                      <a:rPr lang="en-US" sz="2200" b="1" i="1" smtClean="0">
                        <a:solidFill>
                          <a:srgbClr val="0070C0"/>
                        </a:solidFill>
                        <a:latin typeface="Cambria Math"/>
                      </a:rPr>
                      <m:t>𝟒</m:t>
                    </m:r>
                    <m:r>
                      <a:rPr lang="en-US" sz="22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 </m:t>
                    </m:r>
                    <m:sSup>
                      <m:sSupPr>
                        <m:ctrlPr>
                          <a:rPr lang="ru-RU" sz="22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𝒄𝒐𝒔</m:t>
                        </m:r>
                      </m:e>
                      <m:sup>
                        <m:r>
                          <a:rPr lang="en-US" sz="22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22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𝜶</m:t>
                    </m:r>
                    <m:r>
                      <a:rPr lang="en-US" sz="22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ru-RU" sz="22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𝒕𝒈</m:t>
                        </m:r>
                      </m:e>
                      <m:sup>
                        <m:r>
                          <a:rPr lang="en-US" sz="22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22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𝜶</m:t>
                    </m:r>
                    <m:r>
                      <a:rPr lang="en-US" sz="22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ru-RU" sz="22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𝒔𝒊𝒏</m:t>
                        </m:r>
                      </m:e>
                      <m:sup>
                        <m:r>
                          <a:rPr lang="en-US" sz="22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22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sz="2200" b="1" dirty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,  </a:t>
                </a:r>
                <a:r>
                  <a:rPr lang="ru-RU" sz="2200" dirty="0">
                    <a:latin typeface="Arial" pitchFamily="34" charset="0"/>
                    <a:cs typeface="Arial" pitchFamily="34" charset="0"/>
                  </a:rPr>
                  <a:t>где</a:t>
                </a:r>
                <a:r>
                  <a:rPr lang="en-US" sz="2200" dirty="0">
                    <a:latin typeface="Arial" pitchFamily="34" charset="0"/>
                    <a:cs typeface="Arial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𝜶</m:t>
                    </m:r>
                    <m:r>
                      <a:rPr lang="en-US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sz="2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</m:num>
                      <m:den>
                        <m:r>
                          <a:rPr lang="en-US" sz="22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2200" b="1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.  </a:t>
                </a:r>
                <a:endParaRPr lang="ru-RU" sz="2200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24" y="1651839"/>
                <a:ext cx="8762956" cy="673133"/>
              </a:xfrm>
              <a:prstGeom prst="rect">
                <a:avLst/>
              </a:prstGeom>
              <a:blipFill>
                <a:blip r:embed="rId2"/>
                <a:stretch>
                  <a:fillRect l="-145" b="-5660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Прямоугольник 17"/>
              <p:cNvSpPr/>
              <p:nvPr/>
            </p:nvSpPr>
            <p:spPr>
              <a:xfrm>
                <a:off x="95260" y="2859782"/>
                <a:ext cx="6588224" cy="7718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2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20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f>
                        <m:fPr>
                          <m:ctrlPr>
                            <a:rPr lang="ru-RU" sz="22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ru-RU" sz="220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2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</m:e>
                            <m:sup>
                              <m:r>
                                <a:rPr lang="en-US" sz="22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2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den>
                      </m:f>
                      <m:r>
                        <a:rPr lang="en-US" sz="22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2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sz="22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2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22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𝑐𝑜𝑠</m:t>
                              </m:r>
                            </m:e>
                            <m:sup>
                              <m:r>
                                <a:rPr lang="en-US" sz="22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2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num>
                        <m:den>
                          <m:sSup>
                            <m:sSupPr>
                              <m:ctrlPr>
                                <a:rPr lang="ru-RU" sz="22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2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𝑐𝑜𝑠</m:t>
                              </m:r>
                            </m:e>
                            <m:sup>
                              <m:r>
                                <a:rPr lang="en-US" sz="22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2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den>
                      </m:f>
                      <m:r>
                        <a:rPr lang="en-US" sz="22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2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sz="22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2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𝑠𝑖𝑛</m:t>
                              </m:r>
                            </m:e>
                            <m:sup>
                              <m:r>
                                <a:rPr lang="en-US" sz="22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2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num>
                        <m:den>
                          <m:sSup>
                            <m:sSupPr>
                              <m:ctrlPr>
                                <a:rPr lang="ru-RU" sz="22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2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𝑐𝑜𝑠</m:t>
                              </m:r>
                            </m:e>
                            <m:sup>
                              <m:r>
                                <a:rPr lang="en-US" sz="22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2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den>
                      </m:f>
                      <m:r>
                        <a:rPr lang="en-US" sz="22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ru-RU" sz="22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𝑡𝑔</m:t>
                          </m:r>
                        </m:e>
                        <m:sup>
                          <m:r>
                            <a:rPr lang="en-US" sz="22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2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sz="22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ru-RU" sz="22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sz="22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ru-RU" sz="22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2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rad>
                            </m:e>
                          </m:d>
                        </m:e>
                        <m:sup>
                          <m:r>
                            <a:rPr lang="en-US" sz="22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2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ru-RU" sz="2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18" name="Прямоугольник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60" y="2859782"/>
                <a:ext cx="6588224" cy="77181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Прямоугольник 18"/>
              <p:cNvSpPr/>
              <p:nvPr/>
            </p:nvSpPr>
            <p:spPr>
              <a:xfrm>
                <a:off x="20781" y="3971978"/>
                <a:ext cx="8910667" cy="9760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240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) </m:t>
                      </m:r>
                      <m:sSup>
                        <m:sSupPr>
                          <m:ctrlPr>
                            <a:rPr lang="ru-RU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𝑐𝑜𝑠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sz="24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ru-RU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𝑡𝑔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sz="24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ru-RU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𝑠𝑖𝑛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sz="24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ru-RU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𝑐𝑜𝑠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sz="24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ru-RU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𝑠𝑖𝑛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sz="24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ru-RU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𝑡𝑔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sz="24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=1+</m:t>
                      </m:r>
                      <m:sSup>
                        <m:sSupPr>
                          <m:ctrlPr>
                            <a:rPr lang="ru-RU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𝑡𝑔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sz="24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1+</m:t>
                      </m:r>
                      <m:sSup>
                        <m:sSupPr>
                          <m:ctrlPr>
                            <a:rPr lang="ru-RU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sz="24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ru-RU" sz="24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4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rad>
                            </m:e>
                          </m:d>
                        </m:e>
                        <m:sup>
                          <m:r>
                            <a:rPr lang="en-US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=1+3=4</m:t>
                      </m:r>
                    </m:oMath>
                  </m:oMathPara>
                </a14:m>
                <a:endParaRPr lang="ru-RU" sz="24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19" name="Прямоугольник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81" y="3971978"/>
                <a:ext cx="8910667" cy="97603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Прямоугольник 8"/>
              <p:cNvSpPr/>
              <p:nvPr/>
            </p:nvSpPr>
            <p:spPr>
              <a:xfrm>
                <a:off x="155041" y="2336562"/>
                <a:ext cx="181011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1" i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Решение:</m:t>
                      </m:r>
                    </m:oMath>
                  </m:oMathPara>
                </a14:m>
                <a:endParaRPr lang="ru-RU" sz="2800" b="1" dirty="0">
                  <a:solidFill>
                    <a:srgbClr val="00B05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041" y="2336562"/>
                <a:ext cx="1810111" cy="52322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41032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object 4"/>
          <p:cNvSpPr txBox="1">
            <a:spLocks/>
          </p:cNvSpPr>
          <p:nvPr/>
        </p:nvSpPr>
        <p:spPr>
          <a:xfrm>
            <a:off x="0" y="127308"/>
            <a:ext cx="9144000" cy="457314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ru-RU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ПРОВЕРКА САМОСТОЯТЕЛЬНОЙ РАБОТЫ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9652" y="717721"/>
            <a:ext cx="89705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269. </a:t>
            </a:r>
            <a:endParaRPr lang="en-US" sz="2600" i="1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Прямоугольник 9"/>
              <p:cNvSpPr/>
              <p:nvPr/>
            </p:nvSpPr>
            <p:spPr>
              <a:xfrm>
                <a:off x="155041" y="2498581"/>
                <a:ext cx="181011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1" i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Решение:</m:t>
                      </m:r>
                    </m:oMath>
                  </m:oMathPara>
                </a14:m>
                <a:endParaRPr lang="ru-RU" sz="2800" b="1" dirty="0">
                  <a:solidFill>
                    <a:srgbClr val="00B05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041" y="2498581"/>
                <a:ext cx="1810111" cy="52322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>
                <a:off x="155041" y="2067694"/>
                <a:ext cx="3359226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/>
                        </a:rPr>
                        <m:t>2</m:t>
                      </m:r>
                      <m:r>
                        <a:rPr lang="en-US" sz="2200" i="1" smtClean="0">
                          <a:latin typeface="Cambria Math" panose="02040503050406030204" pitchFamily="18" charset="0"/>
                        </a:rPr>
                        <m:t>) </m:t>
                      </m:r>
                      <m:sSup>
                        <m:sSup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𝑠𝑖𝑛</m:t>
                          </m:r>
                        </m:e>
                        <m:sup>
                          <m:r>
                            <a:rPr lang="en-US" sz="22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200" i="1" smtClean="0">
                          <a:latin typeface="Cambria Math"/>
                          <a:ea typeface="Cambria Math"/>
                        </a:rPr>
                        <m:t>𝛼</m:t>
                      </m:r>
                      <m:d>
                        <m:dPr>
                          <m:ctrlPr>
                            <a:rPr lang="en-US" sz="22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20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ru-RU" sz="2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𝑐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𝑡𝑔</m:t>
                              </m:r>
                            </m:e>
                            <m:sup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d>
                      <m:r>
                        <a:rPr lang="en-US" sz="2200" b="0" i="1" smtClean="0">
                          <a:latin typeface="Cambria Math"/>
                        </a:rPr>
                        <m:t>;     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200" b="0" i="1" smtClean="0">
                          <a:latin typeface="Cambria Math"/>
                        </a:rPr>
                        <m:t>   </m:t>
                      </m:r>
                    </m:oMath>
                  </m:oMathPara>
                </a14:m>
                <a:endParaRPr lang="ru-RU" sz="22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041" y="2067694"/>
                <a:ext cx="3359226" cy="430887"/>
              </a:xfrm>
              <a:prstGeom prst="rect">
                <a:avLst/>
              </a:prstGeom>
              <a:blipFill rotWithShape="1">
                <a:blip r:embed="rId4"/>
                <a:stretch>
                  <a:fillRect b="-1831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Прямоугольник 12"/>
              <p:cNvSpPr/>
              <p:nvPr/>
            </p:nvSpPr>
            <p:spPr>
              <a:xfrm>
                <a:off x="0" y="3075815"/>
                <a:ext cx="8543921" cy="6480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500" b="0" i="0" smtClean="0">
                        <a:latin typeface="Cambria Math"/>
                      </a:rPr>
                      <m:t>2)</m:t>
                    </m:r>
                    <m:sSup>
                      <m:sSupPr>
                        <m:ctrlPr>
                          <a:rPr lang="en-US" sz="25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5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5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𝑠𝑖𝑛</m:t>
                        </m:r>
                      </m:e>
                      <m:sup>
                        <m:r>
                          <a:rPr lang="en-US" sz="25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500" i="1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𝛼</m:t>
                    </m:r>
                    <m:d>
                      <m:dPr>
                        <m:ctrlPr>
                          <a:rPr lang="ru-RU" sz="25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5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5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ru-RU" sz="25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5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𝒄</m:t>
                            </m:r>
                            <m:r>
                              <a:rPr lang="en-US" sz="25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𝒕𝒈</m:t>
                            </m:r>
                          </m:e>
                          <m:sup>
                            <m:r>
                              <a:rPr lang="en-US" sz="25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25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</m:d>
                    <m:r>
                      <a:rPr lang="en-US" sz="25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5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5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𝑠𝑖𝑛</m:t>
                        </m:r>
                      </m:e>
                      <m:sup>
                        <m:r>
                          <a:rPr lang="en-US" sz="25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500" i="1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𝛼</m:t>
                    </m:r>
                    <m:r>
                      <a:rPr lang="en-US" sz="2500" i="1" smtClean="0">
                        <a:latin typeface="Cambria Math"/>
                        <a:ea typeface="Cambria Math"/>
                      </a:rPr>
                      <m:t>∙</m:t>
                    </m:r>
                    <m:f>
                      <m:fPr>
                        <m:ctrlPr>
                          <a:rPr lang="en-US" sz="25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sz="2500" b="1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en-US" sz="25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5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𝒔𝒊𝒏</m:t>
                            </m:r>
                          </m:e>
                          <m:sup>
                            <m:r>
                              <a:rPr lang="en-US" sz="25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US" sz="2500" b="1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𝜶</m:t>
                        </m:r>
                      </m:den>
                    </m:f>
                    <m:r>
                      <a:rPr lang="en-US" sz="25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5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2500" dirty="0">
                    <a:latin typeface="Arial" pitchFamily="34" charset="0"/>
                    <a:cs typeface="Arial" pitchFamily="34" charset="0"/>
                  </a:rPr>
                  <a:t>   </a:t>
                </a:r>
                <a:endParaRPr lang="ru-RU" sz="25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075815"/>
                <a:ext cx="8543921" cy="64806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Прямоугольник 13"/>
              <p:cNvSpPr/>
              <p:nvPr/>
            </p:nvSpPr>
            <p:spPr>
              <a:xfrm>
                <a:off x="42317" y="3793917"/>
                <a:ext cx="9101684" cy="12261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100" b="0" i="1" smtClean="0">
                          <a:latin typeface="Cambria Math"/>
                        </a:rPr>
                        <m:t>4</m:t>
                      </m:r>
                      <m:r>
                        <a:rPr lang="en-US" sz="210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100" b="0" i="1" smtClean="0">
                          <a:latin typeface="Cambria Math"/>
                        </a:rPr>
                        <m:t> </m:t>
                      </m:r>
                      <m:f>
                        <m:f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1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𝟏</m:t>
                          </m:r>
                          <m:r>
                            <a:rPr lang="en-US" sz="21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1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100" b="1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𝒕𝒈</m:t>
                              </m:r>
                            </m:e>
                            <m:sup>
                              <m:r>
                                <a:rPr lang="en-US" sz="2100" b="1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100" b="1" i="1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𝜶</m:t>
                          </m:r>
                        </m:num>
                        <m:den>
                          <m:r>
                            <a:rPr lang="en-US" sz="2100" b="1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𝟏</m:t>
                          </m:r>
                          <m:r>
                            <a:rPr lang="en-US" sz="2100" b="1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1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100" b="1" i="1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𝒄𝒕𝒈</m:t>
                              </m:r>
                            </m:e>
                            <m:sup>
                              <m:r>
                                <a:rPr lang="en-US" sz="2100" b="1" i="1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100" b="1" i="1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𝜶</m:t>
                          </m:r>
                        </m:den>
                      </m:f>
                      <m:r>
                        <a:rPr lang="en-US" sz="2100" i="1"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en-US" sz="21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1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𝒕𝒈</m:t>
                          </m:r>
                        </m:e>
                        <m:sup>
                          <m:r>
                            <a:rPr lang="en-US" sz="21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100" b="1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𝜶</m:t>
                      </m:r>
                      <m:r>
                        <a:rPr lang="en-US" sz="2100" b="0" i="0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1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sz="21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2100" b="1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</a:rPr>
                                <m:t>𝟏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2100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100" b="1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𝒄𝒐𝒔</m:t>
                                  </m:r>
                                </m:e>
                                <m:sup>
                                  <m:r>
                                    <a:rPr lang="en-US" sz="2100" b="1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2100" b="1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</a:rPr>
                                <m:t>𝜶</m:t>
                              </m:r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en-US" sz="21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2100" b="1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  <a:ea typeface="Cambria Math"/>
                                </a:rPr>
                                <m:t>𝟏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2100" b="1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100" b="1" i="1" smtClean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𝒔𝒊𝒏</m:t>
                                  </m:r>
                                </m:e>
                                <m:sup>
                                  <m:r>
                                    <a:rPr lang="en-US" sz="2100" b="1" i="1" smtClean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2100" b="1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  <a:ea typeface="Cambria Math"/>
                                </a:rPr>
                                <m:t>𝜶</m:t>
                              </m:r>
                            </m:den>
                          </m:f>
                        </m:den>
                      </m:f>
                      <m:r>
                        <a:rPr lang="en-US" sz="2100" b="0" i="1" smtClean="0">
                          <a:latin typeface="Cambria Math"/>
                          <a:ea typeface="Cambria Math"/>
                        </a:rPr>
                        <m:t>−</m:t>
                      </m:r>
                      <m:sSup>
                        <m:sSupPr>
                          <m:ctrlPr>
                            <a:rPr lang="en-US" sz="21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1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𝒕𝒈</m:t>
                          </m:r>
                        </m:e>
                        <m:sup>
                          <m:r>
                            <a:rPr lang="en-US" sz="21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1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𝜶</m:t>
                      </m:r>
                      <m:r>
                        <a:rPr lang="en-US" sz="21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1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1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100" b="1" i="1">
                                  <a:solidFill>
                                    <a:srgbClr val="7030A0"/>
                                  </a:solidFill>
                                  <a:latin typeface="Cambria Math"/>
                                  <a:ea typeface="Cambria Math"/>
                                </a:rPr>
                                <m:t>𝒔𝒊𝒏</m:t>
                              </m:r>
                            </m:e>
                            <m:sup>
                              <m:r>
                                <a:rPr lang="en-US" sz="2100" b="1" i="1">
                                  <a:solidFill>
                                    <a:srgbClr val="7030A0"/>
                                  </a:solidFill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100" b="1" i="1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𝜶</m:t>
                          </m:r>
                        </m:num>
                        <m:den>
                          <m:sSup>
                            <m:sSupPr>
                              <m:ctrlPr>
                                <a:rPr lang="en-US" sz="21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100" b="1" i="1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</a:rPr>
                                <m:t>𝒄𝒐𝒔</m:t>
                              </m:r>
                            </m:e>
                            <m:sup>
                              <m:r>
                                <a:rPr lang="en-US" sz="2100" b="1" i="1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100" b="1" i="1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𝜶</m:t>
                          </m:r>
                        </m:den>
                      </m:f>
                      <m:r>
                        <a:rPr lang="en-US" sz="21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sSup>
                        <m:sSupPr>
                          <m:ctrlPr>
                            <a:rPr lang="en-US" sz="21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100" b="1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𝒕𝒈</m:t>
                          </m:r>
                        </m:e>
                        <m:sup>
                          <m:r>
                            <a:rPr lang="en-US" sz="2100" b="1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100" b="1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𝜶</m:t>
                      </m:r>
                      <m:r>
                        <a:rPr lang="en-US" sz="21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1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100" b="1" i="1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𝒕𝒈</m:t>
                          </m:r>
                        </m:e>
                        <m:sup>
                          <m:r>
                            <a:rPr lang="en-US" sz="2100" b="1" i="1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100" b="1" i="1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𝜶</m:t>
                      </m:r>
                      <m:r>
                        <a:rPr lang="en-US" sz="21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sSup>
                        <m:sSupPr>
                          <m:ctrlPr>
                            <a:rPr lang="en-US" sz="21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100" b="1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𝒕𝒈</m:t>
                          </m:r>
                        </m:e>
                        <m:sup>
                          <m:r>
                            <a:rPr lang="en-US" sz="2100" b="1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100" b="1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𝜶</m:t>
                      </m:r>
                      <m:r>
                        <a:rPr lang="en-US" sz="21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100" b="1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𝟎</m:t>
                      </m:r>
                    </m:oMath>
                  </m:oMathPara>
                </a14:m>
                <a:endParaRPr lang="ru-RU" sz="2100" b="1" dirty="0">
                  <a:solidFill>
                    <a:srgbClr val="00B05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17" y="3793917"/>
                <a:ext cx="9101684" cy="122610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/>
              <p:cNvSpPr/>
              <p:nvPr/>
            </p:nvSpPr>
            <p:spPr>
              <a:xfrm>
                <a:off x="132654" y="1109865"/>
                <a:ext cx="8903842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Докажите, что при всех допустимых значениях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выражение принимает одно и то же значение, то есть не зависит от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:endParaRPr 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654" y="1109865"/>
                <a:ext cx="8903842" cy="830997"/>
              </a:xfrm>
              <a:prstGeom prst="rect">
                <a:avLst/>
              </a:prstGeom>
              <a:blipFill>
                <a:blip r:embed="rId7"/>
                <a:stretch>
                  <a:fillRect l="-1140" t="-6061" r="-570" b="-15152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15"/>
              <p:cNvSpPr/>
              <p:nvPr/>
            </p:nvSpPr>
            <p:spPr>
              <a:xfrm>
                <a:off x="3678621" y="1867606"/>
                <a:ext cx="2719142" cy="8310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>
                          <a:latin typeface="Cambria Math"/>
                        </a:rPr>
                        <m:t>4)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200" i="1">
                                  <a:latin typeface="Cambria Math"/>
                                </a:rPr>
                                <m:t>𝑡𝑔</m:t>
                              </m:r>
                            </m:e>
                            <m:sup>
                              <m:r>
                                <a:rPr lang="en-US" sz="22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200" i="1">
                              <a:latin typeface="Cambria Math"/>
                              <a:ea typeface="Cambria Math"/>
                            </a:rPr>
                            <m:t>𝛼</m:t>
                          </m:r>
                        </m:num>
                        <m:den>
                          <m:r>
                            <a:rPr lang="en-US" sz="2200" i="1">
                              <a:latin typeface="Cambria Math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200" i="1">
                                  <a:latin typeface="Cambria Math"/>
                                </a:rPr>
                                <m:t>𝑐𝑡𝑔</m:t>
                              </m:r>
                            </m:e>
                            <m:sup>
                              <m:r>
                                <a:rPr lang="en-US" sz="22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200" i="1">
                              <a:latin typeface="Cambria Math"/>
                              <a:ea typeface="Cambria Math"/>
                            </a:rPr>
                            <m:t>𝛼</m:t>
                          </m:r>
                        </m:den>
                      </m:f>
                      <m:r>
                        <a:rPr lang="en-US" sz="2200" i="1"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i="1">
                              <a:latin typeface="Cambria Math"/>
                            </a:rPr>
                            <m:t>𝑡𝑔</m:t>
                          </m:r>
                        </m:e>
                        <m:sup>
                          <m:r>
                            <a:rPr lang="en-US" sz="22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200" i="1">
                          <a:latin typeface="Cambria Math"/>
                          <a:ea typeface="Cambria Math"/>
                        </a:rPr>
                        <m:t>𝛼</m:t>
                      </m:r>
                    </m:oMath>
                  </m:oMathPara>
                </a14:m>
                <a:endParaRPr lang="ru-RU" sz="22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6" name="Прямоугольник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8621" y="1867606"/>
                <a:ext cx="2719142" cy="831061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376534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  <p:bldP spid="14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object 4"/>
          <p:cNvSpPr txBox="1">
            <a:spLocks/>
          </p:cNvSpPr>
          <p:nvPr/>
        </p:nvSpPr>
        <p:spPr>
          <a:xfrm>
            <a:off x="0" y="127308"/>
            <a:ext cx="9144000" cy="457314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ru-RU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ПРОВЕРКА САМОСТОЯТЕЛЬНОЙ РАБОТЫ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9652" y="717721"/>
            <a:ext cx="89705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271. </a:t>
            </a:r>
            <a:endParaRPr lang="en-US" sz="2600" i="1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Прямоугольник 9"/>
              <p:cNvSpPr/>
              <p:nvPr/>
            </p:nvSpPr>
            <p:spPr>
              <a:xfrm>
                <a:off x="251520" y="2787774"/>
                <a:ext cx="181011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1" i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Решение:</m:t>
                      </m:r>
                    </m:oMath>
                  </m:oMathPara>
                </a14:m>
                <a:endParaRPr lang="ru-RU" sz="2800" b="1" dirty="0">
                  <a:solidFill>
                    <a:srgbClr val="00B05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2787774"/>
                <a:ext cx="1810111" cy="52322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>
                <a:off x="3" y="1579141"/>
                <a:ext cx="5812714" cy="7100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1)</m:t>
                      </m:r>
                      <m:r>
                        <a:rPr lang="en-US" sz="2000" b="0" i="1" smtClean="0">
                          <a:latin typeface="Cambria Math"/>
                        </a:rPr>
                        <m:t> </m:t>
                      </m:r>
                      <m:f>
                        <m:f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2000" b="0" i="1" smtClean="0">
                                  <a:latin typeface="Cambria Math"/>
                                </a:rPr>
                                <m:t>𝑠𝑖𝑛</m:t>
                              </m:r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𝑐𝑜</m:t>
                              </m:r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𝑠𝑖𝑛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i="1" smtClean="0">
                              <a:latin typeface="Cambria Math"/>
                              <a:ea typeface="Cambria Math"/>
                            </a:rPr>
                            <m:t>𝛼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</a:rPr>
                        <m:t>−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𝑐𝑡𝑔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</m:d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,  </m:t>
                      </m:r>
                      <m:r>
                        <a:rPr lang="ru-RU" sz="2000" b="0" i="1" smtClean="0">
                          <a:latin typeface="Cambria Math" panose="02040503050406030204" pitchFamily="18" charset="0"/>
                          <a:ea typeface="Cambria Math"/>
                        </a:rPr>
                        <m:t>где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ru-RU" sz="20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" y="1579141"/>
                <a:ext cx="5812714" cy="710066"/>
              </a:xfrm>
              <a:prstGeom prst="rect">
                <a:avLst/>
              </a:prstGeom>
              <a:blipFill>
                <a:blip r:embed="rId4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Прямоугольник 14"/>
          <p:cNvSpPr/>
          <p:nvPr/>
        </p:nvSpPr>
        <p:spPr>
          <a:xfrm>
            <a:off x="48571" y="1172927"/>
            <a:ext cx="89038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Arial" pitchFamily="34" charset="0"/>
                <a:cs typeface="Arial" pitchFamily="34" charset="0"/>
              </a:rPr>
              <a:t>Упростите выражение и найдите его числовое значение: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15"/>
              <p:cNvSpPr/>
              <p:nvPr/>
            </p:nvSpPr>
            <p:spPr>
              <a:xfrm>
                <a:off x="-15641" y="2231638"/>
                <a:ext cx="5963589" cy="7100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2</m:t>
                      </m:r>
                      <m:r>
                        <a:rPr lang="en-US" sz="2000" i="1">
                          <a:latin typeface="Cambria Math"/>
                        </a:rPr>
                        <m:t>)</m:t>
                      </m:r>
                      <m:r>
                        <a:rPr lang="en-US" sz="2000" b="0" i="1" smtClean="0">
                          <a:latin typeface="Cambria Math"/>
                        </a:rPr>
                        <m:t> 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𝑡𝑔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𝑠𝑖𝑛</m:t>
                              </m:r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𝑐𝑜𝑠</m:t>
                              </m:r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𝑐</m:t>
                              </m:r>
                              <m:r>
                                <a:rPr lang="en-US" sz="2000" b="0" i="1" smtClean="0">
                                  <a:latin typeface="Cambria Math"/>
                                </a:rPr>
                                <m:t>𝑜𝑠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𝛼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,  </m:t>
                      </m:r>
                      <m:r>
                        <a:rPr lang="ru-RU" sz="2000" b="0" i="1" smtClean="0">
                          <a:latin typeface="Cambria Math" panose="02040503050406030204" pitchFamily="18" charset="0"/>
                          <a:ea typeface="Cambria Math"/>
                        </a:rPr>
                        <m:t>где</m:t>
                      </m:r>
                      <m:r>
                        <a:rPr lang="en-US" sz="2000" i="1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2000" i="1"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US" sz="2000" i="1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ru-RU" sz="20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6" name="Прямоугольник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5641" y="2231638"/>
                <a:ext cx="5963589" cy="710066"/>
              </a:xfrm>
              <a:prstGeom prst="rect">
                <a:avLst/>
              </a:prstGeom>
              <a:blipFill>
                <a:blip r:embed="rId5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46323" y="3191947"/>
                <a:ext cx="9043927" cy="17338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1)</m:t>
                      </m:r>
                      <m:r>
                        <a:rPr lang="en-US" sz="2000" b="0" i="1" smtClean="0">
                          <a:latin typeface="Cambria Math"/>
                        </a:rPr>
                        <m:t> </m:t>
                      </m:r>
                      <m:f>
                        <m:f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2000" b="1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𝒔𝒊𝒏</m:t>
                              </m:r>
                              <m:r>
                                <a:rPr lang="en-US" sz="2000" b="1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  <a:ea typeface="Cambria Math"/>
                                </a:rPr>
                                <m:t>𝜶</m:t>
                              </m:r>
                              <m:r>
                                <a:rPr lang="en-US" sz="2000" b="1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sz="2000" b="1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  <a:ea typeface="Cambria Math"/>
                                </a:rPr>
                                <m:t>𝒄𝒐</m:t>
                              </m:r>
                              <m:r>
                                <a:rPr lang="en-US" sz="2000" b="1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  <a:ea typeface="Cambria Math"/>
                                </a:rPr>
                                <m:t>𝜶</m:t>
                              </m:r>
                              <m:r>
                                <a:rPr lang="en-US" sz="2000" b="1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000" b="1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0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𝒔𝒊𝒏</m:t>
                              </m:r>
                            </m:e>
                            <m:sup>
                              <m:r>
                                <a:rPr lang="en-US" sz="2000" b="1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000" b="1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𝜶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</a:rPr>
                        <m:t>−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𝑐𝑡𝑔</m:t>
                              </m:r>
                            </m:e>
                            <m:sup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</m:d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b="1" i="1">
                                  <a:solidFill>
                                    <a:srgbClr val="7030A0"/>
                                  </a:solidFill>
                                  <a:latin typeface="Cambria Math"/>
                                  <a:ea typeface="Cambria Math"/>
                                </a:rPr>
                                <m:t>𝒔𝒊𝒏</m:t>
                              </m:r>
                            </m:e>
                            <m:sup>
                              <m:r>
                                <a:rPr lang="en-US" sz="2000" b="1" i="1">
                                  <a:solidFill>
                                    <a:srgbClr val="7030A0"/>
                                  </a:solidFill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000" b="1" i="1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𝜶</m:t>
                          </m:r>
                          <m:r>
                            <a:rPr lang="en-US" sz="2000" b="1" i="1" smtClean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2000" b="1" i="1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𝟐</m:t>
                          </m:r>
                          <m:r>
                            <a:rPr lang="en-US" sz="2000" b="1" i="1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𝒔𝒊𝒏</m:t>
                          </m:r>
                          <m:r>
                            <a:rPr lang="en-US" sz="2000" b="1" i="1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𝜶</m:t>
                          </m:r>
                          <m:r>
                            <a:rPr lang="en-US" sz="2000" b="1" i="1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𝒄𝒐𝒔</m:t>
                          </m:r>
                          <m:r>
                            <a:rPr lang="en-US" sz="2000" b="1" i="1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𝜶</m:t>
                          </m:r>
                          <m:r>
                            <a:rPr lang="en-US" sz="2000" b="1" i="1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0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b="1" i="1">
                                  <a:solidFill>
                                    <a:srgbClr val="7030A0"/>
                                  </a:solidFill>
                                  <a:latin typeface="Cambria Math"/>
                                  <a:ea typeface="Cambria Math"/>
                                </a:rPr>
                                <m:t>𝒄𝒐𝒔</m:t>
                              </m:r>
                            </m:e>
                            <m:sup>
                              <m:r>
                                <a:rPr lang="en-US" sz="2000" b="1" i="1">
                                  <a:solidFill>
                                    <a:srgbClr val="7030A0"/>
                                  </a:solidFill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000" b="1" i="1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𝜶</m:t>
                          </m:r>
                        </m:num>
                        <m:den>
                          <m:sSup>
                            <m:sSupPr>
                              <m:ctrlPr>
                                <a:rPr lang="en-US" sz="20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b="1" i="1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</a:rPr>
                                <m:t>𝒔𝒊𝒏</m:t>
                              </m:r>
                            </m:e>
                            <m:sup>
                              <m:r>
                                <a:rPr lang="en-US" sz="2000" b="1" i="1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000" b="1" i="1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𝜶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−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𝑠𝑖𝑛</m:t>
                              </m:r>
                            </m:e>
                            <m:sup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𝛼</m:t>
                          </m:r>
                        </m:den>
                      </m:f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= </m:t>
                      </m:r>
                      <m:r>
                        <a:rPr lang="en-US" sz="2000" b="0" i="1" smtClean="0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𝟏</m:t>
                          </m:r>
                          <m:r>
                            <a:rPr lang="en-US" sz="2000" b="1" i="1" smtClean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2000" b="1" i="1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𝟐</m:t>
                          </m:r>
                          <m:r>
                            <a:rPr lang="en-US" sz="2000" b="1" i="1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𝒔𝒊𝒏</m:t>
                          </m:r>
                          <m:r>
                            <a:rPr lang="en-US" sz="2000" b="1" i="1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𝜶</m:t>
                          </m:r>
                          <m:r>
                            <a:rPr lang="en-US" sz="2000" b="1" i="1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𝒄𝒐𝒔</m:t>
                          </m:r>
                          <m:r>
                            <a:rPr lang="en-US" sz="2000" b="1" i="1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𝜶</m:t>
                          </m:r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𝟏</m:t>
                          </m:r>
                        </m:num>
                        <m:den>
                          <m:sSup>
                            <m:sSupPr>
                              <m:ctrlPr>
                                <a:rPr lang="en-US" sz="20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b="1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</a:rPr>
                                <m:t>𝒔𝒊𝒏</m:t>
                              </m:r>
                            </m:e>
                            <m:sup>
                              <m:r>
                                <a:rPr lang="en-US" sz="2000" b="1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000" b="1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𝜶</m:t>
                          </m:r>
                        </m:den>
                      </m:f>
                      <m:r>
                        <a:rPr lang="en-US" sz="2000" b="0" i="1" smtClean="0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2000" b="1" i="1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𝟐</m:t>
                          </m:r>
                          <m:r>
                            <a:rPr lang="en-US" sz="2000" b="1" i="1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𝒔𝒊𝒏</m:t>
                          </m:r>
                          <m:r>
                            <a:rPr lang="en-US" sz="2000" b="1" i="1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𝜶</m:t>
                          </m:r>
                          <m:r>
                            <a:rPr lang="en-US" sz="2000" b="1" i="1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𝒄𝒐𝒔</m:t>
                          </m:r>
                          <m:r>
                            <a:rPr lang="en-US" sz="2000" b="1" i="1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𝜶</m:t>
                          </m:r>
                        </m:num>
                        <m:den>
                          <m:r>
                            <a:rPr lang="en-US" sz="2000" b="1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𝒔𝒊𝒏</m:t>
                          </m:r>
                          <m:r>
                            <a:rPr lang="en-US" sz="2000" b="1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𝜶</m:t>
                          </m:r>
                          <m:r>
                            <a:rPr lang="en-US" sz="2000" b="1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sz="2000" b="1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𝒔𝒊𝒏</m:t>
                          </m:r>
                          <m:r>
                            <a:rPr lang="en-US" sz="2000" b="1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𝜶</m:t>
                          </m:r>
                        </m:den>
                      </m:f>
                      <m:r>
                        <a:rPr lang="en-US" sz="2000" b="0" i="1" smtClean="0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−2</m:t>
                          </m:r>
                          <m: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𝑐𝑜𝑠</m:t>
                          </m:r>
                          <m: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𝛼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𝑠𝑖𝑛</m:t>
                          </m:r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𝛼</m:t>
                          </m:r>
                        </m:den>
                      </m:f>
                      <m:r>
                        <a:rPr lang="en-US" sz="2000" b="0" i="1" smtClean="0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000" b="1" i="1" smtClean="0">
                          <a:solidFill>
                            <a:srgbClr val="00B0F0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sz="2000" b="1" i="1" smtClean="0">
                          <a:solidFill>
                            <a:srgbClr val="00B0F0"/>
                          </a:solidFill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en-US" sz="2000" b="1" i="1" smtClean="0">
                          <a:solidFill>
                            <a:srgbClr val="00B0F0"/>
                          </a:solidFill>
                          <a:latin typeface="Cambria Math"/>
                          <a:ea typeface="Cambria Math"/>
                        </a:rPr>
                        <m:t>𝒄𝒕𝒈</m:t>
                      </m:r>
                      <m:r>
                        <a:rPr lang="en-US" sz="2000" b="1" i="1" smtClean="0">
                          <a:solidFill>
                            <a:srgbClr val="00B0F0"/>
                          </a:solidFill>
                          <a:latin typeface="Cambria Math"/>
                          <a:ea typeface="Cambria Math"/>
                        </a:rPr>
                        <m:t>𝜶</m:t>
                      </m:r>
                      <m:r>
                        <a:rPr lang="en-US" sz="2000" b="1" i="1" smtClean="0">
                          <a:solidFill>
                            <a:srgbClr val="00B0F0"/>
                          </a:solidFill>
                          <a:latin typeface="Cambria Math"/>
                          <a:ea typeface="Cambria Math"/>
                        </a:rPr>
                        <m:t>=−</m:t>
                      </m:r>
                      <m:r>
                        <a:rPr lang="en-US" sz="2000" b="1" i="1" smtClean="0">
                          <a:solidFill>
                            <a:srgbClr val="00B0F0"/>
                          </a:solidFill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en-US" sz="2000" b="1" i="1" smtClean="0">
                          <a:solidFill>
                            <a:srgbClr val="00B0F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ctrlPr>
                            <a:rPr lang="en-US" sz="20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solidFill>
                                <a:srgbClr val="00B0F0"/>
                              </a:solidFill>
                              <a:latin typeface="Cambria Math"/>
                              <a:ea typeface="Cambria Math"/>
                            </a:rPr>
                            <m:t>𝟏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000" b="1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000" b="1" i="1">
                                  <a:solidFill>
                                    <a:srgbClr val="00B0F0"/>
                                  </a:solidFill>
                                  <a:latin typeface="Cambria Math"/>
                                  <a:ea typeface="Cambria Math"/>
                                </a:rPr>
                                <m:t>𝟑</m:t>
                              </m:r>
                            </m:e>
                          </m:rad>
                        </m:den>
                      </m:f>
                      <m:r>
                        <a:rPr lang="en-US" sz="2000" b="1" i="1" smtClean="0">
                          <a:solidFill>
                            <a:srgbClr val="00B0F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000" b="1" i="1" smtClean="0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f>
                        <m:fPr>
                          <m:ctrlPr>
                            <a:rPr lang="en-US" sz="20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𝟐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0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000" b="1" i="1">
                                  <a:solidFill>
                                    <a:srgbClr val="7030A0"/>
                                  </a:solidFill>
                                  <a:latin typeface="Cambria Math"/>
                                  <a:ea typeface="Cambria Math"/>
                                </a:rPr>
                                <m:t>𝟑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ru-RU" sz="2000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23" y="3191947"/>
                <a:ext cx="9043927" cy="1733808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14474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6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object 4"/>
          <p:cNvSpPr txBox="1">
            <a:spLocks/>
          </p:cNvSpPr>
          <p:nvPr/>
        </p:nvSpPr>
        <p:spPr>
          <a:xfrm>
            <a:off x="0" y="127308"/>
            <a:ext cx="9144000" cy="457314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ru-RU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ПРОВЕРКА САМОСТОЯТЕЛЬНОЙ РАБОТЫ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31998" y="987574"/>
                <a:ext cx="9043927" cy="19860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2</m:t>
                      </m:r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000" b="0" i="1" smtClean="0">
                          <a:latin typeface="Cambria Math"/>
                        </a:rPr>
                        <m:t> </m:t>
                      </m:r>
                      <m:d>
                        <m:dPr>
                          <m:ctrlPr>
                            <a:rPr lang="en-US" sz="2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𝟏</m:t>
                          </m:r>
                          <m:r>
                            <a:rPr lang="en-US" sz="20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0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𝒕𝒈</m:t>
                              </m:r>
                            </m:e>
                            <m:sup>
                              <m:r>
                                <a:rPr lang="en-US" sz="2000" b="1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000" b="1" i="1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𝜶</m:t>
                          </m:r>
                        </m:e>
                      </m:d>
                      <m:r>
                        <a:rPr lang="en-US" sz="2000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f>
                        <m:f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0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1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𝒔𝒊𝒏</m:t>
                                  </m:r>
                                  <m:r>
                                    <a:rPr lang="en-US" sz="2000" b="1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𝜶</m:t>
                                  </m:r>
                                  <m:r>
                                    <a:rPr lang="en-US" sz="2000" b="1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r>
                                    <a:rPr lang="en-US" sz="2000" b="1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𝒄𝒐</m:t>
                                  </m:r>
                                  <m:r>
                                    <a:rPr lang="en-US" sz="2000" b="1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𝜶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0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0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𝒄𝒐𝒔</m:t>
                              </m:r>
                            </m:e>
                            <m:sup>
                              <m:r>
                                <a:rPr lang="en-US" sz="2000" b="1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000" b="1" i="1" smtClean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𝜶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b="1" i="1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𝟏</m:t>
                          </m:r>
                        </m:num>
                        <m:den>
                          <m:sSup>
                            <m:sSupPr>
                              <m:ctrlPr>
                                <a:rPr lang="en-US" sz="20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b="1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</a:rPr>
                                <m:t>𝒄𝒐𝒔</m:t>
                              </m:r>
                            </m:e>
                            <m:sup>
                              <m:r>
                                <a:rPr lang="en-US" sz="2000" b="1" i="1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000" b="1" i="1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𝜶</m:t>
                          </m:r>
                        </m:den>
                      </m:f>
                      <m:r>
                        <a:rPr lang="en-US" sz="2000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b="1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𝒔𝒊𝒏</m:t>
                              </m:r>
                            </m:e>
                            <m:sup>
                              <m:r>
                                <a:rPr lang="en-US" sz="2000" b="1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𝜶</m:t>
                          </m:r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𝟐</m:t>
                          </m:r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𝒔𝒊𝒏</m:t>
                          </m:r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𝜶</m:t>
                          </m:r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𝒄𝒐𝒔</m:t>
                          </m:r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𝜶</m:t>
                          </m:r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b="1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𝒄𝒐𝒔</m:t>
                              </m:r>
                            </m:e>
                            <m:sup>
                              <m:r>
                                <a:rPr lang="en-US" sz="2000" b="1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𝜶</m:t>
                          </m:r>
                        </m:num>
                        <m:den>
                          <m:sSup>
                            <m:sSupPr>
                              <m:ctrlPr>
                                <a:rPr lang="en-US" sz="20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𝒄𝒐𝒔</m:t>
                              </m:r>
                            </m:e>
                            <m:sup>
                              <m:r>
                                <a:rPr lang="en-US" sz="2000" b="1" i="1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000" b="1" i="1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𝜶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𝟏</m:t>
                          </m:r>
                          <m:r>
                            <a:rPr lang="en-US" sz="2000" b="1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𝟐</m:t>
                          </m:r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𝒔𝒊𝒏</m:t>
                          </m:r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𝜶</m:t>
                          </m:r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𝒄𝒐𝒔</m:t>
                          </m:r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𝜶</m:t>
                          </m:r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𝟏</m:t>
                          </m:r>
                        </m:num>
                        <m:den>
                          <m:sSup>
                            <m:sSupPr>
                              <m:ctrlPr>
                                <a:rPr lang="en-US" sz="20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𝒄𝒐𝒔</m:t>
                              </m:r>
                            </m:e>
                            <m:sup>
                              <m:r>
                                <a:rPr lang="en-US" sz="2000" b="1" i="1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000" b="1" i="1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𝜶</m:t>
                          </m:r>
                        </m:den>
                      </m:f>
                      <m:r>
                        <a:rPr lang="en-US" sz="2000" b="0" i="1" smtClean="0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𝟐</m:t>
                          </m:r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𝒔𝒊𝒏</m:t>
                          </m:r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𝜶</m:t>
                          </m:r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𝒄𝒐𝒔</m:t>
                          </m:r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𝜶</m:t>
                          </m:r>
                        </m:num>
                        <m:den>
                          <m:r>
                            <a:rPr lang="en-US" sz="2000" b="1" i="1" smtClean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𝒄𝒐𝒔</m:t>
                          </m:r>
                          <m:r>
                            <a:rPr lang="en-US" sz="2000" b="1" i="1" smtClean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𝜶</m:t>
                          </m:r>
                          <m:r>
                            <a:rPr lang="en-US" sz="2000" b="1" i="1" smtClean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sz="2000" b="1" i="1" smtClean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𝒄𝒐𝒔</m:t>
                          </m:r>
                          <m:r>
                            <a:rPr lang="en-US" sz="2000" b="1" i="1" smtClean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𝜶</m:t>
                          </m:r>
                        </m:den>
                      </m:f>
                      <m:r>
                        <a:rPr lang="en-US" sz="2000" b="0" i="1" smtClean="0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𝑠𝑖𝑛</m:t>
                          </m:r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𝛼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𝑐𝑜𝑠</m:t>
                          </m:r>
                          <m: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𝛼</m:t>
                          </m:r>
                        </m:den>
                      </m:f>
                      <m:r>
                        <a:rPr lang="en-US" sz="2000" b="0" i="1" smtClean="0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000" b="1" i="1" smtClean="0">
                          <a:solidFill>
                            <a:srgbClr val="00B0F0"/>
                          </a:solidFill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en-US" sz="2000" b="1" i="1" smtClean="0">
                          <a:solidFill>
                            <a:srgbClr val="00B0F0"/>
                          </a:solidFill>
                          <a:latin typeface="Cambria Math"/>
                          <a:ea typeface="Cambria Math"/>
                        </a:rPr>
                        <m:t>𝒕𝒈</m:t>
                      </m:r>
                      <m:r>
                        <a:rPr lang="en-US" sz="2000" b="1" i="1" smtClean="0">
                          <a:solidFill>
                            <a:srgbClr val="00B0F0"/>
                          </a:solidFill>
                          <a:latin typeface="Cambria Math"/>
                          <a:ea typeface="Cambria Math"/>
                        </a:rPr>
                        <m:t>𝜶</m:t>
                      </m:r>
                      <m:r>
                        <a:rPr lang="en-US" sz="2000" b="1" i="1" smtClean="0">
                          <a:solidFill>
                            <a:srgbClr val="00B0F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000" b="1" i="1" smtClean="0">
                          <a:solidFill>
                            <a:srgbClr val="00B0F0"/>
                          </a:solidFill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en-US" sz="2000" b="1" i="1" smtClean="0">
                          <a:solidFill>
                            <a:srgbClr val="00B0F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ctrlPr>
                            <a:rPr lang="en-US" sz="20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solidFill>
                                <a:srgbClr val="00B0F0"/>
                              </a:solidFill>
                              <a:latin typeface="Cambria Math"/>
                              <a:ea typeface="Cambria Math"/>
                            </a:rPr>
                            <m:t>𝟏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000" b="1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000" b="1" i="1">
                                  <a:solidFill>
                                    <a:srgbClr val="00B0F0"/>
                                  </a:solidFill>
                                  <a:latin typeface="Cambria Math"/>
                                  <a:ea typeface="Cambria Math"/>
                                </a:rPr>
                                <m:t>𝟑</m:t>
                              </m:r>
                            </m:e>
                          </m:rad>
                        </m:den>
                      </m:f>
                      <m:r>
                        <a:rPr lang="en-US" sz="2000" b="1" i="1" smtClean="0">
                          <a:solidFill>
                            <a:srgbClr val="00B0F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𝟐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0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000" b="1" i="1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𝟑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ru-RU" sz="2000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98" y="987574"/>
                <a:ext cx="9043927" cy="198605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/>
              <p:cNvSpPr/>
              <p:nvPr/>
            </p:nvSpPr>
            <p:spPr>
              <a:xfrm>
                <a:off x="4788024" y="3363838"/>
                <a:ext cx="3381951" cy="7344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2800" b="1" dirty="0">
                    <a:solidFill>
                      <a:srgbClr val="00B050"/>
                    </a:solidFill>
                  </a:rPr>
                  <a:t>Ответ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B050"/>
                        </a:solidFill>
                        <a:latin typeface="Cambria Math"/>
                      </a:rPr>
                      <m:t>: </m:t>
                    </m:r>
                  </m:oMath>
                </a14:m>
                <a:r>
                  <a:rPr lang="en-US" sz="2800" b="1" dirty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1)</a:t>
                </a:r>
                <a:r>
                  <a:rPr lang="en-US" sz="2800" b="1" dirty="0">
                    <a:solidFill>
                      <a:srgbClr val="0070C0"/>
                    </a:solidFill>
                    <a:latin typeface="Arial" pitchFamily="34" charset="0"/>
                    <a:ea typeface="Cambria Math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−</m:t>
                    </m:r>
                    <m:f>
                      <m:fPr>
                        <m:ctrlP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𝟐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8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1" i="1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  <m:t>𝟑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2800" b="1" dirty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;  2)</a:t>
                </a:r>
                <a:r>
                  <a:rPr lang="en-US" sz="2800" b="1" dirty="0">
                    <a:solidFill>
                      <a:srgbClr val="0070C0"/>
                    </a:solidFill>
                    <a:latin typeface="Arial" pitchFamily="34" charset="0"/>
                    <a:ea typeface="Cambria Math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𝟐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8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1" i="1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  <m:t>𝟑</m:t>
                            </m:r>
                          </m:e>
                        </m:rad>
                      </m:den>
                    </m:f>
                  </m:oMath>
                </a14:m>
                <a:endParaRPr lang="ru-RU" sz="2800" b="1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024" y="3363838"/>
                <a:ext cx="3381951" cy="734432"/>
              </a:xfrm>
              <a:prstGeom prst="rect">
                <a:avLst/>
              </a:prstGeom>
              <a:blipFill>
                <a:blip r:embed="rId4"/>
                <a:stretch>
                  <a:fillRect l="-3358" b="-6780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081120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object 4"/>
              <p:cNvSpPr txBox="1">
                <a:spLocks/>
              </p:cNvSpPr>
              <p:nvPr/>
            </p:nvSpPr>
            <p:spPr>
              <a:xfrm>
                <a:off x="0" y="69579"/>
                <a:ext cx="9144000" cy="519639"/>
              </a:xfrm>
              <a:prstGeom prst="rect">
                <a:avLst/>
              </a:prstGeom>
            </p:spPr>
            <p:txBody>
              <a:bodyPr vert="horz" wrap="square" lIns="0" tIns="26171" rIns="0" bIns="0" rtlCol="0">
                <a:spAutoFit/>
              </a:bodyPr>
              <a:lstStyle>
                <a:lvl1pPr>
                  <a:defRPr sz="2650" b="1" i="0">
                    <a:solidFill>
                      <a:srgbClr val="FEFEFE"/>
                    </a:solidFill>
                    <a:latin typeface="Arial"/>
                    <a:ea typeface="+mj-ea"/>
                    <a:cs typeface="Arial"/>
                  </a:defRPr>
                </a:lvl1pPr>
              </a:lstStyle>
              <a:p>
                <a:pPr marL="20131" algn="ctr">
                  <a:lnSpc>
                    <a:spcPts val="4431"/>
                  </a:lnSpc>
                </a:pPr>
                <a:r>
                  <a:rPr lang="ru-RU" sz="2400" dirty="0">
                    <a:solidFill>
                      <a:schemeClr val="bg1"/>
                    </a:solidFill>
                  </a:rPr>
                  <a:t>СИНУС, КОСИНУС, ТАНГЕНС И КОТАНГЕНС УГЛОВ </a:t>
                </a:r>
                <a14:m>
                  <m:oMath xmlns:m="http://schemas.openxmlformats.org/officeDocument/2006/math">
                    <m:r>
                      <a:rPr lang="ru-RU" sz="2400" i="1" dirty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𝜶</m:t>
                    </m:r>
                  </m:oMath>
                </a14:m>
                <a:r>
                  <a:rPr lang="ru-RU" sz="2400" dirty="0">
                    <a:solidFill>
                      <a:schemeClr val="bg1"/>
                    </a:solidFill>
                  </a:rPr>
                  <a:t> И</a:t>
                </a:r>
                <a:r>
                  <a:rPr lang="en-US" sz="2400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−</m:t>
                    </m:r>
                    <m:r>
                      <a:rPr lang="ru-RU" sz="2400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𝜶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5" name="object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69579"/>
                <a:ext cx="9144000" cy="519639"/>
              </a:xfrm>
              <a:prstGeom prst="rect">
                <a:avLst/>
              </a:prstGeom>
              <a:blipFill>
                <a:blip r:embed="rId2"/>
                <a:stretch>
                  <a:fillRect b="-33333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Прямая со стрелкой 10"/>
          <p:cNvCxnSpPr/>
          <p:nvPr/>
        </p:nvCxnSpPr>
        <p:spPr>
          <a:xfrm>
            <a:off x="107504" y="3178436"/>
            <a:ext cx="4014290" cy="0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V="1">
            <a:off x="1782960" y="1009116"/>
            <a:ext cx="34440" cy="3956700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Кольцо 12"/>
          <p:cNvSpPr/>
          <p:nvPr/>
        </p:nvSpPr>
        <p:spPr>
          <a:xfrm>
            <a:off x="323528" y="1734061"/>
            <a:ext cx="3044858" cy="2851156"/>
          </a:xfrm>
          <a:prstGeom prst="donut">
            <a:avLst>
              <a:gd name="adj" fmla="val 833"/>
            </a:avLst>
          </a:prstGeom>
          <a:ln>
            <a:solidFill>
              <a:srgbClr val="00B0F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1322469" y="948665"/>
                <a:ext cx="44640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𝑦</m:t>
                      </m:r>
                    </m:oMath>
                  </m:oMathPara>
                </a14:m>
                <a:endParaRPr lang="ru-RU" sz="24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2469" y="948665"/>
                <a:ext cx="446404" cy="461665"/>
              </a:xfrm>
              <a:prstGeom prst="rect">
                <a:avLst/>
              </a:prstGeom>
              <a:blipFill rotWithShape="1">
                <a:blip r:embed="rId3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/>
              <p:cNvSpPr/>
              <p:nvPr/>
            </p:nvSpPr>
            <p:spPr>
              <a:xfrm>
                <a:off x="3730790" y="3221194"/>
                <a:ext cx="44242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𝑥</m:t>
                      </m:r>
                    </m:oMath>
                  </m:oMathPara>
                </a14:m>
                <a:endParaRPr lang="ru-RU" sz="24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0790" y="3221194"/>
                <a:ext cx="442429" cy="4616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Овал 15"/>
          <p:cNvSpPr/>
          <p:nvPr/>
        </p:nvSpPr>
        <p:spPr>
          <a:xfrm>
            <a:off x="2825650" y="2101823"/>
            <a:ext cx="138397" cy="11217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Прямоугольник 16"/>
              <p:cNvSpPr/>
              <p:nvPr/>
            </p:nvSpPr>
            <p:spPr>
              <a:xfrm>
                <a:off x="2325610" y="2757346"/>
                <a:ext cx="380232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6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𝜶</m:t>
                      </m:r>
                    </m:oMath>
                  </m:oMathPara>
                </a14:m>
                <a:endParaRPr lang="ru-RU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7" name="Прямоугольник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5610" y="2757346"/>
                <a:ext cx="380232" cy="33855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Дуга 17"/>
          <p:cNvSpPr/>
          <p:nvPr/>
        </p:nvSpPr>
        <p:spPr>
          <a:xfrm rot="5400000" flipH="1">
            <a:off x="1982918" y="2941263"/>
            <a:ext cx="262511" cy="233231"/>
          </a:xfrm>
          <a:prstGeom prst="arc">
            <a:avLst>
              <a:gd name="adj1" fmla="val 13682631"/>
              <a:gd name="adj2" fmla="val 789404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Прямоугольник 18"/>
              <p:cNvSpPr/>
              <p:nvPr/>
            </p:nvSpPr>
            <p:spPr>
              <a:xfrm>
                <a:off x="1307586" y="3267360"/>
                <a:ext cx="41710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𝑶</m:t>
                      </m:r>
                    </m:oMath>
                  </m:oMathPara>
                </a14:m>
                <a:endParaRPr lang="ru-RU" sz="2800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9" name="Прямоугольник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7586" y="3267360"/>
                <a:ext cx="417101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Овал 22"/>
          <p:cNvSpPr/>
          <p:nvPr/>
        </p:nvSpPr>
        <p:spPr>
          <a:xfrm>
            <a:off x="2810523" y="4072009"/>
            <a:ext cx="138397" cy="11217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Прямоугольник 32"/>
              <p:cNvSpPr/>
              <p:nvPr/>
            </p:nvSpPr>
            <p:spPr>
              <a:xfrm>
                <a:off x="2909159" y="1734061"/>
                <a:ext cx="1804587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/>
                          </a:rPr>
                          <m:t>𝑀</m:t>
                        </m:r>
                      </m:e>
                      <m:sub>
                        <m:r>
                          <a:rPr lang="en-US" sz="1800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800" i="1" dirty="0">
                    <a:latin typeface="Arial" pitchFamily="34" charset="0"/>
                    <a:cs typeface="Arial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𝑐𝑜𝑠</m:t>
                    </m:r>
                    <m:r>
                      <a:rPr lang="en-US" sz="1800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𝛼</m:t>
                    </m:r>
                    <m:r>
                      <a:rPr lang="en-US" sz="1800" b="0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;</m:t>
                    </m:r>
                    <m:r>
                      <a:rPr lang="en-US" sz="1800" b="0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𝑠𝑖𝑛</m:t>
                    </m:r>
                    <m:r>
                      <a:rPr lang="en-US" sz="1800" b="0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𝛼</m:t>
                    </m:r>
                    <m:r>
                      <a:rPr lang="en-US" sz="1800" b="0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ru-RU" sz="1800" i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3" name="Прямоугольник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9159" y="1734061"/>
                <a:ext cx="1804587" cy="369332"/>
              </a:xfrm>
              <a:prstGeom prst="rect">
                <a:avLst/>
              </a:prstGeom>
              <a:blipFill rotWithShape="1">
                <a:blip r:embed="rId7"/>
                <a:stretch>
                  <a:fillRect t="-9836" b="-229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Прямоугольник 34"/>
              <p:cNvSpPr/>
              <p:nvPr/>
            </p:nvSpPr>
            <p:spPr>
              <a:xfrm>
                <a:off x="3326087" y="2679638"/>
                <a:ext cx="106099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𝑷</m:t>
                      </m:r>
                      <m:r>
                        <a:rPr lang="en-US" sz="20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0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𝟏</m:t>
                      </m:r>
                      <m:r>
                        <a:rPr lang="en-US" sz="20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;</m:t>
                      </m:r>
                      <m:r>
                        <a:rPr lang="en-US" sz="20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𝟎</m:t>
                      </m:r>
                      <m:r>
                        <a:rPr lang="en-US" sz="20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ru-RU" sz="2000" b="1" dirty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5" name="Прямоугольник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6087" y="2679638"/>
                <a:ext cx="1060995" cy="400110"/>
              </a:xfrm>
              <a:prstGeom prst="rect">
                <a:avLst/>
              </a:prstGeom>
              <a:blipFill rotWithShape="1">
                <a:blip r:embed="rId8"/>
                <a:stretch>
                  <a:fillRect b="-1846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Прямая соединительная линия 40"/>
          <p:cNvCxnSpPr>
            <a:endCxn id="16" idx="3"/>
          </p:cNvCxnSpPr>
          <p:nvPr/>
        </p:nvCxnSpPr>
        <p:spPr>
          <a:xfrm flipV="1">
            <a:off x="1800180" y="2197571"/>
            <a:ext cx="1045738" cy="971466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>
            <a:endCxn id="23" idx="1"/>
          </p:cNvCxnSpPr>
          <p:nvPr/>
        </p:nvCxnSpPr>
        <p:spPr>
          <a:xfrm>
            <a:off x="1782960" y="3169037"/>
            <a:ext cx="1047831" cy="91940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48" name="Дуга 47"/>
          <p:cNvSpPr/>
          <p:nvPr/>
        </p:nvSpPr>
        <p:spPr>
          <a:xfrm rot="7819977" flipH="1">
            <a:off x="1982919" y="3186161"/>
            <a:ext cx="262511" cy="233231"/>
          </a:xfrm>
          <a:prstGeom prst="arc">
            <a:avLst>
              <a:gd name="adj1" fmla="val 13682631"/>
              <a:gd name="adj2" fmla="val 789404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Прямоугольник 48"/>
              <p:cNvSpPr/>
              <p:nvPr/>
            </p:nvSpPr>
            <p:spPr>
              <a:xfrm>
                <a:off x="2212905" y="3204662"/>
                <a:ext cx="534121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ru-RU" sz="16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𝜶</m:t>
                      </m:r>
                    </m:oMath>
                  </m:oMathPara>
                </a14:m>
                <a:endParaRPr lang="ru-RU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49" name="Прямоугольник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2905" y="3204662"/>
                <a:ext cx="534121" cy="338554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Овал 49"/>
          <p:cNvSpPr/>
          <p:nvPr/>
        </p:nvSpPr>
        <p:spPr>
          <a:xfrm>
            <a:off x="3299187" y="3130110"/>
            <a:ext cx="138397" cy="11217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1" name="Прямая соединительная линия 50"/>
          <p:cNvCxnSpPr>
            <a:endCxn id="23" idx="0"/>
          </p:cNvCxnSpPr>
          <p:nvPr/>
        </p:nvCxnSpPr>
        <p:spPr>
          <a:xfrm flipH="1">
            <a:off x="2879722" y="2188589"/>
            <a:ext cx="12835" cy="188342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Прямоугольник 69"/>
              <p:cNvSpPr/>
              <p:nvPr/>
            </p:nvSpPr>
            <p:spPr>
              <a:xfrm>
                <a:off x="5473888" y="1582910"/>
                <a:ext cx="139121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;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ru-RU" sz="24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70" name="Прямоугольник 6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3888" y="1582910"/>
                <a:ext cx="1391215" cy="400110"/>
              </a:xfrm>
              <a:prstGeom prst="rect">
                <a:avLst/>
              </a:prstGeom>
              <a:blipFill rotWithShape="1">
                <a:blip r:embed="rId10"/>
                <a:stretch>
                  <a:fillRect b="-1846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Левая фигурная скобка 71"/>
          <p:cNvSpPr/>
          <p:nvPr/>
        </p:nvSpPr>
        <p:spPr>
          <a:xfrm rot="16200000">
            <a:off x="6778618" y="1261212"/>
            <a:ext cx="373761" cy="1874794"/>
          </a:xfrm>
          <a:prstGeom prst="leftBrace">
            <a:avLst>
              <a:gd name="adj1" fmla="val 50514"/>
              <a:gd name="adj2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Прямоугольник 72"/>
          <p:cNvSpPr/>
          <p:nvPr/>
        </p:nvSpPr>
        <p:spPr>
          <a:xfrm>
            <a:off x="5091274" y="2403852"/>
            <a:ext cx="38671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ea typeface="Cambria Math"/>
              </a:rPr>
              <a:t>Симметрично относительно </a:t>
            </a:r>
            <a:r>
              <a:rPr lang="en-US" sz="2000" b="1" dirty="0">
                <a:solidFill>
                  <a:srgbClr val="002060"/>
                </a:solidFill>
                <a:ea typeface="Cambria Math"/>
              </a:rPr>
              <a:t>Ox </a:t>
            </a:r>
            <a:endParaRPr lang="ru-RU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4" name="Прямая соединительная линия 73"/>
          <p:cNvCxnSpPr/>
          <p:nvPr/>
        </p:nvCxnSpPr>
        <p:spPr>
          <a:xfrm flipH="1">
            <a:off x="1823068" y="2158468"/>
            <a:ext cx="999961" cy="1642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единительная линия 77"/>
          <p:cNvCxnSpPr/>
          <p:nvPr/>
        </p:nvCxnSpPr>
        <p:spPr>
          <a:xfrm flipH="1">
            <a:off x="1785476" y="4111669"/>
            <a:ext cx="999961" cy="1642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Прямоугольник 78"/>
              <p:cNvSpPr/>
              <p:nvPr/>
            </p:nvSpPr>
            <p:spPr>
              <a:xfrm>
                <a:off x="950339" y="1983166"/>
                <a:ext cx="808748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𝑠𝑖𝑛</m:t>
                      </m:r>
                      <m:r>
                        <a:rPr lang="en-US" sz="22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𝛼</m:t>
                      </m:r>
                    </m:oMath>
                  </m:oMathPara>
                </a14:m>
                <a:endParaRPr lang="ru-RU" sz="22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79" name="Прямоугольник 7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339" y="1983166"/>
                <a:ext cx="808748" cy="430887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Прямоугольник 79"/>
              <p:cNvSpPr/>
              <p:nvPr/>
            </p:nvSpPr>
            <p:spPr>
              <a:xfrm>
                <a:off x="648649" y="3820316"/>
                <a:ext cx="1257588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𝑠𝑖𝑛</m:t>
                      </m:r>
                      <m:r>
                        <a:rPr lang="en-US" sz="22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⁡(−</m:t>
                      </m:r>
                      <m:r>
                        <a:rPr lang="en-US" sz="2200" i="1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US" sz="22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ru-RU" sz="2200" i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80" name="Прямоугольник 7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649" y="3820316"/>
                <a:ext cx="1257588" cy="430887"/>
              </a:xfrm>
              <a:prstGeom prst="rect">
                <a:avLst/>
              </a:prstGeom>
              <a:blipFill rotWithShape="1">
                <a:blip r:embed="rId13"/>
                <a:stretch>
                  <a:fillRect b="-1714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Прямоугольник 81"/>
              <p:cNvSpPr/>
              <p:nvPr/>
            </p:nvSpPr>
            <p:spPr>
              <a:xfrm>
                <a:off x="2785437" y="4246089"/>
                <a:ext cx="251828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𝑀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800" i="1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𝑐𝑜𝑠</m:t>
                    </m:r>
                    <m:r>
                      <a:rPr lang="en-US" sz="1800" b="0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⁡(−</m:t>
                    </m:r>
                    <m:r>
                      <a:rPr lang="en-US" sz="1800" b="0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𝛼</m:t>
                    </m:r>
                    <m:r>
                      <a:rPr lang="en-US" sz="1800" b="0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);</m:t>
                    </m:r>
                    <m:r>
                      <a:rPr lang="en-US" sz="1800" b="0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𝑠𝑖𝑛</m:t>
                    </m:r>
                    <m:r>
                      <a:rPr lang="en-US" sz="1800" b="0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⁡(−</m:t>
                    </m:r>
                    <m:r>
                      <a:rPr lang="en-US" sz="1800" b="0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𝛼</m:t>
                    </m:r>
                    <m:r>
                      <a:rPr lang="en-US" sz="1800" b="0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))</m:t>
                    </m:r>
                  </m:oMath>
                </a14:m>
                <a:endParaRPr lang="ru-RU" sz="1800" i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82" name="Прямоугольник 8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5437" y="4246089"/>
                <a:ext cx="2518280" cy="369332"/>
              </a:xfrm>
              <a:prstGeom prst="rect">
                <a:avLst/>
              </a:prstGeom>
              <a:blipFill rotWithShape="1">
                <a:blip r:embed="rId14"/>
                <a:stretch>
                  <a:fillRect t="-10000" b="-25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Прямоугольник 101"/>
              <p:cNvSpPr/>
              <p:nvPr/>
            </p:nvSpPr>
            <p:spPr>
              <a:xfrm>
                <a:off x="3378394" y="1410330"/>
                <a:ext cx="52552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2400" b="1" dirty="0">
                  <a:solidFill>
                    <a:srgbClr val="00B05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02" name="Прямоугольник 10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8394" y="1410330"/>
                <a:ext cx="525528" cy="400110"/>
              </a:xfrm>
              <a:prstGeom prst="rect">
                <a:avLst/>
              </a:prstGeom>
              <a:blipFill rotWithShape="1">
                <a:blip r:embed="rId15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Прямоугольник 103"/>
              <p:cNvSpPr/>
              <p:nvPr/>
            </p:nvSpPr>
            <p:spPr>
              <a:xfrm>
                <a:off x="3944924" y="1410330"/>
                <a:ext cx="53194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𝒚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2400" b="1" dirty="0">
                  <a:solidFill>
                    <a:srgbClr val="00B05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04" name="Прямоугольник 10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4924" y="1410330"/>
                <a:ext cx="531940" cy="400110"/>
              </a:xfrm>
              <a:prstGeom prst="rect">
                <a:avLst/>
              </a:prstGeom>
              <a:blipFill rotWithShape="1">
                <a:blip r:embed="rId16"/>
                <a:stretch>
                  <a:fillRect b="-1060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Прямоугольник 104"/>
              <p:cNvSpPr/>
              <p:nvPr/>
            </p:nvSpPr>
            <p:spPr>
              <a:xfrm>
                <a:off x="3483094" y="3898936"/>
                <a:ext cx="52552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ru-RU" sz="2400" b="1" dirty="0">
                  <a:solidFill>
                    <a:srgbClr val="00B05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05" name="Прямоугольник 10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3094" y="3898936"/>
                <a:ext cx="525528" cy="400110"/>
              </a:xfrm>
              <a:prstGeom prst="rect">
                <a:avLst/>
              </a:prstGeom>
              <a:blipFill rotWithShape="1">
                <a:blip r:embed="rId17"/>
                <a:stretch>
                  <a:fillRect b="-461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Прямоугольник 105"/>
              <p:cNvSpPr/>
              <p:nvPr/>
            </p:nvSpPr>
            <p:spPr>
              <a:xfrm>
                <a:off x="4244308" y="3898936"/>
                <a:ext cx="53194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𝒚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ru-RU" sz="2400" b="1" dirty="0">
                  <a:solidFill>
                    <a:srgbClr val="00B05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06" name="Прямоугольник 10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4308" y="3898936"/>
                <a:ext cx="531940" cy="400110"/>
              </a:xfrm>
              <a:prstGeom prst="rect">
                <a:avLst/>
              </a:prstGeom>
              <a:blipFill rotWithShape="1">
                <a:blip r:embed="rId18"/>
                <a:stretch>
                  <a:fillRect b="-123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Прямоугольник 106"/>
              <p:cNvSpPr/>
              <p:nvPr/>
            </p:nvSpPr>
            <p:spPr>
              <a:xfrm>
                <a:off x="4576491" y="2941880"/>
                <a:ext cx="113069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sz="20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0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2400" b="1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07" name="Прямоугольник 10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6491" y="2941880"/>
                <a:ext cx="1130694" cy="400110"/>
              </a:xfrm>
              <a:prstGeom prst="rect">
                <a:avLst/>
              </a:prstGeom>
              <a:blipFill rotWithShape="1">
                <a:blip r:embed="rId19"/>
                <a:stretch>
                  <a:fillRect b="-461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Прямоугольник 108"/>
              <p:cNvSpPr/>
              <p:nvPr/>
            </p:nvSpPr>
            <p:spPr>
              <a:xfrm>
                <a:off x="4564180" y="3491996"/>
                <a:ext cx="133587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𝒚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sz="20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0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0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𝒚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2400" b="1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09" name="Прямоугольник 10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4180" y="3491996"/>
                <a:ext cx="1335879" cy="400110"/>
              </a:xfrm>
              <a:prstGeom prst="rect">
                <a:avLst/>
              </a:prstGeom>
              <a:blipFill rotWithShape="1">
                <a:blip r:embed="rId20"/>
                <a:stretch>
                  <a:fillRect b="-123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Прямоугольник 109"/>
              <p:cNvSpPr/>
              <p:nvPr/>
            </p:nvSpPr>
            <p:spPr>
              <a:xfrm>
                <a:off x="5754110" y="2946830"/>
                <a:ext cx="2353657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1" i="0" smtClean="0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</a:rPr>
                        <m:t>𝐜𝐨𝐬</m:t>
                      </m:r>
                      <m:r>
                        <a:rPr lang="en-US" sz="2200" b="1" i="1" smtClean="0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</a:rPr>
                        <m:t>⁡(−</m:t>
                      </m:r>
                      <m:r>
                        <a:rPr lang="en-US" sz="2200" b="1" i="1" smtClean="0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</a:rPr>
                        <m:t>𝜶</m:t>
                      </m:r>
                      <m:r>
                        <a:rPr lang="en-US" sz="2200" b="1" i="1" smtClean="0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</a:rPr>
                        <m:t>)=</m:t>
                      </m:r>
                      <m:r>
                        <a:rPr lang="en-US" sz="2200" b="1" i="0" smtClean="0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</a:rPr>
                        <m:t>𝐜𝐨𝐬</m:t>
                      </m:r>
                      <m:r>
                        <a:rPr lang="en-US" sz="2200" b="1" i="1" smtClean="0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</a:rPr>
                        <m:t>⁡</m:t>
                      </m:r>
                      <m:r>
                        <a:rPr lang="en-US" sz="2200" b="1" i="1" smtClean="0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</a:rPr>
                        <m:t>𝜶</m:t>
                      </m:r>
                    </m:oMath>
                  </m:oMathPara>
                </a14:m>
                <a:endParaRPr lang="ru-RU" sz="2200" b="1" dirty="0"/>
              </a:p>
            </p:txBody>
          </p:sp>
        </mc:Choice>
        <mc:Fallback xmlns="">
          <p:sp>
            <p:nvSpPr>
              <p:cNvPr id="110" name="Прямоугольник 10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4110" y="2946830"/>
                <a:ext cx="2353657" cy="430887"/>
              </a:xfrm>
              <a:prstGeom prst="rect">
                <a:avLst/>
              </a:prstGeom>
              <a:blipFill rotWithShape="1">
                <a:blip r:embed="rId21"/>
                <a:stretch>
                  <a:fillRect b="-1549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Прямоугольник 110"/>
              <p:cNvSpPr/>
              <p:nvPr/>
            </p:nvSpPr>
            <p:spPr>
              <a:xfrm>
                <a:off x="5768918" y="3476607"/>
                <a:ext cx="2496453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2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uncPr>
                        <m:fName>
                          <m:r>
                            <a:rPr lang="en-US" sz="2200" b="1" i="0" smtClean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𝐬𝐢𝐧</m:t>
                          </m:r>
                        </m:fName>
                        <m:e>
                          <m:d>
                            <m:dPr>
                              <m:ctrlPr>
                                <a:rPr lang="en-US" sz="22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200" b="1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sz="2200" b="1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  <a:ea typeface="Cambria Math"/>
                                </a:rPr>
                                <m:t>𝜶</m:t>
                              </m:r>
                            </m:e>
                          </m:d>
                        </m:e>
                      </m:func>
                      <m:r>
                        <a:rPr lang="en-US" sz="2200" b="1" i="1" smtClean="0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200" b="1" i="0" smtClean="0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sz="2200" b="1" i="0" smtClean="0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</a:rPr>
                        <m:t>𝐬𝐢𝐧</m:t>
                      </m:r>
                      <m:r>
                        <a:rPr lang="en-US" sz="2200" b="1" i="1" smtClean="0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</a:rPr>
                        <m:t>⁡</m:t>
                      </m:r>
                      <m:r>
                        <a:rPr lang="en-US" sz="2200" b="1" i="1" smtClean="0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</a:rPr>
                        <m:t>𝜶</m:t>
                      </m:r>
                    </m:oMath>
                  </m:oMathPara>
                </a14:m>
                <a:endParaRPr lang="ru-RU" sz="2200" b="1" dirty="0"/>
              </a:p>
            </p:txBody>
          </p:sp>
        </mc:Choice>
        <mc:Fallback xmlns="">
          <p:sp>
            <p:nvSpPr>
              <p:cNvPr id="111" name="Прямоугольник 1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8918" y="3476607"/>
                <a:ext cx="2496453" cy="430887"/>
              </a:xfrm>
              <a:prstGeom prst="rect">
                <a:avLst/>
              </a:prstGeom>
              <a:blipFill rotWithShape="1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6" name="Прямоугольник 125"/>
              <p:cNvSpPr/>
              <p:nvPr/>
            </p:nvSpPr>
            <p:spPr>
              <a:xfrm>
                <a:off x="7308304" y="1579691"/>
                <a:ext cx="140910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;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ru-RU" sz="24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26" name="Прямоугольник 1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8304" y="1579691"/>
                <a:ext cx="1409104" cy="400110"/>
              </a:xfrm>
              <a:prstGeom prst="rect">
                <a:avLst/>
              </a:prstGeom>
              <a:blipFill rotWithShape="1">
                <a:blip r:embed="rId23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7" name="Прямоугольник 126"/>
          <p:cNvSpPr/>
          <p:nvPr/>
        </p:nvSpPr>
        <p:spPr>
          <a:xfrm>
            <a:off x="8501247" y="3209762"/>
            <a:ext cx="5325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(1)</a:t>
            </a:r>
            <a:endParaRPr lang="ru-RU" sz="2400" b="1" dirty="0"/>
          </a:p>
        </p:txBody>
      </p:sp>
      <p:sp>
        <p:nvSpPr>
          <p:cNvPr id="128" name="Левая фигурная скобка 127"/>
          <p:cNvSpPr/>
          <p:nvPr/>
        </p:nvSpPr>
        <p:spPr>
          <a:xfrm rot="10800000">
            <a:off x="8107767" y="3050523"/>
            <a:ext cx="373761" cy="837697"/>
          </a:xfrm>
          <a:prstGeom prst="leftBrace">
            <a:avLst>
              <a:gd name="adj1" fmla="val 19581"/>
              <a:gd name="adj2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2223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9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0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5" grpId="0"/>
      <p:bldP spid="16" grpId="0" animBg="1"/>
      <p:bldP spid="17" grpId="0"/>
      <p:bldP spid="18" grpId="0" animBg="1"/>
      <p:bldP spid="19" grpId="0"/>
      <p:bldP spid="23" grpId="0" animBg="1"/>
      <p:bldP spid="33" grpId="0"/>
      <p:bldP spid="35" grpId="0"/>
      <p:bldP spid="48" grpId="0" animBg="1"/>
      <p:bldP spid="49" grpId="0"/>
      <p:bldP spid="50" grpId="0" animBg="1"/>
      <p:bldP spid="70" grpId="0"/>
      <p:bldP spid="72" grpId="0" animBg="1"/>
      <p:bldP spid="73" grpId="0"/>
      <p:bldP spid="79" grpId="0"/>
      <p:bldP spid="80" grpId="0"/>
      <p:bldP spid="82" grpId="0"/>
      <p:bldP spid="102" grpId="0"/>
      <p:bldP spid="104" grpId="0"/>
      <p:bldP spid="105" grpId="0"/>
      <p:bldP spid="106" grpId="0"/>
      <p:bldP spid="107" grpId="0"/>
      <p:bldP spid="109" grpId="0"/>
      <p:bldP spid="110" grpId="0"/>
      <p:bldP spid="111" grpId="0"/>
      <p:bldP spid="126" grpId="0"/>
      <p:bldP spid="127" grpId="0"/>
      <p:bldP spid="1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0" name="Прямоугольник 19"/>
              <p:cNvSpPr/>
              <p:nvPr/>
            </p:nvSpPr>
            <p:spPr>
              <a:xfrm>
                <a:off x="34767" y="915566"/>
                <a:ext cx="5444119" cy="7972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uncPr>
                        <m:fName>
                          <m:r>
                            <a:rPr lang="en-US" sz="2200" b="1" i="0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𝐭𝐠</m:t>
                          </m:r>
                        </m:fName>
                        <m:e>
                          <m:d>
                            <m:dPr>
                              <m:ctrlPr>
                                <a:rPr lang="en-US" sz="22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200" b="1" i="0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sz="2200" b="1" i="0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𝛂</m:t>
                              </m:r>
                            </m:e>
                          </m:d>
                        </m:e>
                      </m:func>
                      <m:r>
                        <a:rPr lang="en-US" sz="22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200" b="0" i="0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sin</m:t>
                          </m:r>
                          <m:r>
                            <a:rPr lang="en-US" sz="22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⁡(−</m:t>
                          </m:r>
                          <m:r>
                            <a:rPr lang="en-US" sz="22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𝛼</m:t>
                          </m:r>
                          <m:r>
                            <a:rPr lang="en-US" sz="22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)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200" b="0" i="0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cos</m:t>
                          </m:r>
                          <m:r>
                            <a:rPr lang="en-US" sz="22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⁡(−</m:t>
                          </m:r>
                          <m:r>
                            <a:rPr lang="en-US" sz="22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𝛼</m:t>
                          </m:r>
                          <m:r>
                            <a:rPr lang="en-US" sz="22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)</m:t>
                          </m:r>
                        </m:den>
                      </m:f>
                      <m:r>
                        <a:rPr lang="en-US" sz="22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22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𝑠𝑖𝑛</m:t>
                          </m:r>
                          <m:r>
                            <a:rPr lang="en-US" sz="22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𝛼</m:t>
                          </m:r>
                        </m:num>
                        <m:den>
                          <m:r>
                            <a:rPr lang="en-US" sz="22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𝑐𝑜𝑠</m:t>
                          </m:r>
                          <m:r>
                            <a:rPr lang="en-US" sz="22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𝛼</m:t>
                          </m:r>
                        </m:den>
                      </m:f>
                      <m:r>
                        <a:rPr lang="en-US" sz="22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2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sz="22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𝒕𝒈</m:t>
                      </m:r>
                      <m:r>
                        <a:rPr lang="en-US" sz="22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𝜶</m:t>
                      </m:r>
                      <m:r>
                        <a:rPr lang="en-US" sz="2200" b="1" i="0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     </m:t>
                      </m:r>
                      <m:r>
                        <a:rPr lang="en-US" sz="2200" b="1" i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sz="2200" b="1" i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en-US" sz="2200" b="1" i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ru-RU" sz="22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0" name="Прямоугольник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67" y="915566"/>
                <a:ext cx="5444119" cy="79727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Прямоугольник 20"/>
              <p:cNvSpPr/>
              <p:nvPr/>
            </p:nvSpPr>
            <p:spPr>
              <a:xfrm>
                <a:off x="25183" y="1712836"/>
                <a:ext cx="5598007" cy="7972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uncPr>
                        <m:fName>
                          <m:r>
                            <a:rPr lang="en-US" sz="2200" b="1" i="0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𝐜𝐭𝐠</m:t>
                          </m:r>
                        </m:fName>
                        <m:e>
                          <m:d>
                            <m:dPr>
                              <m:ctrlPr>
                                <a:rPr lang="en-US" sz="22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200" b="1" i="0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sz="2200" b="1" i="0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𝛂</m:t>
                              </m:r>
                            </m:e>
                          </m:d>
                        </m:e>
                      </m:func>
                      <m:r>
                        <a:rPr lang="en-US" sz="22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200" b="0" i="0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cos</m:t>
                          </m:r>
                          <m:r>
                            <a:rPr lang="en-US" sz="22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⁡(−</m:t>
                          </m:r>
                          <m:r>
                            <a:rPr lang="en-US" sz="22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𝛼</m:t>
                          </m:r>
                          <m:r>
                            <a:rPr lang="en-US" sz="22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)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200" b="0" i="0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sin</m:t>
                          </m:r>
                          <m:r>
                            <a:rPr lang="en-US" sz="22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⁡(−</m:t>
                          </m:r>
                          <m:r>
                            <a:rPr lang="en-US" sz="22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𝛼</m:t>
                          </m:r>
                          <m:r>
                            <a:rPr lang="en-US" sz="22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)</m:t>
                          </m:r>
                        </m:den>
                      </m:f>
                      <m:r>
                        <a:rPr lang="en-US" sz="22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𝑐𝑜𝑠</m:t>
                          </m:r>
                          <m:r>
                            <a:rPr lang="en-US" sz="22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𝛼</m:t>
                          </m:r>
                        </m:num>
                        <m:den>
                          <m:r>
                            <a:rPr lang="en-US" sz="22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22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𝑠𝑖𝑛</m:t>
                          </m:r>
                          <m:r>
                            <a:rPr lang="en-US" sz="22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𝛼</m:t>
                          </m:r>
                        </m:den>
                      </m:f>
                      <m:r>
                        <a:rPr lang="en-US" sz="22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2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sz="22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𝒄𝒕𝒈</m:t>
                      </m:r>
                      <m:r>
                        <a:rPr lang="en-US" sz="22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𝜶</m:t>
                      </m:r>
                      <m:r>
                        <a:rPr lang="en-US" sz="22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   (</m:t>
                      </m:r>
                      <m:r>
                        <a:rPr lang="en-US" sz="22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𝟑</m:t>
                      </m:r>
                      <m:r>
                        <a:rPr lang="en-US" sz="22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ru-RU" sz="22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1" name="Прямоугольник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83" y="1712836"/>
                <a:ext cx="5598007" cy="79727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object 4"/>
              <p:cNvSpPr txBox="1">
                <a:spLocks/>
              </p:cNvSpPr>
              <p:nvPr/>
            </p:nvSpPr>
            <p:spPr>
              <a:xfrm>
                <a:off x="0" y="69579"/>
                <a:ext cx="9144000" cy="519639"/>
              </a:xfrm>
              <a:prstGeom prst="rect">
                <a:avLst/>
              </a:prstGeom>
            </p:spPr>
            <p:txBody>
              <a:bodyPr vert="horz" wrap="square" lIns="0" tIns="26171" rIns="0" bIns="0" rtlCol="0">
                <a:spAutoFit/>
              </a:bodyPr>
              <a:lstStyle>
                <a:lvl1pPr>
                  <a:defRPr sz="2650" b="1" i="0">
                    <a:solidFill>
                      <a:srgbClr val="FEFEFE"/>
                    </a:solidFill>
                    <a:latin typeface="Arial"/>
                    <a:ea typeface="+mj-ea"/>
                    <a:cs typeface="Arial"/>
                  </a:defRPr>
                </a:lvl1pPr>
              </a:lstStyle>
              <a:p>
                <a:pPr marL="20131" algn="ctr">
                  <a:lnSpc>
                    <a:spcPts val="4431"/>
                  </a:lnSpc>
                </a:pPr>
                <a:r>
                  <a:rPr lang="ru-RU" sz="2400" dirty="0">
                    <a:solidFill>
                      <a:schemeClr val="bg1"/>
                    </a:solidFill>
                  </a:rPr>
                  <a:t>СИНУС, КОСИНУС, ТАНГЕНС И КОТАНГЕНС УГЛОВ </a:t>
                </a:r>
                <a14:m>
                  <m:oMath xmlns:m="http://schemas.openxmlformats.org/officeDocument/2006/math">
                    <m:r>
                      <a:rPr lang="ru-RU" sz="2400" i="1" dirty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𝜶</m:t>
                    </m:r>
                  </m:oMath>
                </a14:m>
                <a:r>
                  <a:rPr lang="ru-RU" sz="2400" dirty="0">
                    <a:solidFill>
                      <a:schemeClr val="bg1"/>
                    </a:solidFill>
                  </a:rPr>
                  <a:t> И</a:t>
                </a:r>
                <a:r>
                  <a:rPr lang="en-US" sz="2400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−</m:t>
                    </m:r>
                    <m:r>
                      <a:rPr lang="ru-RU" sz="2400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𝜶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23" name="object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69579"/>
                <a:ext cx="9144000" cy="519639"/>
              </a:xfrm>
              <a:prstGeom prst="rect">
                <a:avLst/>
              </a:prstGeom>
              <a:blipFill>
                <a:blip r:embed="rId4"/>
                <a:stretch>
                  <a:fillRect b="-33333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5862812" y="971144"/>
                <a:ext cx="2381165" cy="7199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US" sz="2400" i="1" smtClean="0">
                          <a:latin typeface="Cambria Math"/>
                          <a:ea typeface="Cambria Math"/>
                        </a:rPr>
                        <m:t>≠</m:t>
                      </m:r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40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𝜋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𝑘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, 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𝑘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𝜖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𝑍</m:t>
                      </m:r>
                    </m:oMath>
                  </m:oMathPara>
                </a14:m>
                <a:endParaRPr lang="ru-RU" sz="24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2812" y="971144"/>
                <a:ext cx="2381165" cy="71994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Прямоугольник 24"/>
              <p:cNvSpPr/>
              <p:nvPr/>
            </p:nvSpPr>
            <p:spPr>
              <a:xfrm>
                <a:off x="5897913" y="1880638"/>
                <a:ext cx="182575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US" sz="2400" i="1" smtClean="0">
                          <a:latin typeface="Cambria Math"/>
                          <a:ea typeface="Cambria Math"/>
                        </a:rPr>
                        <m:t>≠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𝜋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𝑘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, 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𝑘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𝜖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𝑍</m:t>
                      </m:r>
                    </m:oMath>
                  </m:oMathPara>
                </a14:m>
                <a:endParaRPr lang="ru-RU" sz="24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5" name="Прямоугольник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7913" y="1880638"/>
                <a:ext cx="1825756" cy="46166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Прямоугольник 27"/>
              <p:cNvSpPr/>
              <p:nvPr/>
            </p:nvSpPr>
            <p:spPr>
              <a:xfrm>
                <a:off x="44397" y="3602101"/>
                <a:ext cx="4487319" cy="7283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b="1" i="1" smtClean="0">
                          <a:solidFill>
                            <a:schemeClr val="tx1"/>
                          </a:solidFill>
                          <a:latin typeface="Cambria Math"/>
                          <a:cs typeface="Arial" pitchFamily="34" charset="0"/>
                        </a:rPr>
                        <m:t>𝒔𝒊𝒏</m:t>
                      </m:r>
                      <m:r>
                        <a:rPr lang="en-US" sz="22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𝜶</m:t>
                      </m:r>
                      <m:r>
                        <a:rPr lang="en-US" sz="22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=</m:t>
                      </m:r>
                      <m:r>
                        <a:rPr lang="en-US" sz="22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𝒔𝒊𝒏</m:t>
                      </m:r>
                      <m:d>
                        <m:dPr>
                          <m:ctrlPr>
                            <a:rPr lang="en-US" sz="2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pitchFamily="34" charset="0"/>
                            </a:rPr>
                          </m:ctrlPr>
                        </m:dPr>
                        <m:e>
                          <m:r>
                            <a:rPr lang="en-US" sz="22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2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2200" b="1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𝝅</m:t>
                              </m:r>
                            </m:num>
                            <m:den>
                              <m:r>
                                <a:rPr lang="en-US" sz="22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𝟔</m:t>
                              </m:r>
                            </m:den>
                          </m:f>
                        </m:e>
                      </m:d>
                      <m:r>
                        <a:rPr lang="en-US" sz="22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=−</m:t>
                      </m:r>
                      <m:r>
                        <a:rPr lang="en-US" sz="22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𝒔𝒊𝒏</m:t>
                      </m:r>
                      <m:f>
                        <m:fPr>
                          <m:ctrlPr>
                            <a:rPr lang="en-US" sz="2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22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𝝅</m:t>
                          </m:r>
                        </m:num>
                        <m:den>
                          <m:r>
                            <a:rPr lang="en-US" sz="22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𝟔</m:t>
                          </m:r>
                        </m:den>
                      </m:f>
                      <m:r>
                        <a:rPr lang="en-US" sz="22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=</m:t>
                      </m:r>
                      <m:r>
                        <a:rPr lang="en-US" sz="2200" b="1" i="1" smtClean="0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−</m:t>
                      </m:r>
                      <m:f>
                        <m:fPr>
                          <m:ctrlPr>
                            <a:rPr lang="en-US" sz="22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2200" b="1" i="1" smtClean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200" b="1" i="1" smtClean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ru-RU" sz="22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8" name="Прямоугольник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97" y="3602101"/>
                <a:ext cx="4487319" cy="728341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Прямоугольник 28"/>
              <p:cNvSpPr/>
              <p:nvPr/>
            </p:nvSpPr>
            <p:spPr>
              <a:xfrm>
                <a:off x="74236" y="4299942"/>
                <a:ext cx="4258538" cy="8045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b="1" i="1" smtClean="0">
                          <a:solidFill>
                            <a:schemeClr val="tx1"/>
                          </a:solidFill>
                          <a:latin typeface="Cambria Math"/>
                          <a:cs typeface="Arial" pitchFamily="34" charset="0"/>
                        </a:rPr>
                        <m:t>𝒄𝒐𝒔</m:t>
                      </m:r>
                      <m:r>
                        <a:rPr lang="en-US" sz="22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𝜶</m:t>
                      </m:r>
                      <m:r>
                        <a:rPr lang="en-US" sz="22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=</m:t>
                      </m:r>
                      <m:r>
                        <a:rPr lang="en-US" sz="22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𝒄𝒐𝒔</m:t>
                      </m:r>
                      <m:d>
                        <m:dPr>
                          <m:ctrlPr>
                            <a:rPr lang="en-US" sz="2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pitchFamily="34" charset="0"/>
                            </a:rPr>
                          </m:ctrlPr>
                        </m:dPr>
                        <m:e>
                          <m:r>
                            <a:rPr lang="en-US" sz="22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2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2200" b="1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𝝅</m:t>
                              </m:r>
                            </m:num>
                            <m:den>
                              <m:r>
                                <a:rPr lang="en-US" sz="22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𝟔</m:t>
                              </m:r>
                            </m:den>
                          </m:f>
                        </m:e>
                      </m:d>
                      <m:r>
                        <a:rPr lang="en-US" sz="22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=</m:t>
                      </m:r>
                      <m:r>
                        <a:rPr lang="en-US" sz="22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𝒄𝒐𝒔</m:t>
                      </m:r>
                      <m:f>
                        <m:fPr>
                          <m:ctrlPr>
                            <a:rPr lang="en-US" sz="2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22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𝝅</m:t>
                          </m:r>
                        </m:num>
                        <m:den>
                          <m:r>
                            <a:rPr lang="en-US" sz="22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𝟔</m:t>
                          </m:r>
                        </m:den>
                      </m:f>
                      <m:r>
                        <a:rPr lang="en-US" sz="22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2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pitchFamily="34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22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  <a:cs typeface="Arial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200" b="1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  <a:ea typeface="Cambria Math"/>
                                  <a:cs typeface="Arial" pitchFamily="34" charset="0"/>
                                </a:rPr>
                                <m:t>𝟑</m:t>
                              </m:r>
                            </m:e>
                          </m:rad>
                        </m:num>
                        <m:den>
                          <m:r>
                            <a:rPr lang="en-US" sz="2200" b="1" i="1" smtClean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ru-RU" sz="22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9" name="Прямоугольник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36" y="4299942"/>
                <a:ext cx="4258538" cy="804579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Прямоугольник 29"/>
              <p:cNvSpPr/>
              <p:nvPr/>
            </p:nvSpPr>
            <p:spPr>
              <a:xfrm>
                <a:off x="4572488" y="3535911"/>
                <a:ext cx="4316759" cy="7917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b="1" i="1" smtClean="0">
                          <a:solidFill>
                            <a:schemeClr val="tx1"/>
                          </a:solidFill>
                          <a:latin typeface="Cambria Math"/>
                          <a:cs typeface="Arial" pitchFamily="34" charset="0"/>
                        </a:rPr>
                        <m:t>𝒕𝒈</m:t>
                      </m:r>
                      <m:r>
                        <a:rPr lang="en-US" sz="22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𝜶</m:t>
                      </m:r>
                      <m:r>
                        <a:rPr lang="en-US" sz="22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=</m:t>
                      </m:r>
                      <m:r>
                        <a:rPr lang="en-US" sz="22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𝒕𝒈</m:t>
                      </m:r>
                      <m:d>
                        <m:dPr>
                          <m:ctrlPr>
                            <a:rPr lang="en-US" sz="2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pitchFamily="34" charset="0"/>
                            </a:rPr>
                          </m:ctrlPr>
                        </m:dPr>
                        <m:e>
                          <m:r>
                            <a:rPr lang="en-US" sz="22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2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2200" b="1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𝝅</m:t>
                              </m:r>
                            </m:num>
                            <m:den>
                              <m:r>
                                <a:rPr lang="en-US" sz="22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𝟔</m:t>
                              </m:r>
                            </m:den>
                          </m:f>
                        </m:e>
                      </m:d>
                      <m:r>
                        <a:rPr lang="en-US" sz="22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=−</m:t>
                      </m:r>
                      <m:r>
                        <a:rPr lang="en-US" sz="22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𝒕𝒈</m:t>
                      </m:r>
                      <m:f>
                        <m:fPr>
                          <m:ctrlPr>
                            <a:rPr lang="en-US" sz="2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22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𝝅</m:t>
                          </m:r>
                        </m:num>
                        <m:den>
                          <m:r>
                            <a:rPr lang="en-US" sz="22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𝟔</m:t>
                          </m:r>
                        </m:den>
                      </m:f>
                      <m:r>
                        <a:rPr lang="en-US" sz="22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=</m:t>
                      </m:r>
                      <m:r>
                        <a:rPr lang="en-US" sz="2200" b="1" i="1" smtClean="0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−</m:t>
                      </m:r>
                      <m:f>
                        <m:fPr>
                          <m:ctrlPr>
                            <a:rPr lang="en-US" sz="22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2200" b="1" i="1" smtClean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𝟏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2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  <a:cs typeface="Arial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200" b="1" i="1">
                                  <a:solidFill>
                                    <a:srgbClr val="7030A0"/>
                                  </a:solidFill>
                                  <a:latin typeface="Cambria Math"/>
                                  <a:ea typeface="Cambria Math"/>
                                  <a:cs typeface="Arial" pitchFamily="34" charset="0"/>
                                </a:rPr>
                                <m:t>𝟑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ru-RU" sz="22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0" name="Прямоугольник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488" y="3535911"/>
                <a:ext cx="4316759" cy="79175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Прямоугольник 30"/>
              <p:cNvSpPr/>
              <p:nvPr/>
            </p:nvSpPr>
            <p:spPr>
              <a:xfrm>
                <a:off x="4381986" y="4393686"/>
                <a:ext cx="4697761" cy="6747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b="1" i="1" smtClean="0">
                          <a:solidFill>
                            <a:schemeClr val="tx1"/>
                          </a:solidFill>
                          <a:latin typeface="Cambria Math"/>
                          <a:cs typeface="Arial" pitchFamily="34" charset="0"/>
                        </a:rPr>
                        <m:t>𝒄𝒕𝒈</m:t>
                      </m:r>
                      <m:r>
                        <a:rPr lang="en-US" sz="22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𝜶</m:t>
                      </m:r>
                      <m:r>
                        <a:rPr lang="en-US" sz="22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=</m:t>
                      </m:r>
                      <m:r>
                        <a:rPr lang="en-US" sz="22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𝒄𝒕𝒈</m:t>
                      </m:r>
                      <m:d>
                        <m:dPr>
                          <m:ctrlPr>
                            <a:rPr lang="en-US" sz="2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pitchFamily="34" charset="0"/>
                            </a:rPr>
                          </m:ctrlPr>
                        </m:dPr>
                        <m:e>
                          <m:r>
                            <a:rPr lang="en-US" sz="22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2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2200" b="1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𝝅</m:t>
                              </m:r>
                            </m:num>
                            <m:den>
                              <m:r>
                                <a:rPr lang="en-US" sz="22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𝟔</m:t>
                              </m:r>
                            </m:den>
                          </m:f>
                        </m:e>
                      </m:d>
                      <m:r>
                        <a:rPr lang="en-US" sz="22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=−</m:t>
                      </m:r>
                      <m:r>
                        <a:rPr lang="en-US" sz="22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𝒄𝒕𝒈</m:t>
                      </m:r>
                      <m:f>
                        <m:fPr>
                          <m:ctrlPr>
                            <a:rPr lang="en-US" sz="2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22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𝝅</m:t>
                          </m:r>
                        </m:num>
                        <m:den>
                          <m:r>
                            <a:rPr lang="en-US" sz="22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𝟔</m:t>
                          </m:r>
                        </m:den>
                      </m:f>
                      <m:r>
                        <a:rPr lang="en-US" sz="22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=</m:t>
                      </m:r>
                      <m:r>
                        <a:rPr lang="en-US" sz="2200" b="1" i="1" smtClean="0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−</m:t>
                      </m:r>
                      <m:rad>
                        <m:radPr>
                          <m:degHide m:val="on"/>
                          <m:ctrlPr>
                            <a:rPr lang="en-US" sz="22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2200" b="1" i="1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𝟑</m:t>
                          </m:r>
                        </m:e>
                      </m:rad>
                    </m:oMath>
                  </m:oMathPara>
                </a14:m>
                <a:endParaRPr lang="ru-RU" sz="22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1" name="Прямоугольник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1986" y="4393686"/>
                <a:ext cx="4697761" cy="674736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Прямоугольник 13"/>
              <p:cNvSpPr/>
              <p:nvPr/>
            </p:nvSpPr>
            <p:spPr>
              <a:xfrm>
                <a:off x="35496" y="2781890"/>
                <a:ext cx="8784975" cy="10139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800" dirty="0">
                    <a:solidFill>
                      <a:srgbClr val="00B050"/>
                    </a:solidFill>
                    <a:latin typeface="Cambria Math" panose="02040503050406030204" pitchFamily="18" charset="0"/>
                  </a:rPr>
                  <a:t>Пример </a:t>
                </a:r>
                <a:r>
                  <a:rPr lang="ru-RU" sz="2800" dirty="0" smtClean="0">
                    <a:solidFill>
                      <a:srgbClr val="00B050"/>
                    </a:solidFill>
                    <a:latin typeface="Cambria Math" panose="02040503050406030204" pitchFamily="18" charset="0"/>
                  </a:rPr>
                  <a:t>1</a:t>
                </a:r>
                <a:r>
                  <a:rPr lang="en-US" sz="2800" dirty="0" smtClean="0">
                    <a:solidFill>
                      <a:srgbClr val="00B050"/>
                    </a:solidFill>
                    <a:latin typeface="Cambria Math" panose="02040503050406030204" pitchFamily="18" charset="0"/>
                  </a:rPr>
                  <a:t>. </a:t>
                </a:r>
                <a:r>
                  <a:rPr lang="ru-RU" sz="2400" dirty="0">
                    <a:latin typeface="Cambria Math" panose="02040503050406030204" pitchFamily="18" charset="0"/>
                  </a:rPr>
                  <a:t>Вычислите</a:t>
                </a:r>
                <a:r>
                  <a:rPr lang="en-US" sz="2400" dirty="0">
                    <a:latin typeface="Cambria Math" panose="02040503050406030204" pitchFamily="18" charset="0"/>
                  </a:rPr>
                  <a:t>:</a:t>
                </a:r>
                <a:r>
                  <a:rPr lang="en-US" sz="2400" dirty="0">
                    <a:solidFill>
                      <a:srgbClr val="00B050"/>
                    </a:solidFill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7030A0"/>
                        </a:solidFill>
                        <a:latin typeface="Cambria Math"/>
                        <a:cs typeface="Arial" pitchFamily="34" charset="0"/>
                      </a:rPr>
                      <m:t>𝒔𝒊𝒏</m:t>
                    </m:r>
                    <m:r>
                      <a:rPr lang="en-US" sz="2400" b="1" i="1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𝜶</m:t>
                    </m:r>
                    <m:r>
                      <a:rPr lang="en-US" sz="2400" b="1" i="1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, </m:t>
                    </m:r>
                    <m:r>
                      <a:rPr lang="en-US" sz="2400" b="1" i="1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𝒄𝒐𝒔</m:t>
                    </m:r>
                    <m:r>
                      <a:rPr lang="en-US" sz="2400" b="1" i="1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𝜶</m:t>
                    </m:r>
                    <m:r>
                      <a:rPr lang="en-US" sz="2400" b="1" i="1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, </m:t>
                    </m:r>
                    <m:r>
                      <a:rPr lang="en-US" sz="2400" b="1" i="1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𝒕𝒈</m:t>
                    </m:r>
                    <m:r>
                      <a:rPr lang="en-US" sz="2400" b="1" i="1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𝜶</m:t>
                    </m:r>
                    <m:r>
                      <a:rPr lang="en-US" sz="2400" b="1" i="1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 </m:t>
                    </m:r>
                    <m:r>
                      <a:rPr lang="en-US" sz="2400" b="1" i="1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𝒗𝒂</m:t>
                    </m:r>
                    <m:r>
                      <a:rPr lang="en-US" sz="2400" b="1" i="1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 </m:t>
                    </m:r>
                    <m:r>
                      <a:rPr lang="en-US" sz="2400" b="1" i="1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𝒄𝒕𝒈</m:t>
                    </m:r>
                    <m:r>
                      <a:rPr lang="en-US" sz="2400" b="1" i="1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𝜶</m:t>
                    </m:r>
                    <m:r>
                      <a:rPr lang="ru-RU" sz="24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/>
                        <a:cs typeface="Arial" pitchFamily="34" charset="0"/>
                      </a:rPr>
                      <m:t>,</m:t>
                    </m:r>
                  </m:oMath>
                </a14:m>
                <a:r>
                  <a:rPr lang="ru-RU" sz="2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ru-RU" sz="2400" dirty="0">
                    <a:latin typeface="Cambria Math" panose="02040503050406030204" pitchFamily="18" charset="0"/>
                  </a:rPr>
                  <a:t>где</a:t>
                </a:r>
                <a:r>
                  <a:rPr lang="ru-RU" sz="2400" dirty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𝜶</m:t>
                    </m:r>
                    <m:r>
                      <a:rPr lang="en-US" sz="2400" b="1" i="1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=−</m:t>
                    </m:r>
                    <m:f>
                      <m:fPr>
                        <m:ctrlPr>
                          <a:rPr lang="en-US" sz="24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𝝅</m:t>
                        </m:r>
                      </m:num>
                      <m:den>
                        <m:r>
                          <a:rPr lang="en-US" sz="2400" b="1" i="1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 </a:t>
                </a:r>
                <a:endParaRPr lang="ru-RU" sz="2400" dirty="0">
                  <a:latin typeface="Arial" pitchFamily="34" charset="0"/>
                  <a:cs typeface="Arial" pitchFamily="34" charset="0"/>
                </a:endParaRPr>
              </a:p>
              <a:p>
                <a:endParaRPr lang="ru-RU" sz="2800" dirty="0">
                  <a:solidFill>
                    <a:srgbClr val="00B05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2781890"/>
                <a:ext cx="8784975" cy="1013996"/>
              </a:xfrm>
              <a:prstGeom prst="rect">
                <a:avLst/>
              </a:prstGeom>
              <a:blipFill rotWithShape="0">
                <a:blip r:embed="rId12"/>
                <a:stretch>
                  <a:fillRect l="-1457" t="-718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134884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" grpId="0"/>
      <p:bldP spid="25" grpId="0"/>
      <p:bldP spid="28" grpId="0"/>
      <p:bldP spid="29" grpId="0"/>
      <p:bldP spid="30" grpId="0"/>
      <p:bldP spid="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object 4"/>
          <p:cNvSpPr txBox="1">
            <a:spLocks/>
          </p:cNvSpPr>
          <p:nvPr/>
        </p:nvSpPr>
        <p:spPr>
          <a:xfrm>
            <a:off x="0" y="127308"/>
            <a:ext cx="9144000" cy="457314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ru-RU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РЕШЕНИЕ ПРИМЕРОВ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4236" y="784218"/>
            <a:ext cx="38799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00B050"/>
                </a:solidFill>
                <a:latin typeface="Cambria Math" panose="02040503050406030204" pitchFamily="18" charset="0"/>
              </a:rPr>
              <a:t>Пример 2</a:t>
            </a:r>
            <a:r>
              <a:rPr lang="en-US" sz="2800" dirty="0">
                <a:solidFill>
                  <a:srgbClr val="00B050"/>
                </a:solidFill>
                <a:latin typeface="Cambria Math" panose="02040503050406030204" pitchFamily="18" charset="0"/>
              </a:rPr>
              <a:t>. </a:t>
            </a:r>
            <a:r>
              <a:rPr lang="ru-RU" sz="2800" dirty="0">
                <a:latin typeface="Cambria Math" panose="02040503050406030204" pitchFamily="18" charset="0"/>
              </a:rPr>
              <a:t>Вычислите</a:t>
            </a:r>
            <a:r>
              <a:rPr lang="en-US" sz="2800" dirty="0">
                <a:latin typeface="Cambria Math" panose="02040503050406030204" pitchFamily="18" charset="0"/>
              </a:rPr>
              <a:t>:</a:t>
            </a:r>
            <a:r>
              <a:rPr lang="en-US" sz="2800" dirty="0">
                <a:solidFill>
                  <a:srgbClr val="00B050"/>
                </a:solidFill>
                <a:latin typeface="Cambria Math" panose="02040503050406030204" pitchFamily="18" charset="0"/>
              </a:rPr>
              <a:t> </a:t>
            </a:r>
            <a:endParaRPr lang="ru-RU" sz="2800" dirty="0">
              <a:solidFill>
                <a:srgbClr val="00B050"/>
              </a:solidFill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Прямоугольник 17"/>
              <p:cNvSpPr/>
              <p:nvPr/>
            </p:nvSpPr>
            <p:spPr>
              <a:xfrm>
                <a:off x="96066" y="1348838"/>
                <a:ext cx="5706947" cy="6220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3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1) </m:t>
                    </m:r>
                    <m:r>
                      <a:rPr lang="en-US" sz="23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𝑠𝑖𝑛</m:t>
                    </m:r>
                    <m:d>
                      <m:dPr>
                        <m:ctrlPr>
                          <a:rPr lang="en-US" sz="23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en-US" sz="23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3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sz="2300" b="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3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6</m:t>
                            </m:r>
                          </m:den>
                        </m:f>
                      </m:e>
                    </m:d>
                    <m:r>
                      <a:rPr lang="en-US" sz="23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;</m:t>
                    </m:r>
                  </m:oMath>
                </a14:m>
                <a:r>
                  <a:rPr lang="en-US" sz="23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2300" b="0" i="0" smtClean="0">
                        <a:latin typeface="Cambria Math"/>
                        <a:ea typeface="Cambria Math"/>
                        <a:cs typeface="Arial" pitchFamily="34" charset="0"/>
                      </a:rPr>
                      <m:t> 2) </m:t>
                    </m:r>
                    <m:r>
                      <a:rPr lang="en-US" sz="2300" b="0" i="1">
                        <a:latin typeface="Cambria Math"/>
                        <a:ea typeface="Cambria Math"/>
                        <a:cs typeface="Arial" pitchFamily="34" charset="0"/>
                      </a:rPr>
                      <m:t>𝑐𝑜𝑠</m:t>
                    </m:r>
                    <m:d>
                      <m:dPr>
                        <m:ctrlPr>
                          <a:rPr lang="en-US" sz="2300" i="1"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en-US" sz="2300" b="0" i="1">
                            <a:latin typeface="Cambria Math"/>
                            <a:ea typeface="Cambria Math"/>
                            <a:cs typeface="Arial" pitchFamily="34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3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sz="2300" b="0" i="1">
                                <a:latin typeface="Cambria Math"/>
                                <a:ea typeface="Cambria Math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300" b="0" i="1" smtClean="0">
                                <a:latin typeface="Cambria Math"/>
                                <a:ea typeface="Cambria Math"/>
                              </a:rPr>
                              <m:t>4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3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;   </a:t>
                </a:r>
                <a14:m>
                  <m:oMath xmlns:m="http://schemas.openxmlformats.org/officeDocument/2006/math">
                    <m:r>
                      <a:rPr lang="en-US" sz="2300" b="0" i="0" smtClean="0">
                        <a:latin typeface="Cambria Math"/>
                        <a:ea typeface="Cambria Math"/>
                        <a:cs typeface="Arial" pitchFamily="34" charset="0"/>
                      </a:rPr>
                      <m:t> 3) </m:t>
                    </m:r>
                    <m:r>
                      <a:rPr lang="en-US" sz="2300" b="0" i="1">
                        <a:latin typeface="Cambria Math"/>
                        <a:ea typeface="Cambria Math"/>
                        <a:cs typeface="Arial" pitchFamily="34" charset="0"/>
                      </a:rPr>
                      <m:t>𝑡𝑔</m:t>
                    </m:r>
                    <m:d>
                      <m:dPr>
                        <m:ctrlPr>
                          <a:rPr lang="en-US" sz="2300" i="1"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en-US" sz="2300" b="0" i="1">
                            <a:latin typeface="Cambria Math"/>
                            <a:ea typeface="Cambria Math"/>
                            <a:cs typeface="Arial" pitchFamily="34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3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sz="2300" b="0" i="1">
                                <a:latin typeface="Cambria Math"/>
                                <a:ea typeface="Cambria Math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300" b="0" i="1" smtClean="0">
                                <a:latin typeface="Cambria Math"/>
                                <a:ea typeface="Cambria Math"/>
                              </a:rPr>
                              <m:t>3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3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. </a:t>
                </a:r>
                <a:endParaRPr lang="ru-RU" sz="23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8" name="Прямоугольник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66" y="1348838"/>
                <a:ext cx="5706947" cy="622030"/>
              </a:xfrm>
              <a:prstGeom prst="rect">
                <a:avLst/>
              </a:prstGeom>
              <a:blipFill rotWithShape="1">
                <a:blip r:embed="rId3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Прямоугольник 22"/>
              <p:cNvSpPr/>
              <p:nvPr/>
            </p:nvSpPr>
            <p:spPr>
              <a:xfrm>
                <a:off x="113517" y="2643758"/>
                <a:ext cx="3699987" cy="7283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1) 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𝑠𝑖𝑛</m:t>
                      </m:r>
                      <m:d>
                        <m:dPr>
                          <m:ctrlPr>
                            <a:rPr lang="en-US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pitchFamily="34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2200" b="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6</m:t>
                              </m:r>
                            </m:den>
                          </m:f>
                        </m:e>
                      </m:d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=−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𝑠𝑖𝑛</m:t>
                      </m:r>
                      <m:f>
                        <m:fPr>
                          <m:ctrlPr>
                            <a:rPr lang="en-US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𝜋</m:t>
                          </m:r>
                        </m:num>
                        <m:den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6</m:t>
                          </m:r>
                        </m:den>
                      </m:f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=</m:t>
                      </m:r>
                      <m:r>
                        <a:rPr lang="en-US" sz="2200" b="0" i="1" smtClean="0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−</m:t>
                      </m:r>
                      <m:f>
                        <m:fPr>
                          <m:ctrlPr>
                            <a:rPr lang="en-US" sz="22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ru-RU" sz="22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3" name="Прямоугольник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517" y="2643758"/>
                <a:ext cx="3699987" cy="72834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Прямоугольник 23"/>
              <p:cNvSpPr/>
              <p:nvPr/>
            </p:nvSpPr>
            <p:spPr>
              <a:xfrm>
                <a:off x="113517" y="3341597"/>
                <a:ext cx="3477940" cy="8034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2) 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𝑐𝑜𝑠</m:t>
                      </m:r>
                      <m:d>
                        <m:dPr>
                          <m:ctrlPr>
                            <a:rPr lang="en-US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pitchFamily="34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2200" b="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4</m:t>
                              </m:r>
                            </m:den>
                          </m:f>
                        </m:e>
                      </m:d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=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𝑐𝑜𝑠</m:t>
                      </m:r>
                      <m:f>
                        <m:fPr>
                          <m:ctrlPr>
                            <a:rPr lang="en-US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𝜋</m:t>
                          </m:r>
                        </m:num>
                        <m:den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4</m:t>
                          </m:r>
                        </m:den>
                      </m:f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2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pitchFamily="34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220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  <a:cs typeface="Arial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2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  <a:ea typeface="Cambria Math"/>
                                  <a:cs typeface="Arial" pitchFamily="34" charset="0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en-US" sz="2200" b="0" i="1" smtClean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ru-RU" sz="22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4" name="Прямоугольник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517" y="3341597"/>
                <a:ext cx="3477940" cy="80349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Прямоугольник 24"/>
              <p:cNvSpPr/>
              <p:nvPr/>
            </p:nvSpPr>
            <p:spPr>
              <a:xfrm>
                <a:off x="113517" y="4299942"/>
                <a:ext cx="3642728" cy="6697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/>
                          <a:cs typeface="Arial" pitchFamily="34" charset="0"/>
                        </a:rPr>
                        <m:t>3) 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𝑡𝑔</m:t>
                      </m:r>
                      <m:d>
                        <m:dPr>
                          <m:ctrlPr>
                            <a:rPr lang="en-US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pitchFamily="34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2200" b="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=−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𝑡𝑔</m:t>
                      </m:r>
                      <m:f>
                        <m:fPr>
                          <m:ctrlPr>
                            <a:rPr lang="en-US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𝜋</m:t>
                          </m:r>
                        </m:num>
                        <m:den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3</m:t>
                          </m:r>
                        </m:den>
                      </m:f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=</m:t>
                      </m:r>
                      <m:r>
                        <a:rPr lang="en-US" sz="2200" b="0" i="1" smtClean="0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−</m:t>
                      </m:r>
                      <m:rad>
                        <m:radPr>
                          <m:degHide m:val="on"/>
                          <m:ctrlPr>
                            <a:rPr lang="en-US" sz="22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2200" i="1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3</m:t>
                          </m:r>
                        </m:e>
                      </m:rad>
                    </m:oMath>
                  </m:oMathPara>
                </a14:m>
                <a:endParaRPr lang="ru-RU" sz="22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5" name="Прямоугольник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517" y="4299942"/>
                <a:ext cx="3642728" cy="66979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Прямоугольник 9"/>
              <p:cNvSpPr/>
              <p:nvPr/>
            </p:nvSpPr>
            <p:spPr>
              <a:xfrm>
                <a:off x="107504" y="2067694"/>
                <a:ext cx="181011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1" i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Решение:</m:t>
                      </m:r>
                    </m:oMath>
                  </m:oMathPara>
                </a14:m>
                <a:endParaRPr lang="ru-RU" sz="2800" b="1" dirty="0">
                  <a:solidFill>
                    <a:srgbClr val="00B05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2067694"/>
                <a:ext cx="1810111" cy="52322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94220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3" grpId="0"/>
      <p:bldP spid="24" grpId="0"/>
      <p:bldP spid="25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2"/>
          <p:cNvSpPr/>
          <p:nvPr/>
        </p:nvSpPr>
        <p:spPr>
          <a:xfrm>
            <a:off x="3" y="-1905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object 4"/>
          <p:cNvSpPr txBox="1">
            <a:spLocks/>
          </p:cNvSpPr>
          <p:nvPr/>
        </p:nvSpPr>
        <p:spPr>
          <a:xfrm>
            <a:off x="0" y="127308"/>
            <a:ext cx="9144000" cy="457314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ru-RU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РЕШЕНИЕ ПРИМЕРОВ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Прямоугольник 24"/>
              <p:cNvSpPr/>
              <p:nvPr/>
            </p:nvSpPr>
            <p:spPr>
              <a:xfrm>
                <a:off x="0" y="1923678"/>
                <a:ext cx="181011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1" i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Решение:</m:t>
                      </m:r>
                    </m:oMath>
                  </m:oMathPara>
                </a14:m>
                <a:endParaRPr lang="ru-RU" sz="2800" b="1" dirty="0">
                  <a:solidFill>
                    <a:srgbClr val="00B05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25" name="Прямоугольник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923678"/>
                <a:ext cx="1810111" cy="52322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Прямоугольник 14"/>
          <p:cNvSpPr/>
          <p:nvPr/>
        </p:nvSpPr>
        <p:spPr>
          <a:xfrm>
            <a:off x="74236" y="784218"/>
            <a:ext cx="30195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275. </a:t>
            </a:r>
            <a:r>
              <a:rPr lang="ru-RU" sz="2800" dirty="0">
                <a:latin typeface="Cambria Math" panose="02040503050406030204" pitchFamily="18" charset="0"/>
              </a:rPr>
              <a:t>Вычислите</a:t>
            </a:r>
            <a:r>
              <a:rPr lang="en-US" sz="2800" dirty="0">
                <a:latin typeface="Cambria Math" panose="02040503050406030204" pitchFamily="18" charset="0"/>
              </a:rPr>
              <a:t>:</a:t>
            </a:r>
            <a:r>
              <a:rPr lang="en-US" sz="2800" dirty="0">
                <a:solidFill>
                  <a:srgbClr val="00B050"/>
                </a:solidFill>
                <a:latin typeface="Cambria Math" panose="02040503050406030204" pitchFamily="18" charset="0"/>
              </a:rPr>
              <a:t> </a:t>
            </a:r>
            <a:endParaRPr lang="ru-RU" sz="2800" dirty="0">
              <a:solidFill>
                <a:srgbClr val="00B050"/>
              </a:solidFill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Прямоугольник 17"/>
              <p:cNvSpPr/>
              <p:nvPr/>
            </p:nvSpPr>
            <p:spPr>
              <a:xfrm>
                <a:off x="54027" y="1203598"/>
                <a:ext cx="9085652" cy="6451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1) </m:t>
                    </m:r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𝑐𝑜𝑠</m:t>
                    </m:r>
                    <m:d>
                      <m:dPr>
                        <m:ctrlPr>
                          <a:rPr lang="en-US" sz="20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sz="2000" b="0" i="1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0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  <m:t>6</m:t>
                            </m:r>
                          </m:den>
                        </m:f>
                      </m:e>
                    </m:d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𝑠𝑖𝑛</m:t>
                    </m:r>
                    <m:d>
                      <m:dPr>
                        <m:ctrlP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en-US" sz="2000" b="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sz="2000" b="0" i="1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0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en-US" sz="2000" b="0" i="0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+</m:t>
                    </m:r>
                    <m:r>
                      <a:rPr lang="en-US" sz="2000" b="0" i="1">
                        <a:solidFill>
                          <a:srgbClr val="0070C0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𝑡𝑔</m:t>
                    </m:r>
                    <m:d>
                      <m:dPr>
                        <m:ctrlP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en-US" sz="2000" b="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sz="2000" b="0" i="1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0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  <m:t>4</m:t>
                            </m:r>
                          </m:den>
                        </m:f>
                      </m:e>
                    </m:d>
                    <m:r>
                      <a:rPr lang="en-US" sz="2000" b="0" i="0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; </m:t>
                    </m:r>
                    <m:r>
                      <a:rPr lang="en-US" sz="2000" b="0" i="0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3</m:t>
                    </m:r>
                    <m:r>
                      <a:rPr lang="en-US" sz="2000" i="1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) </m:t>
                    </m:r>
                    <m:r>
                      <a:rPr lang="en-US" sz="2000" b="0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2</m:t>
                    </m:r>
                    <m:r>
                      <a:rPr lang="en-US" sz="2000" b="0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𝑠𝑖𝑛</m:t>
                    </m:r>
                    <m:d>
                      <m:dPr>
                        <m:ctrlPr>
                          <a:rPr lang="en-US" sz="2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0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solidFill>
                                  <a:srgbClr val="7030A0"/>
                                </a:solidFill>
                                <a:latin typeface="Cambria Math"/>
                                <a:ea typeface="Cambria Math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000" i="1">
                                <a:solidFill>
                                  <a:srgbClr val="7030A0"/>
                                </a:solidFill>
                                <a:latin typeface="Cambria Math"/>
                                <a:ea typeface="Cambria Math"/>
                              </a:rPr>
                              <m:t>6</m:t>
                            </m:r>
                          </m:den>
                        </m:f>
                      </m:e>
                    </m:d>
                    <m:r>
                      <a:rPr lang="en-US" sz="2000" b="0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𝑐𝑜𝑠</m:t>
                    </m:r>
                    <m:d>
                      <m:dPr>
                        <m:ctrlPr>
                          <a:rPr lang="en-US" sz="2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0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solidFill>
                                  <a:srgbClr val="7030A0"/>
                                </a:solidFill>
                                <a:latin typeface="Cambria Math"/>
                                <a:ea typeface="Cambria Math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0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  <a:ea typeface="Cambria Math"/>
                              </a:rPr>
                              <m:t>6</m:t>
                            </m:r>
                          </m:den>
                        </m:f>
                      </m:e>
                    </m:d>
                    <m:r>
                      <a:rPr lang="en-US" sz="200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+</m:t>
                    </m:r>
                    <m:r>
                      <a:rPr lang="en-US" sz="2000" i="1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𝑡𝑔</m:t>
                    </m:r>
                    <m:d>
                      <m:dPr>
                        <m:ctrlPr>
                          <a:rPr lang="en-US" sz="2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0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solidFill>
                                  <a:srgbClr val="7030A0"/>
                                </a:solidFill>
                                <a:latin typeface="Cambria Math"/>
                                <a:ea typeface="Cambria Math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0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  <a:ea typeface="Cambria Math"/>
                              </a:rPr>
                              <m:t>3</m:t>
                            </m:r>
                          </m:den>
                        </m:f>
                      </m:e>
                    </m:d>
                    <m:sSup>
                      <m:sSupPr>
                        <m:ctrlPr>
                          <a:rPr lang="en-US" sz="2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US" sz="2000" b="0" i="1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𝑠𝑖𝑛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US" sz="2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sz="2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  <a:ea typeface="Cambria Math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0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  <a:ea typeface="Cambria Math"/>
                              </a:rPr>
                              <m:t>4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000" dirty="0">
                    <a:solidFill>
                      <a:srgbClr val="7030A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endParaRPr lang="ru-RU" sz="20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8" name="Прямоугольник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27" y="1203598"/>
                <a:ext cx="9085652" cy="64511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Прямоугольник 18"/>
              <p:cNvSpPr/>
              <p:nvPr/>
            </p:nvSpPr>
            <p:spPr>
              <a:xfrm>
                <a:off x="54027" y="2270080"/>
                <a:ext cx="9069765" cy="11848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1) </m:t>
                    </m:r>
                    <m:r>
                      <a:rPr lang="en-US" sz="2200" b="0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𝑐𝑜𝑠</m:t>
                    </m:r>
                    <m:d>
                      <m:dPr>
                        <m:ctrlPr>
                          <a:rPr lang="en-US" sz="22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sz="2200" b="0" i="1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2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  <m:t>6</m:t>
                            </m:r>
                          </m:den>
                        </m:f>
                      </m:e>
                    </m:d>
                    <m:r>
                      <a:rPr lang="en-US" sz="2200" b="0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𝑠𝑖𝑛</m:t>
                    </m:r>
                    <m:d>
                      <m:dPr>
                        <m:ctrlPr>
                          <a:rPr lang="en-US" sz="2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en-US" sz="2200" b="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sz="2200" b="0" i="1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2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en-US" sz="2200" b="0" i="0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+</m:t>
                    </m:r>
                    <m:r>
                      <a:rPr lang="en-US" sz="2200" b="0" i="1">
                        <a:solidFill>
                          <a:srgbClr val="0070C0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𝑡𝑔</m:t>
                    </m:r>
                    <m:d>
                      <m:dPr>
                        <m:ctrlPr>
                          <a:rPr lang="en-US" sz="2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en-US" sz="2200" b="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sz="2200" b="0" i="1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2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  <m:t>4</m:t>
                            </m:r>
                          </m:den>
                        </m:f>
                      </m:e>
                    </m:d>
                    <m:r>
                      <a:rPr lang="en-US" sz="2200" b="0" i="0" smtClean="0">
                        <a:latin typeface="Cambria Math"/>
                        <a:ea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/>
                        <a:ea typeface="Cambria Math"/>
                      </a:rPr>
                      <m:t>cos</m:t>
                    </m:r>
                    <m:f>
                      <m:fPr>
                        <m:ctrlPr>
                          <a:rPr lang="en-US" sz="22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sz="2200" b="0" i="1" smtClean="0">
                            <a:latin typeface="Cambria Math"/>
                            <a:ea typeface="Cambria Math"/>
                          </a:rPr>
                          <m:t>𝜋</m:t>
                        </m:r>
                      </m:num>
                      <m:den>
                        <m:r>
                          <a:rPr lang="en-US" sz="2200" b="0" i="1" smtClean="0">
                            <a:latin typeface="Cambria Math"/>
                            <a:ea typeface="Cambria Math"/>
                          </a:rPr>
                          <m:t>6</m:t>
                        </m:r>
                      </m:den>
                    </m:f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sz="2200" b="0" i="1" smtClean="0">
                            <a:latin typeface="Cambria Math"/>
                            <a:ea typeface="Cambria Math"/>
                          </a:rPr>
                          <m:t>𝑠𝑖𝑛</m:t>
                        </m:r>
                        <m:f>
                          <m:f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sz="2200" b="0" i="1" smtClean="0">
                                <a:latin typeface="Cambria Math"/>
                                <a:ea typeface="Cambria Math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200" b="0" i="1" smtClean="0">
                                <a:latin typeface="Cambria Math"/>
                                <a:ea typeface="Cambria Math"/>
                              </a:rPr>
                              <m:t>6</m:t>
                            </m:r>
                          </m:den>
                        </m:f>
                      </m:e>
                    </m:d>
                    <m:r>
                      <a:rPr lang="en-US" sz="2200" b="0" i="1" smtClean="0"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sz="2200" b="0" i="1" smtClean="0">
                        <a:latin typeface="Cambria Math"/>
                        <a:ea typeface="Cambria Math"/>
                      </a:rPr>
                      <m:t>𝑡𝑔</m:t>
                    </m:r>
                    <m:f>
                      <m:fPr>
                        <m:ctrlPr>
                          <a:rPr lang="en-US" sz="22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sz="2200" b="0" i="1" smtClean="0">
                            <a:latin typeface="Cambria Math"/>
                            <a:ea typeface="Cambria Math"/>
                          </a:rPr>
                          <m:t>𝜋</m:t>
                        </m:r>
                      </m:num>
                      <m:den>
                        <m:r>
                          <a:rPr lang="en-US" sz="2200" b="0" i="1" smtClean="0">
                            <a:latin typeface="Cambria Math"/>
                            <a:ea typeface="Cambria Math"/>
                          </a:rPr>
                          <m:t>4</m:t>
                        </m:r>
                      </m:den>
                    </m:f>
                    <m:r>
                      <a:rPr lang="en-US" sz="2200" b="0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22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200" b="0" i="1" smtClean="0">
                                <a:latin typeface="Cambria Math"/>
                                <a:ea typeface="Cambria Math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22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/>
                            <a:ea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sz="2200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200" b="0" i="1" smtClean="0">
                                    <a:latin typeface="Cambria Math"/>
                                    <a:ea typeface="Cambria Math"/>
                                  </a:rPr>
                                  <m:t>3</m:t>
                                </m:r>
                              </m:e>
                            </m:rad>
                          </m:num>
                          <m:den>
                            <m:r>
                              <a:rPr lang="en-US" sz="2200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sz="2200" b="0" i="1" smtClean="0">
                        <a:latin typeface="Cambria Math"/>
                        <a:ea typeface="Cambria Math"/>
                      </a:rPr>
                      <m:t>−−</m:t>
                    </m:r>
                    <m:f>
                      <m:fPr>
                        <m:ctrlPr>
                          <a:rPr lang="en-US" sz="22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200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sz="22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  <m:r>
                      <a:rPr lang="en-US" sz="2200" b="0" i="1" smtClean="0">
                        <a:latin typeface="Cambria Math"/>
                        <a:ea typeface="Cambria Math"/>
                      </a:rPr>
                      <m:t>=−</m:t>
                    </m:r>
                    <m:f>
                      <m:fPr>
                        <m:ctrlPr>
                          <a:rPr lang="en-US" sz="22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sz="2200" b="0" i="1" smtClean="0">
                            <a:latin typeface="Cambria Math"/>
                            <a:ea typeface="Cambria Math"/>
                          </a:rPr>
                          <m:t>3</m:t>
                        </m:r>
                      </m:num>
                      <m:den>
                        <m:r>
                          <a:rPr lang="en-US" sz="2200" b="0" i="1" smtClean="0">
                            <a:latin typeface="Cambria Math"/>
                            <a:ea typeface="Cambria Math"/>
                          </a:rPr>
                          <m:t>4</m:t>
                        </m:r>
                      </m:den>
                    </m:f>
                    <m:r>
                      <a:rPr lang="en-US" sz="2200" b="0" i="1" smtClean="0">
                        <a:latin typeface="Cambria Math"/>
                        <a:ea typeface="Cambria Math"/>
                      </a:rPr>
                      <m:t>−</m:t>
                    </m:r>
                    <m:f>
                      <m:fPr>
                        <m:ctrlPr>
                          <a:rPr lang="en-US" sz="22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200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sz="22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  <m:r>
                      <a:rPr lang="en-US" sz="2200" b="0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2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sz="22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sz="22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𝟑</m:t>
                        </m:r>
                        <m:r>
                          <a:rPr lang="en-US" sz="22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sz="22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𝟐</m:t>
                        </m:r>
                        <m:rad>
                          <m:radPr>
                            <m:degHide m:val="on"/>
                            <m:ctrlPr>
                              <a:rPr lang="en-US" sz="22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2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sz="22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2200" b="1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9" name="Прямоугольник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27" y="2270080"/>
                <a:ext cx="9069765" cy="118481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Прямоугольник 19"/>
              <p:cNvSpPr/>
              <p:nvPr/>
            </p:nvSpPr>
            <p:spPr>
              <a:xfrm>
                <a:off x="-15083" y="3395897"/>
                <a:ext cx="9138875" cy="15867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  <a:ea typeface="Cambria Math"/>
                          <a:cs typeface="Arial" pitchFamily="34" charset="0"/>
                        </a:rPr>
                        <m:t>3</m:t>
                      </m:r>
                      <m:r>
                        <a:rPr lang="en-US" sz="2000" i="1">
                          <a:latin typeface="Cambria Math"/>
                          <a:ea typeface="Cambria Math"/>
                          <a:cs typeface="Arial" pitchFamily="34" charset="0"/>
                        </a:rPr>
                        <m:t>) </m:t>
                      </m:r>
                      <m:r>
                        <a:rPr lang="en-US" sz="2000" b="0" i="1" smtClean="0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2</m:t>
                      </m:r>
                      <m:r>
                        <a:rPr lang="en-US" sz="2000" b="0" i="1" smtClean="0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𝑠𝑖𝑛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pitchFamily="34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solidFill>
                                    <a:srgbClr val="7030A0"/>
                                  </a:solidFill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2000" i="1">
                                  <a:solidFill>
                                    <a:srgbClr val="7030A0"/>
                                  </a:solidFill>
                                  <a:latin typeface="Cambria Math"/>
                                  <a:ea typeface="Cambria Math"/>
                                </a:rPr>
                                <m:t>6</m:t>
                              </m:r>
                            </m:den>
                          </m:f>
                        </m:e>
                      </m:d>
                      <m:r>
                        <a:rPr lang="en-US" sz="2000" b="0" i="1" smtClean="0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𝑐𝑜𝑠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pitchFamily="34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solidFill>
                                    <a:srgbClr val="7030A0"/>
                                  </a:solidFill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20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  <a:ea typeface="Cambria Math"/>
                                </a:rPr>
                                <m:t>6</m:t>
                              </m:r>
                            </m:den>
                          </m:f>
                        </m:e>
                      </m:d>
                      <m:r>
                        <a:rPr lang="en-US" sz="2000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2000" i="1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𝑡𝑔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" pitchFamily="34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  <a:cs typeface="Arial" pitchFamily="34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solidFill>
                                    <a:srgbClr val="7030A0"/>
                                  </a:solidFill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20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  <a:ea typeface="Cambria Math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en-US" sz="2000" b="0" i="0" smtClean="0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𝑠𝑖𝑛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20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  <a:ea typeface="Cambria Math"/>
                                </a:rPr>
                                <m:t>4</m:t>
                              </m:r>
                            </m:den>
                          </m:f>
                        </m:e>
                      </m:d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=−2∙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−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3</m:t>
                              </m:r>
                            </m:e>
                          </m:rad>
                        </m:den>
                      </m:f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+</m:t>
                      </m:r>
                    </m:oMath>
                  </m:oMathPara>
                </a14:m>
                <a:endParaRPr lang="en-US" sz="2000" b="0" i="1" dirty="0">
                  <a:latin typeface="Arial" pitchFamily="34" charset="0"/>
                  <a:ea typeface="Cambria Math"/>
                  <a:cs typeface="Arial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000" b="0" i="1" smtClean="0"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20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=−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6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+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4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=−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6</m:t>
                          </m:r>
                        </m:den>
                      </m:f>
                      <m:r>
                        <a:rPr lang="en-US" sz="2000" i="1">
                          <a:latin typeface="Cambria Math"/>
                          <a:ea typeface="Cambria Math"/>
                        </a:rPr>
                        <m:t>+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=−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6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f>
                        <m:fPr>
                          <m:ctrlP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ru-RU" sz="20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0" name="Прямоугольник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5083" y="3395897"/>
                <a:ext cx="9138875" cy="158671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13170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8" grpId="0"/>
      <p:bldP spid="19" grpId="0"/>
      <p:bldP spid="2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43877c308dd4a31db7c5db711842ea027d8ea3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16272</TotalTime>
  <Words>286</Words>
  <Application>Microsoft Office PowerPoint</Application>
  <PresentationFormat>Экран (16:9)</PresentationFormat>
  <Paragraphs>90</Paragraphs>
  <Slides>11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Cambria Math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Презентация.cdr</dc:title>
  <dc:creator>Komlov Mirodil</dc:creator>
  <cp:lastModifiedBy>Закирова Ф.М</cp:lastModifiedBy>
  <cp:revision>1434</cp:revision>
  <dcterms:created xsi:type="dcterms:W3CDTF">2020-04-09T07:32:19Z</dcterms:created>
  <dcterms:modified xsi:type="dcterms:W3CDTF">2021-01-26T11:17:46Z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2020-04-09T00:00:00Z</vt:filetime>
  </property>
  <property fmtid="{D5CDD505-2E9C-101B-9397-08002B2CF9AE}" pid="3" name="Creator">
    <vt:lpwstr>CorelDRAW 2019</vt:lpwstr>
  </property>
  <property fmtid="{D5CDD505-2E9C-101B-9397-08002B2CF9AE}" pid="4" name="LastSaved">
    <vt:filetime>2020-04-09T00:00:00Z</vt:filetime>
  </property>
</Properties>
</file>