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1381" r:id="rId2"/>
    <p:sldId id="1663" r:id="rId3"/>
    <p:sldId id="1664" r:id="rId4"/>
    <p:sldId id="1667" r:id="rId5"/>
    <p:sldId id="1668" r:id="rId6"/>
    <p:sldId id="1650" r:id="rId7"/>
    <p:sldId id="1659" r:id="rId8"/>
    <p:sldId id="1649" r:id="rId9"/>
    <p:sldId id="1647" r:id="rId10"/>
    <p:sldId id="1669" r:id="rId11"/>
    <p:sldId id="1639" r:id="rId12"/>
  </p:sldIdLst>
  <p:sldSz cx="9144000" cy="5143500" type="screen16x9"/>
  <p:notesSz cx="5765800" cy="3244850"/>
  <p:custDataLst>
    <p:tags r:id="rId14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2902" autoAdjust="0"/>
  </p:normalViewPr>
  <p:slideViewPr>
    <p:cSldViewPr>
      <p:cViewPr varScale="1">
        <p:scale>
          <a:sx n="65" d="100"/>
          <a:sy n="65" d="100"/>
        </p:scale>
        <p:origin x="80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9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1.png"/><Relationship Id="rId12" Type="http://schemas.openxmlformats.org/officeDocument/2006/relationships/image" Target="../media/image2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18.png"/><Relationship Id="rId9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object 4">
                <a:extLst>
                  <a:ext uri="{FF2B5EF4-FFF2-40B4-BE49-F238E27FC236}">
                    <a16:creationId xmlns:a16="http://schemas.microsoft.com/office/drawing/2014/main" xmlns="" id="{96789AA7-9596-4F83-89FD-AEC28EE179F1}"/>
                  </a:ext>
                </a:extLst>
              </p:cNvPr>
              <p:cNvSpPr txBox="1"/>
              <p:nvPr/>
            </p:nvSpPr>
            <p:spPr>
              <a:xfrm>
                <a:off x="946797" y="2082716"/>
                <a:ext cx="4464496" cy="2189619"/>
              </a:xfrm>
              <a:prstGeom prst="rect">
                <a:avLst/>
              </a:prstGeom>
            </p:spPr>
            <p:txBody>
              <a:bodyPr vert="horz" wrap="square" lIns="0" tIns="22143" rIns="0" bIns="0" rtlCol="0">
                <a:spAutoFit/>
              </a:bodyPr>
              <a:lstStyle/>
              <a:p>
                <a:pPr marL="29189">
                  <a:lnSpc>
                    <a:spcPts val="3099"/>
                  </a:lnSpc>
                  <a:spcBef>
                    <a:spcPts val="175"/>
                  </a:spcBef>
                  <a:spcAft>
                    <a:spcPts val="600"/>
                  </a:spcAft>
                </a:pPr>
                <a:r>
                  <a:rPr lang="ru-RU" sz="3200" b="1" dirty="0">
                    <a:solidFill>
                      <a:srgbClr val="2365C7"/>
                    </a:solidFill>
                    <a:latin typeface="Arial"/>
                    <a:cs typeface="Arial"/>
                  </a:rPr>
                  <a:t>ТЕМА</a:t>
                </a:r>
                <a:r>
                  <a:rPr lang="en-US" sz="3200" b="1" dirty="0">
                    <a:solidFill>
                      <a:srgbClr val="2365C7"/>
                    </a:solidFill>
                    <a:latin typeface="Arial"/>
                    <a:cs typeface="Arial"/>
                  </a:rPr>
                  <a:t>:</a:t>
                </a:r>
              </a:p>
              <a:p>
                <a:pPr marL="20131">
                  <a:lnSpc>
                    <a:spcPts val="4431"/>
                  </a:lnSpc>
                </a:pPr>
                <a:r>
                  <a:rPr lang="ru-RU" sz="2800" b="1" dirty="0">
                    <a:solidFill>
                      <a:srgbClr val="002060"/>
                    </a:solidFill>
                    <a:latin typeface="Arial"/>
                    <a:cs typeface="Arial"/>
                  </a:rPr>
                  <a:t>СИНУС, КОСИНУС, ТАНГЕНС И КОТАНГЕНС УГЛОВ </a:t>
                </a:r>
                <a14:m>
                  <m:oMath xmlns:m="http://schemas.openxmlformats.org/officeDocument/2006/math">
                    <m:r>
                      <a:rPr lang="ru-RU" sz="2800" b="1" i="1" dirty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/>
                      </a:rPr>
                      <m:t>𝜶</m:t>
                    </m:r>
                  </m:oMath>
                </a14:m>
                <a:r>
                  <a:rPr lang="ru-RU" sz="2800" b="1" dirty="0">
                    <a:solidFill>
                      <a:srgbClr val="002060"/>
                    </a:solidFill>
                    <a:latin typeface="Arial"/>
                    <a:cs typeface="Arial"/>
                  </a:rPr>
                  <a:t> И</a:t>
                </a:r>
                <a:r>
                  <a:rPr lang="en-US" sz="2800" b="1" dirty="0">
                    <a:solidFill>
                      <a:srgbClr val="002060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/>
                      </a:rPr>
                      <m:t>−</m:t>
                    </m:r>
                    <m:r>
                      <a:rPr lang="ru-RU" sz="28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Arial"/>
                      </a:rPr>
                      <m:t>𝜶</m:t>
                    </m:r>
                  </m:oMath>
                </a14:m>
                <a:r>
                  <a:rPr lang="en-US" sz="2800" b="1" dirty="0">
                    <a:solidFill>
                      <a:srgbClr val="002060"/>
                    </a:solidFill>
                    <a:latin typeface="Arial"/>
                    <a:cs typeface="Arial"/>
                  </a:rPr>
                  <a:t> </a:t>
                </a:r>
              </a:p>
            </p:txBody>
          </p:sp>
        </mc:Choice>
        <mc:Fallback>
          <p:sp>
            <p:nvSpPr>
              <p:cNvPr id="15" name="object 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6789AA7-9596-4F83-89FD-AEC28EE17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797" y="2082716"/>
                <a:ext cx="4464496" cy="2189619"/>
              </a:xfrm>
              <a:prstGeom prst="rect">
                <a:avLst/>
              </a:prstGeom>
              <a:blipFill rotWithShape="0">
                <a:blip r:embed="rId2"/>
                <a:stretch>
                  <a:fillRect l="-4775" t="-9192" r="-3138" b="-61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95307" y="1995686"/>
            <a:ext cx="460270" cy="10129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687236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697434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880314" y="486653"/>
            <a:ext cx="1697434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1836643"/>
            <a:ext cx="3427581" cy="2811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95307" y="3080629"/>
            <a:ext cx="460270" cy="11521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888201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угольник 24"/>
              <p:cNvSpPr/>
              <p:nvPr/>
            </p:nvSpPr>
            <p:spPr>
              <a:xfrm>
                <a:off x="107504" y="2073935"/>
                <a:ext cx="18101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Решение: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073935"/>
                <a:ext cx="1810111" cy="52322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74236" y="784218"/>
            <a:ext cx="47859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276. </a:t>
            </a:r>
            <a:r>
              <a:rPr lang="ru-RU" sz="2800" dirty="0">
                <a:latin typeface="Cambria Math" panose="02040503050406030204" pitchFamily="18" charset="0"/>
              </a:rPr>
              <a:t>Упростите выражение</a:t>
            </a:r>
            <a:r>
              <a:rPr lang="en-US" sz="2800" dirty="0">
                <a:latin typeface="Cambria Math" panose="02040503050406030204" pitchFamily="18" charset="0"/>
              </a:rPr>
              <a:t>:</a:t>
            </a:r>
            <a:endParaRPr lang="ru-RU" sz="2800" dirty="0"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4027" y="1203598"/>
                <a:ext cx="9085652" cy="9525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 </m:t>
                      </m:r>
                      <m:r>
                        <a:rPr lang="en-US" sz="24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𝒕𝒈</m:t>
                      </m:r>
                      <m:d>
                        <m:dPr>
                          <m:ctrlP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4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24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𝜶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4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400" b="1" i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;           </m:t>
                      </m:r>
                      <m:r>
                        <a:rPr lang="en-US" sz="24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a:rPr lang="en-US" sz="2400" b="1" i="0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𝐜𝐨𝐬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𝜶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7" y="1203598"/>
                <a:ext cx="9085652" cy="95250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" y="2427734"/>
                <a:ext cx="8971140" cy="14010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𝟏</m:t>
                      </m:r>
                      <m:r>
                        <a:rPr lang="en-US" sz="22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 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𝒕𝒈</m:t>
                      </m:r>
                      <m:d>
                        <m:dPr>
                          <m:ctrlP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22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𝜶</m:t>
                          </m:r>
                        </m:e>
                      </m:d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𝑡𝑔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==−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sz="2200" b="1" i="1" dirty="0">
                  <a:solidFill>
                    <a:srgbClr val="FF0000"/>
                  </a:solidFill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sz="2200" i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2427734"/>
                <a:ext cx="8971140" cy="140108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9176" y="3530065"/>
                <a:ext cx="9085652" cy="16339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4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)</m:t>
                      </m:r>
                      <m:f>
                        <m:fPr>
                          <m:ctrlP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a:rPr lang="en-US" sz="2400" b="1" i="0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𝐜𝐨𝐬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sz="24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𝜶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4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)(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4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76" y="3530065"/>
                <a:ext cx="9085652" cy="16339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0927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8" grpId="0"/>
      <p:bldP spid="2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33481" y="149194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1329611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Решить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№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275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276</a:t>
            </a:r>
            <a:r>
              <a:rPr lang="ru-RU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(четные)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Стр.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9524" y="825555"/>
            <a:ext cx="891066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26</a:t>
            </a:r>
            <a:r>
              <a:rPr lang="ru-RU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2800" b="1" i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Упростите выражение и найдите его числовое значение: </a:t>
            </a:r>
            <a:endParaRPr lang="ru-RU" sz="24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29524" y="1651839"/>
                <a:ext cx="8762956" cy="673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5000"/>
                  </a:lnSpc>
                </a:pP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𝟐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1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ru-RU" sz="2200" b="1" i="1" smtClean="0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𝒄𝒐𝒔</m:t>
                            </m:r>
                          </m:e>
                          <m:sup>
                            <m:r>
                              <a:rPr lang="en-US" sz="22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𝜶</m:t>
                        </m:r>
                      </m:den>
                    </m:f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,   </a:t>
                </a:r>
                <a14:m>
                  <m:oMath xmlns:m="http://schemas.openxmlformats.org/officeDocument/2006/math">
                    <m:r>
                      <a:rPr lang="en-US" sz="2200" b="1" i="0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200" b="1" i="1" smtClean="0">
                        <a:solidFill>
                          <a:srgbClr val="0070C0"/>
                        </a:solidFill>
                        <a:latin typeface="Cambria Math"/>
                      </a:rPr>
                      <m:t>𝟒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𝒄𝒐𝒔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𝜶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𝒕𝒈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𝜶</m:t>
                    </m:r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𝒔𝒊𝒏</m:t>
                        </m:r>
                      </m:e>
                      <m:sup>
                        <m:r>
                          <a:rPr lang="en-US" sz="2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𝜶</m:t>
                    </m:r>
                  </m:oMath>
                </a14:m>
                <a:r>
                  <a:rPr lang="en-US" sz="22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,  </a:t>
                </a:r>
                <a:r>
                  <a:rPr lang="ru-RU" sz="2200" dirty="0">
                    <a:latin typeface="Arial" pitchFamily="34" charset="0"/>
                    <a:cs typeface="Arial" pitchFamily="34" charset="0"/>
                  </a:rPr>
                  <a:t>где</a:t>
                </a:r>
                <a:r>
                  <a:rPr lang="en-US" sz="2200" dirty="0">
                    <a:latin typeface="Arial" pitchFamily="34" charset="0"/>
                    <a:cs typeface="Arial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𝜶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𝝅</m:t>
                        </m:r>
                      </m:num>
                      <m:den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.  </a:t>
                </a:r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24" y="1651839"/>
                <a:ext cx="8762956" cy="673133"/>
              </a:xfrm>
              <a:prstGeom prst="rect">
                <a:avLst/>
              </a:prstGeom>
              <a:blipFill>
                <a:blip r:embed="rId2"/>
                <a:stretch>
                  <a:fillRect l="-145" b="-566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/>
              <p:cNvSpPr/>
              <p:nvPr/>
            </p:nvSpPr>
            <p:spPr>
              <a:xfrm>
                <a:off x="95260" y="2859782"/>
                <a:ext cx="6588224" cy="7718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sSup>
                            <m:sSupPr>
                              <m:ctrlPr>
                                <a:rPr lang="ru-RU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</a:rPr>
                                <m:t>𝑐𝑜𝑠</m:t>
                              </m:r>
                            </m:e>
                            <m:sup>
                              <m:r>
                                <a:rPr lang="en-US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𝑡𝑔</m:t>
                          </m:r>
                        </m:e>
                        <m: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2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ru-RU" sz="22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2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22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60" y="2859782"/>
                <a:ext cx="6588224" cy="77181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/>
              <p:cNvSpPr/>
              <p:nvPr/>
            </p:nvSpPr>
            <p:spPr>
              <a:xfrm>
                <a:off x="20781" y="3971978"/>
                <a:ext cx="8910667" cy="97603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24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𝑡𝑔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𝑡𝑔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=1+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𝑡𝑔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1+</m:t>
                      </m:r>
                      <m:sSup>
                        <m:sSupPr>
                          <m:ctrlPr>
                            <a:rPr lang="ru-RU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400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degHide m:val="on"/>
                                  <m:ctrlPr>
                                    <a:rPr lang="ru-RU" sz="2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400" i="1">
                                      <a:solidFill>
                                        <a:srgbClr val="002060"/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=1+3=4</m:t>
                      </m:r>
                    </m:oMath>
                  </m:oMathPara>
                </a14:m>
                <a:endParaRPr lang="ru-RU" sz="24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81" y="3971978"/>
                <a:ext cx="8910667" cy="97603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155041" y="2336562"/>
                <a:ext cx="18101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Решение: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41" y="2336562"/>
                <a:ext cx="1810111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9652" y="717721"/>
            <a:ext cx="89705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269. </a:t>
            </a:r>
            <a:endParaRPr lang="en-US" sz="2600" i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155041" y="2498581"/>
                <a:ext cx="18101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Решение: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41" y="2498581"/>
                <a:ext cx="1810111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55041" y="2067694"/>
                <a:ext cx="335922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2</m:t>
                      </m:r>
                      <m:r>
                        <a:rPr lang="en-US" sz="2200" i="1" smtClean="0">
                          <a:latin typeface="Cambria Math" panose="02040503050406030204" pitchFamily="18" charset="0"/>
                        </a:rPr>
                        <m:t>) </m:t>
                      </m:r>
                      <m:sSup>
                        <m:sSup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 smtClean="0">
                          <a:latin typeface="Cambria Math"/>
                          <a:ea typeface="Cambria Math"/>
                        </a:rPr>
                        <m:t>𝛼</m:t>
                      </m:r>
                      <m:d>
                        <m:dPr>
                          <m:ctrlPr>
                            <a:rPr lang="en-US" sz="22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20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b="0" i="1" smtClean="0">
                                  <a:latin typeface="Cambria Math"/>
                                </a:rPr>
                                <m:t>𝑐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200" b="0" i="1" smtClean="0">
                          <a:latin typeface="Cambria Math"/>
                        </a:rPr>
                        <m:t>;     </m:t>
                      </m:r>
                      <m:r>
                        <a:rPr lang="en-US" sz="2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latin typeface="Cambria Math"/>
                        </a:rPr>
                        <m:t>   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41" y="2067694"/>
                <a:ext cx="3359226" cy="430887"/>
              </a:xfrm>
              <a:prstGeom prst="rect">
                <a:avLst/>
              </a:prstGeom>
              <a:blipFill rotWithShape="1">
                <a:blip r:embed="rId4"/>
                <a:stretch>
                  <a:fillRect b="-18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0" y="3075815"/>
                <a:ext cx="8543921" cy="6480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500" b="0" i="0" smtClean="0">
                        <a:latin typeface="Cambria Math"/>
                      </a:rPr>
                      <m:t>2)</m:t>
                    </m:r>
                    <m:sSup>
                      <m:sSupPr>
                        <m:ctrlPr>
                          <a:rPr lang="en-US" sz="2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5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5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500" i="1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𝛼</m:t>
                    </m:r>
                    <m:d>
                      <m:dPr>
                        <m:ctrlPr>
                          <a:rPr lang="ru-RU" sz="25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25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500" b="1" i="1" smtClean="0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𝒄</m:t>
                            </m:r>
                            <m:r>
                              <a:rPr lang="en-US" sz="25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𝒕𝒈</m:t>
                            </m:r>
                          </m:e>
                          <m:sup>
                            <m:r>
                              <a:rPr lang="en-US" sz="25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5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𝜶</m:t>
                        </m:r>
                      </m:e>
                    </m:d>
                    <m:r>
                      <a:rPr lang="en-US" sz="25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5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5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5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500" i="1">
                        <a:solidFill>
                          <a:srgbClr val="C0000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500" i="1" smtClean="0">
                        <a:latin typeface="Cambria Math"/>
                        <a:ea typeface="Cambria Math"/>
                      </a:rPr>
                      <m:t>∙</m:t>
                    </m:r>
                    <m:f>
                      <m:fPr>
                        <m:ctrlP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5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5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5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𝒔𝒊𝒏</m:t>
                            </m:r>
                          </m:e>
                          <m:sup>
                            <m:r>
                              <a:rPr lang="en-US" sz="2500" b="1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sz="25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𝜶</m:t>
                        </m:r>
                      </m:den>
                    </m:f>
                    <m:r>
                      <a:rPr lang="en-US" sz="25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5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2500" dirty="0">
                    <a:latin typeface="Arial" pitchFamily="34" charset="0"/>
                    <a:cs typeface="Arial" pitchFamily="34" charset="0"/>
                  </a:rPr>
                  <a:t>   </a:t>
                </a:r>
                <a:endParaRPr lang="ru-RU" sz="25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075815"/>
                <a:ext cx="8543921" cy="64806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42317" y="3793917"/>
                <a:ext cx="9101684" cy="12261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100" b="0" i="1" smtClean="0">
                          <a:latin typeface="Cambria Math"/>
                        </a:rPr>
                        <m:t>4</m:t>
                      </m:r>
                      <m:r>
                        <a:rPr lang="en-US" sz="210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100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1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1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1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1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1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1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𝒄𝒕𝒈</m:t>
                              </m:r>
                            </m:e>
                            <m:sup>
                              <m: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1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1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1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1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100" b="0" i="0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1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1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100" b="1" i="1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100" b="1" i="1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𝒄𝒐𝒔</m:t>
                                  </m:r>
                                </m:e>
                                <m:sup>
                                  <m:r>
                                    <a:rPr lang="en-US" sz="2100" b="1" i="1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1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1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1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100" b="1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1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𝒔𝒊𝒏</m:t>
                                  </m:r>
                                </m:e>
                                <m:sup>
                                  <m:r>
                                    <a:rPr lang="en-US" sz="2100" b="1" i="1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1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den>
                          </m:f>
                        </m:den>
                      </m:f>
                      <m:r>
                        <a:rPr lang="en-US" sz="2100" b="0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1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1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1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1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1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1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1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1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sSup>
                            <m:sSupPr>
                              <m:ctrlP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1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1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1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1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1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1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1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1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1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1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𝒕𝒈</m:t>
                          </m:r>
                        </m:e>
                        <m:sup>
                          <m:r>
                            <a:rPr lang="en-US" sz="21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100" b="1" i="1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1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1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1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17" y="3793917"/>
                <a:ext cx="9101684" cy="122610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32654" y="1109865"/>
                <a:ext cx="890384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Докажите, что при всех допустимых значениях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выражение принимает одно и то же значение, то есть не зависит от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654" y="1109865"/>
                <a:ext cx="8903842" cy="830997"/>
              </a:xfrm>
              <a:prstGeom prst="rect">
                <a:avLst/>
              </a:prstGeom>
              <a:blipFill>
                <a:blip r:embed="rId7"/>
                <a:stretch>
                  <a:fillRect l="-1140" t="-6061" r="-570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3678621" y="1867606"/>
                <a:ext cx="2719142" cy="8310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4)</m:t>
                      </m:r>
                      <m:f>
                        <m:f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200" i="1">
                                  <a:latin typeface="Cambria Math"/>
                                </a:rPr>
                                <m:t>𝑐𝑡𝑔</m:t>
                              </m:r>
                            </m:e>
                            <m:sup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2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latin typeface="Cambria Math"/>
                            </a:rPr>
                            <m:t>𝑡𝑔</m:t>
                          </m:r>
                        </m:e>
                        <m:sup>
                          <m:r>
                            <a:rPr lang="en-US" sz="2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8621" y="1867606"/>
                <a:ext cx="2719142" cy="83106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534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9652" y="717721"/>
            <a:ext cx="89705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271. </a:t>
            </a:r>
            <a:endParaRPr lang="en-US" sz="2600" i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251520" y="2787774"/>
                <a:ext cx="18101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Решение: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787774"/>
                <a:ext cx="1810111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" y="1579141"/>
                <a:ext cx="5812714" cy="7100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1)</m:t>
                      </m:r>
                      <m:r>
                        <a:rPr lang="en-US" sz="2000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b="0" i="1" smtClean="0">
                                  <a:latin typeface="Cambria Math"/>
                                </a:rPr>
                                <m:t>𝑠𝑖𝑛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𝑐𝑜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𝑐𝑡𝑔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,  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/>
                        </a:rPr>
                        <m:t>где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1579141"/>
                <a:ext cx="5812714" cy="710066"/>
              </a:xfrm>
              <a:prstGeom prst="rect">
                <a:avLst/>
              </a:prstGeom>
              <a:blipFill>
                <a:blip r:embed="rId4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48571" y="1172927"/>
            <a:ext cx="89038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itchFamily="34" charset="0"/>
                <a:cs typeface="Arial" pitchFamily="34" charset="0"/>
              </a:rPr>
              <a:t>Упростите выражение и найдите его числовое значение: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-15641" y="2231638"/>
                <a:ext cx="5963589" cy="7100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</a:rPr>
                        <m:t>)</m:t>
                      </m:r>
                      <m:r>
                        <a:rPr lang="en-US" sz="2000" b="0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latin typeface="Cambria Math"/>
                                </a:rPr>
                                <m:t>𝑡𝑔</m:t>
                              </m:r>
                            </m:e>
                            <m:sup>
                              <m:r>
                                <a:rPr lang="en-US" sz="2000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i="1">
                                  <a:latin typeface="Cambria Math"/>
                                </a:rPr>
                                <m:t>𝑠𝑖𝑛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𝑐𝑜𝑠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latin typeface="Cambria Math"/>
                                </a:rPr>
                                <m:t>𝑐</m:t>
                              </m:r>
                              <m:r>
                                <a:rPr lang="en-US" sz="2000" b="0" i="1" smtClean="0">
                                  <a:latin typeface="Cambria Math"/>
                                </a:rPr>
                                <m:t>𝑜𝑠</m:t>
                              </m:r>
                            </m:e>
                            <m:sup>
                              <m:r>
                                <a:rPr lang="en-US" sz="2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,  </m:t>
                      </m:r>
                      <m:r>
                        <a:rPr lang="ru-RU" sz="2000" b="0" i="1" smtClean="0">
                          <a:latin typeface="Cambria Math" panose="02040503050406030204" pitchFamily="18" charset="0"/>
                          <a:ea typeface="Cambria Math"/>
                        </a:rPr>
                        <m:t>где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641" y="2231638"/>
                <a:ext cx="5963589" cy="710066"/>
              </a:xfrm>
              <a:prstGeom prst="rect">
                <a:avLst/>
              </a:prstGeom>
              <a:blipFill>
                <a:blip r:embed="rId5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6323" y="3191947"/>
                <a:ext cx="9043927" cy="17338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1)</m:t>
                      </m:r>
                      <m:r>
                        <a:rPr lang="en-US" sz="2000" b="0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𝒄𝒐</m:t>
                              </m:r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</a:rPr>
                        <m:t>−</m:t>
                      </m:r>
                      <m:d>
                        <m:dPr>
                          <m:ctrlP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1+</m:t>
                          </m:r>
                          <m:sSup>
                            <m:sSupPr>
                              <m:ctrlP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𝑐𝑡𝑔</m:t>
                              </m:r>
                            </m:e>
                            <m:sup>
                              <m:r>
                                <a:rPr lang="en-US" sz="20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𝑠𝑖𝑛</m:t>
                              </m:r>
                            </m:e>
                            <m:sup>
                              <m:r>
                                <a:rPr lang="en-US" sz="2000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000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 </m:t>
                      </m:r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−2</m:t>
                          </m:r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𝒄𝒕𝒈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23" y="3191947"/>
                <a:ext cx="9043927" cy="173380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4474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6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31998" y="987574"/>
                <a:ext cx="9043927" cy="198605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2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2000" b="0" i="1" smtClean="0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𝒔𝒊𝒏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𝜶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𝒄𝒐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𝜶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𝒔𝒊𝒏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𝒄𝒐𝒔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𝒔𝒊𝒏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𝒕𝒈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B0F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00B0F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00B0F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  <m:r>
                        <a:rPr lang="en-US" sz="2000" b="1" i="1" smtClean="0">
                          <a:solidFill>
                            <a:srgbClr val="00B0F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>
                                  <a:solidFill>
                                    <a:srgbClr val="00B05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0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98" y="987574"/>
                <a:ext cx="9043927" cy="19860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788024" y="3363838"/>
                <a:ext cx="3381951" cy="7344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800" b="1" dirty="0">
                    <a:solidFill>
                      <a:srgbClr val="00B050"/>
                    </a:solidFill>
                  </a:rPr>
                  <a:t>Ответ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00B050"/>
                        </a:solidFill>
                        <a:latin typeface="Cambria Math"/>
                      </a:rPr>
                      <m:t>: </m:t>
                    </m:r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1)</a:t>
                </a:r>
                <a:r>
                  <a:rPr lang="en-US" sz="2800" b="1" dirty="0"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8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;  2)</a:t>
                </a:r>
                <a:r>
                  <a:rPr lang="en-US" sz="2800" b="1" dirty="0"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1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endParaRPr lang="ru-RU" sz="28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3363838"/>
                <a:ext cx="3381951" cy="734432"/>
              </a:xfrm>
              <a:prstGeom prst="rect">
                <a:avLst/>
              </a:prstGeom>
              <a:blipFill>
                <a:blip r:embed="rId4"/>
                <a:stretch>
                  <a:fillRect l="-3358" b="-678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81120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/>
              <p:cNvSpPr txBox="1">
                <a:spLocks/>
              </p:cNvSpPr>
              <p:nvPr/>
            </p:nvSpPr>
            <p:spPr>
              <a:xfrm>
                <a:off x="0" y="69579"/>
                <a:ext cx="9144000" cy="519639"/>
              </a:xfrm>
              <a:prstGeom prst="rect">
                <a:avLst/>
              </a:prstGeom>
            </p:spPr>
            <p:txBody>
              <a:bodyPr vert="horz" wrap="square" lIns="0" tIns="26171" rIns="0" bIns="0" rtlCol="0">
                <a:spAutoFit/>
              </a:bodyPr>
              <a:lstStyle>
                <a:lvl1pPr>
                  <a:defRPr sz="2650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marL="20131" algn="ctr">
                  <a:lnSpc>
                    <a:spcPts val="4431"/>
                  </a:lnSpc>
                </a:pPr>
                <a:r>
                  <a:rPr lang="ru-RU" sz="2400" dirty="0">
                    <a:solidFill>
                      <a:schemeClr val="bg1"/>
                    </a:solidFill>
                  </a:rPr>
                  <a:t>СИНУС, КОСИНУС, ТАНГЕНС И КОТАНГЕНС УГЛОВ </a:t>
                </a:r>
                <a14:m>
                  <m:oMath xmlns:m="http://schemas.openxmlformats.org/officeDocument/2006/math">
                    <m:r>
                      <a:rPr lang="ru-RU" sz="2400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sz="2400" dirty="0">
                    <a:solidFill>
                      <a:schemeClr val="bg1"/>
                    </a:solidFill>
                  </a:rPr>
                  <a:t> И</a:t>
                </a:r>
                <a:r>
                  <a:rPr lang="en-US" sz="24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ru-RU" sz="24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9579"/>
                <a:ext cx="9144000" cy="519639"/>
              </a:xfrm>
              <a:prstGeom prst="rect">
                <a:avLst/>
              </a:prstGeom>
              <a:blipFill>
                <a:blip r:embed="rId2"/>
                <a:stretch>
                  <a:fillRect b="-3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107504" y="3178436"/>
            <a:ext cx="4014290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1782960" y="1009116"/>
            <a:ext cx="34440" cy="395670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Кольцо 12"/>
          <p:cNvSpPr/>
          <p:nvPr/>
        </p:nvSpPr>
        <p:spPr>
          <a:xfrm>
            <a:off x="323528" y="1734061"/>
            <a:ext cx="3044858" cy="2851156"/>
          </a:xfrm>
          <a:prstGeom prst="donut">
            <a:avLst>
              <a:gd name="adj" fmla="val 833"/>
            </a:avLst>
          </a:prstGeom>
          <a:ln>
            <a:solidFill>
              <a:srgbClr val="00B0F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322469" y="948665"/>
                <a:ext cx="4464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2469" y="948665"/>
                <a:ext cx="446404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730790" y="3221194"/>
                <a:ext cx="44242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0790" y="3221194"/>
                <a:ext cx="442429" cy="46166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Овал 15"/>
          <p:cNvSpPr/>
          <p:nvPr/>
        </p:nvSpPr>
        <p:spPr>
          <a:xfrm>
            <a:off x="2825650" y="2101823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325610" y="2757346"/>
                <a:ext cx="380232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5610" y="2757346"/>
                <a:ext cx="380232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/>
          <p:cNvSpPr/>
          <p:nvPr/>
        </p:nvSpPr>
        <p:spPr>
          <a:xfrm rot="5400000" flipH="1">
            <a:off x="1982918" y="2941263"/>
            <a:ext cx="262511" cy="233231"/>
          </a:xfrm>
          <a:prstGeom prst="arc">
            <a:avLst>
              <a:gd name="adj1" fmla="val 13682631"/>
              <a:gd name="adj2" fmla="val 789404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307586" y="3267360"/>
                <a:ext cx="4171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𝑶</m:t>
                      </m:r>
                    </m:oMath>
                  </m:oMathPara>
                </a14:m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586" y="3267360"/>
                <a:ext cx="417101" cy="36933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Овал 22"/>
          <p:cNvSpPr/>
          <p:nvPr/>
        </p:nvSpPr>
        <p:spPr>
          <a:xfrm>
            <a:off x="2810523" y="4072009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2909159" y="1734061"/>
                <a:ext cx="180458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en-US" sz="18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800" i="1" dirty="0"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𝑐𝑜𝑠</m:t>
                    </m:r>
                    <m:r>
                      <a:rPr lang="en-US" sz="180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𝑠𝑖𝑛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endParaRPr lang="ru-RU" sz="1800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9159" y="1734061"/>
                <a:ext cx="1804587" cy="369332"/>
              </a:xfrm>
              <a:prstGeom prst="rect">
                <a:avLst/>
              </a:prstGeom>
              <a:blipFill rotWithShape="1">
                <a:blip r:embed="rId7"/>
                <a:stretch>
                  <a:fillRect t="-9836" b="-229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3326087" y="2679638"/>
                <a:ext cx="106099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𝑷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;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6087" y="2679638"/>
                <a:ext cx="1060995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единительная линия 40"/>
          <p:cNvCxnSpPr>
            <a:endCxn id="16" idx="3"/>
          </p:cNvCxnSpPr>
          <p:nvPr/>
        </p:nvCxnSpPr>
        <p:spPr>
          <a:xfrm flipV="1">
            <a:off x="1800180" y="2197571"/>
            <a:ext cx="1045738" cy="97146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endCxn id="23" idx="1"/>
          </p:cNvCxnSpPr>
          <p:nvPr/>
        </p:nvCxnSpPr>
        <p:spPr>
          <a:xfrm>
            <a:off x="1782960" y="3169037"/>
            <a:ext cx="1047831" cy="9194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8" name="Дуга 47"/>
          <p:cNvSpPr/>
          <p:nvPr/>
        </p:nvSpPr>
        <p:spPr>
          <a:xfrm rot="7819977" flipH="1">
            <a:off x="1982919" y="3186161"/>
            <a:ext cx="262511" cy="233231"/>
          </a:xfrm>
          <a:prstGeom prst="arc">
            <a:avLst>
              <a:gd name="adj1" fmla="val 13682631"/>
              <a:gd name="adj2" fmla="val 789404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2212905" y="3204662"/>
                <a:ext cx="534121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16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2905" y="3204662"/>
                <a:ext cx="534121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Овал 49"/>
          <p:cNvSpPr/>
          <p:nvPr/>
        </p:nvSpPr>
        <p:spPr>
          <a:xfrm>
            <a:off x="3299187" y="3130110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1" name="Прямая соединительная линия 50"/>
          <p:cNvCxnSpPr>
            <a:endCxn id="23" idx="0"/>
          </p:cNvCxnSpPr>
          <p:nvPr/>
        </p:nvCxnSpPr>
        <p:spPr>
          <a:xfrm flipH="1">
            <a:off x="2879722" y="2188589"/>
            <a:ext cx="12835" cy="1883420"/>
          </a:xfrm>
          <a:prstGeom prst="line">
            <a:avLst/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5473888" y="1582910"/>
                <a:ext cx="139121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;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3888" y="1582910"/>
                <a:ext cx="1391215" cy="400110"/>
              </a:xfrm>
              <a:prstGeom prst="rect">
                <a:avLst/>
              </a:prstGeom>
              <a:blipFill rotWithShape="1">
                <a:blip r:embed="rId10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Левая фигурная скобка 71"/>
          <p:cNvSpPr/>
          <p:nvPr/>
        </p:nvSpPr>
        <p:spPr>
          <a:xfrm rot="16200000">
            <a:off x="6778618" y="1261212"/>
            <a:ext cx="373761" cy="1874794"/>
          </a:xfrm>
          <a:prstGeom prst="leftBrace">
            <a:avLst>
              <a:gd name="adj1" fmla="val 50514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5091274" y="2403852"/>
            <a:ext cx="38671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ea typeface="Cambria Math"/>
              </a:rPr>
              <a:t>Симметрично относительно </a:t>
            </a:r>
            <a:r>
              <a:rPr lang="en-US" sz="2000" b="1" dirty="0">
                <a:solidFill>
                  <a:srgbClr val="002060"/>
                </a:solidFill>
                <a:ea typeface="Cambria Math"/>
              </a:rPr>
              <a:t>Ox </a:t>
            </a:r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>
            <a:off x="1823068" y="2158468"/>
            <a:ext cx="999961" cy="1642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H="1">
            <a:off x="1785476" y="4111669"/>
            <a:ext cx="999961" cy="1642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угольник 78"/>
              <p:cNvSpPr/>
              <p:nvPr/>
            </p:nvSpPr>
            <p:spPr>
              <a:xfrm>
                <a:off x="950339" y="1983166"/>
                <a:ext cx="80874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9" name="Прямоугольник 7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339" y="1983166"/>
                <a:ext cx="808748" cy="43088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>
                <a:off x="648649" y="3820316"/>
                <a:ext cx="1257588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⁡(−</m:t>
                      </m:r>
                      <m:r>
                        <a:rPr lang="en-US" sz="2200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200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649" y="3820316"/>
                <a:ext cx="1257588" cy="430887"/>
              </a:xfrm>
              <a:prstGeom prst="rect">
                <a:avLst/>
              </a:prstGeom>
              <a:blipFill rotWithShape="1">
                <a:blip r:embed="rId13"/>
                <a:stretch>
                  <a:fillRect b="-1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Прямоугольник 81"/>
              <p:cNvSpPr/>
              <p:nvPr/>
            </p:nvSpPr>
            <p:spPr>
              <a:xfrm>
                <a:off x="2785437" y="4246089"/>
                <a:ext cx="251828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en-US" sz="18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i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𝑐𝑜𝑠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⁡(−</m:t>
                    </m:r>
                    <m:r>
                      <a:rPr lang="en-US" sz="1800" b="0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);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𝑠𝑖𝑛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⁡(−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1800" b="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))</m:t>
                    </m:r>
                  </m:oMath>
                </a14:m>
                <a:endParaRPr lang="ru-RU" sz="1800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2" name="Прямоугольник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437" y="4246089"/>
                <a:ext cx="2518280" cy="369332"/>
              </a:xfrm>
              <a:prstGeom prst="rect">
                <a:avLst/>
              </a:prstGeom>
              <a:blipFill rotWithShape="1">
                <a:blip r:embed="rId14"/>
                <a:stretch>
                  <a:fillRect t="-10000" b="-2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Прямоугольник 101"/>
              <p:cNvSpPr/>
              <p:nvPr/>
            </p:nvSpPr>
            <p:spPr>
              <a:xfrm>
                <a:off x="3378394" y="1410330"/>
                <a:ext cx="52552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2" name="Прямоугольник 10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394" y="1410330"/>
                <a:ext cx="525528" cy="400110"/>
              </a:xfrm>
              <a:prstGeom prst="rect">
                <a:avLst/>
              </a:prstGeom>
              <a:blipFill rotWithShape="1">
                <a:blip r:embed="rId15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Прямоугольник 103"/>
              <p:cNvSpPr/>
              <p:nvPr/>
            </p:nvSpPr>
            <p:spPr>
              <a:xfrm>
                <a:off x="3944924" y="1410330"/>
                <a:ext cx="53194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4" name="Прямоугольник 10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4924" y="1410330"/>
                <a:ext cx="531940" cy="400110"/>
              </a:xfrm>
              <a:prstGeom prst="rect">
                <a:avLst/>
              </a:prstGeom>
              <a:blipFill rotWithShape="1">
                <a:blip r:embed="rId16"/>
                <a:stretch>
                  <a:fillRect b="-106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Прямоугольник 104"/>
              <p:cNvSpPr/>
              <p:nvPr/>
            </p:nvSpPr>
            <p:spPr>
              <a:xfrm>
                <a:off x="3483094" y="3898936"/>
                <a:ext cx="52552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5" name="Прямоугольник 10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3094" y="3898936"/>
                <a:ext cx="525528" cy="400110"/>
              </a:xfrm>
              <a:prstGeom prst="rect">
                <a:avLst/>
              </a:prstGeom>
              <a:blipFill rotWithShape="1">
                <a:blip r:embed="rId17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Прямоугольник 105"/>
              <p:cNvSpPr/>
              <p:nvPr/>
            </p:nvSpPr>
            <p:spPr>
              <a:xfrm>
                <a:off x="4244308" y="3898936"/>
                <a:ext cx="53194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6" name="Прямоугольник 10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308" y="3898936"/>
                <a:ext cx="531940" cy="400110"/>
              </a:xfrm>
              <a:prstGeom prst="rect">
                <a:avLst/>
              </a:prstGeom>
              <a:blipFill rotWithShape="1">
                <a:blip r:embed="rId18"/>
                <a:stretch>
                  <a:fillRect b="-12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Прямоугольник 106"/>
              <p:cNvSpPr/>
              <p:nvPr/>
            </p:nvSpPr>
            <p:spPr>
              <a:xfrm>
                <a:off x="4576491" y="2941880"/>
                <a:ext cx="113069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7" name="Прямоугольник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6491" y="2941880"/>
                <a:ext cx="1130694" cy="400110"/>
              </a:xfrm>
              <a:prstGeom prst="rect">
                <a:avLst/>
              </a:prstGeom>
              <a:blipFill rotWithShape="1">
                <a:blip r:embed="rId19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9" name="Прямоугольник 108"/>
              <p:cNvSpPr/>
              <p:nvPr/>
            </p:nvSpPr>
            <p:spPr>
              <a:xfrm>
                <a:off x="4564180" y="3491996"/>
                <a:ext cx="133587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4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9" name="Прямоугольник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4180" y="3491996"/>
                <a:ext cx="1335879" cy="400110"/>
              </a:xfrm>
              <a:prstGeom prst="rect">
                <a:avLst/>
              </a:prstGeom>
              <a:blipFill rotWithShape="1">
                <a:blip r:embed="rId20"/>
                <a:stretch>
                  <a:fillRect b="-12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0" name="Прямоугольник 109"/>
              <p:cNvSpPr/>
              <p:nvPr/>
            </p:nvSpPr>
            <p:spPr>
              <a:xfrm>
                <a:off x="5754110" y="2946830"/>
                <a:ext cx="235365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𝐜𝐨𝐬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⁡(−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)=</m:t>
                      </m:r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𝐜𝐨𝐬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⁡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110" name="Прямоугольник 10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4110" y="2946830"/>
                <a:ext cx="2353657" cy="430887"/>
              </a:xfrm>
              <a:prstGeom prst="rect">
                <a:avLst/>
              </a:prstGeom>
              <a:blipFill rotWithShape="1">
                <a:blip r:embed="rId21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Прямоугольник 110"/>
              <p:cNvSpPr/>
              <p:nvPr/>
            </p:nvSpPr>
            <p:spPr>
              <a:xfrm>
                <a:off x="5768918" y="3476607"/>
                <a:ext cx="2496453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200" b="1" i="0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</m:e>
                          </m:d>
                        </m:e>
                      </m:func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𝐬𝐢𝐧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⁡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200" b="1" dirty="0"/>
              </a:p>
            </p:txBody>
          </p:sp>
        </mc:Choice>
        <mc:Fallback xmlns="">
          <p:sp>
            <p:nvSpPr>
              <p:cNvPr id="111" name="Прямоугольник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8918" y="3476607"/>
                <a:ext cx="2496453" cy="430887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6" name="Прямоугольник 125"/>
              <p:cNvSpPr/>
              <p:nvPr/>
            </p:nvSpPr>
            <p:spPr>
              <a:xfrm>
                <a:off x="7308304" y="1579691"/>
                <a:ext cx="140910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𝑀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;</m:t>
                      </m:r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𝑦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2000" b="0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6" name="Прямоугольник 1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304" y="1579691"/>
                <a:ext cx="1409104" cy="400110"/>
              </a:xfrm>
              <a:prstGeom prst="rect">
                <a:avLst/>
              </a:prstGeom>
              <a:blipFill rotWithShape="1">
                <a:blip r:embed="rId2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7" name="Прямоугольник 126"/>
          <p:cNvSpPr/>
          <p:nvPr/>
        </p:nvSpPr>
        <p:spPr>
          <a:xfrm>
            <a:off x="8501247" y="3209762"/>
            <a:ext cx="5325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(1)</a:t>
            </a:r>
            <a:endParaRPr lang="ru-RU" sz="2400" b="1" dirty="0"/>
          </a:p>
        </p:txBody>
      </p:sp>
      <p:sp>
        <p:nvSpPr>
          <p:cNvPr id="128" name="Левая фигурная скобка 127"/>
          <p:cNvSpPr/>
          <p:nvPr/>
        </p:nvSpPr>
        <p:spPr>
          <a:xfrm rot="10800000">
            <a:off x="8107767" y="3050523"/>
            <a:ext cx="373761" cy="837697"/>
          </a:xfrm>
          <a:prstGeom prst="leftBrace">
            <a:avLst>
              <a:gd name="adj1" fmla="val 19581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/>
      <p:bldP spid="18" grpId="0" animBg="1"/>
      <p:bldP spid="19" grpId="0"/>
      <p:bldP spid="23" grpId="0" animBg="1"/>
      <p:bldP spid="33" grpId="0"/>
      <p:bldP spid="35" grpId="0"/>
      <p:bldP spid="48" grpId="0" animBg="1"/>
      <p:bldP spid="49" grpId="0"/>
      <p:bldP spid="50" grpId="0" animBg="1"/>
      <p:bldP spid="70" grpId="0"/>
      <p:bldP spid="72" grpId="0" animBg="1"/>
      <p:bldP spid="73" grpId="0"/>
      <p:bldP spid="79" grpId="0"/>
      <p:bldP spid="80" grpId="0"/>
      <p:bldP spid="82" grpId="0"/>
      <p:bldP spid="102" grpId="0"/>
      <p:bldP spid="104" grpId="0"/>
      <p:bldP spid="105" grpId="0"/>
      <p:bldP spid="106" grpId="0"/>
      <p:bldP spid="107" grpId="0"/>
      <p:bldP spid="109" grpId="0"/>
      <p:bldP spid="110" grpId="0"/>
      <p:bldP spid="111" grpId="0"/>
      <p:bldP spid="126" grpId="0"/>
      <p:bldP spid="127" grpId="0"/>
      <p:bldP spid="1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4767" y="915566"/>
                <a:ext cx="5444119" cy="797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2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𝐭𝐠</m:t>
                          </m:r>
                        </m:fName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2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2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𝛂</m:t>
                              </m:r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sin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cos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𝒕𝒈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200" b="1" i="0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    </m:t>
                      </m:r>
                      <m:r>
                        <a:rPr lang="en-US" sz="2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2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sz="2200" b="1" i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7" y="915566"/>
                <a:ext cx="5444119" cy="79727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25183" y="1712836"/>
                <a:ext cx="5598007" cy="797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2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𝐜𝐭𝐠</m:t>
                          </m:r>
                        </m:fName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2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200" b="1" i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𝛂</m:t>
                              </m:r>
                            </m:e>
                          </m:d>
                        </m:e>
                      </m:func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cos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2200" b="0" i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sin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⁡(−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en-US" sz="2200" b="0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𝒄𝒕𝒈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   (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83" y="1712836"/>
                <a:ext cx="5598007" cy="79727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object 4"/>
              <p:cNvSpPr txBox="1">
                <a:spLocks/>
              </p:cNvSpPr>
              <p:nvPr/>
            </p:nvSpPr>
            <p:spPr>
              <a:xfrm>
                <a:off x="0" y="69579"/>
                <a:ext cx="9144000" cy="519639"/>
              </a:xfrm>
              <a:prstGeom prst="rect">
                <a:avLst/>
              </a:prstGeom>
            </p:spPr>
            <p:txBody>
              <a:bodyPr vert="horz" wrap="square" lIns="0" tIns="26171" rIns="0" bIns="0" rtlCol="0">
                <a:spAutoFit/>
              </a:bodyPr>
              <a:lstStyle>
                <a:lvl1pPr>
                  <a:defRPr sz="2650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marL="20131" algn="ctr">
                  <a:lnSpc>
                    <a:spcPts val="4431"/>
                  </a:lnSpc>
                </a:pPr>
                <a:r>
                  <a:rPr lang="ru-RU" sz="2400" dirty="0">
                    <a:solidFill>
                      <a:schemeClr val="bg1"/>
                    </a:solidFill>
                  </a:rPr>
                  <a:t>СИНУС, КОСИНУС, ТАНГЕНС И КОТАНГЕНС УГЛОВ </a:t>
                </a:r>
                <a14:m>
                  <m:oMath xmlns:m="http://schemas.openxmlformats.org/officeDocument/2006/math">
                    <m:r>
                      <a:rPr lang="ru-RU" sz="2400" i="1" dirty="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ru-RU" sz="2400" dirty="0">
                    <a:solidFill>
                      <a:schemeClr val="bg1"/>
                    </a:solidFill>
                  </a:rPr>
                  <a:t> И</a:t>
                </a:r>
                <a:r>
                  <a:rPr lang="en-US" sz="24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ru-RU" sz="2400" i="1">
                        <a:solidFill>
                          <a:schemeClr val="bg1"/>
                        </a:solidFill>
                        <a:latin typeface="Cambria Math"/>
                        <a:ea typeface="Cambria Math"/>
                      </a:rPr>
                      <m:t>𝜶</m:t>
                    </m:r>
                  </m:oMath>
                </a14:m>
                <a:r>
                  <a:rPr lang="en-US" sz="2400" dirty="0">
                    <a:solidFill>
                      <a:schemeClr val="bg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3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69579"/>
                <a:ext cx="9144000" cy="519639"/>
              </a:xfrm>
              <a:prstGeom prst="rect">
                <a:avLst/>
              </a:prstGeom>
              <a:blipFill>
                <a:blip r:embed="rId4"/>
                <a:stretch>
                  <a:fillRect b="-3333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862812" y="971144"/>
                <a:ext cx="2381165" cy="7199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≠</m:t>
                      </m:r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400" i="1" smtClean="0">
                              <a:latin typeface="Cambria Math"/>
                              <a:ea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𝜖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𝑍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2812" y="971144"/>
                <a:ext cx="2381165" cy="7199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5897913" y="1880638"/>
                <a:ext cx="182575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400" i="1" smtClean="0">
                          <a:latin typeface="Cambria Math"/>
                          <a:ea typeface="Cambria Math"/>
                        </a:rPr>
                        <m:t>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𝑘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𝜖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𝑍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7913" y="1880638"/>
                <a:ext cx="1825756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44397" y="3602101"/>
                <a:ext cx="4487319" cy="7283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𝒔𝒊𝒏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𝒔𝒊𝒏</m:t>
                      </m:r>
                      <m:d>
                        <m:d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den>
                          </m:f>
                        </m:e>
                      </m:d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𝒔𝒊𝒏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7" y="3602101"/>
                <a:ext cx="4487319" cy="7283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74236" y="4299942"/>
                <a:ext cx="4258538" cy="8045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𝒄𝒐𝒔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𝒄𝒐𝒔</m:t>
                      </m:r>
                      <m:d>
                        <m:d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den>
                          </m:f>
                        </m:e>
                      </m:d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𝒄𝒐𝒔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36" y="4299942"/>
                <a:ext cx="4258538" cy="80457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4572488" y="3535911"/>
                <a:ext cx="4316759" cy="79175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𝒕𝒈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𝒕𝒈</m:t>
                      </m:r>
                      <m:d>
                        <m:d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den>
                          </m:f>
                        </m:e>
                      </m:d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𝒕𝒈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2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𝟑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488" y="3535911"/>
                <a:ext cx="4316759" cy="79175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4381986" y="4393686"/>
                <a:ext cx="4697761" cy="6747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𝒄𝒕𝒈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𝒄𝒕𝒈</m:t>
                      </m:r>
                      <m:d>
                        <m:d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1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den>
                          </m:f>
                        </m:e>
                      </m:d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=−</m:t>
                      </m:r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𝒄𝒕𝒈</m:t>
                      </m:r>
                      <m:f>
                        <m:fPr>
                          <m:ctrlP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sz="2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1986" y="4393686"/>
                <a:ext cx="4697761" cy="67473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35496" y="2781890"/>
                <a:ext cx="8784975" cy="1013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dirty="0">
                    <a:solidFill>
                      <a:srgbClr val="00B050"/>
                    </a:solidFill>
                    <a:latin typeface="Cambria Math" panose="02040503050406030204" pitchFamily="18" charset="0"/>
                  </a:rPr>
                  <a:t>Пример </a:t>
                </a:r>
                <a:r>
                  <a:rPr lang="ru-RU" sz="2800" dirty="0" smtClean="0">
                    <a:solidFill>
                      <a:srgbClr val="00B050"/>
                    </a:solidFill>
                    <a:latin typeface="Cambria Math" panose="02040503050406030204" pitchFamily="18" charset="0"/>
                  </a:rPr>
                  <a:t>1</a:t>
                </a:r>
                <a:r>
                  <a:rPr lang="en-US" sz="2800" dirty="0" smtClean="0">
                    <a:solidFill>
                      <a:srgbClr val="00B050"/>
                    </a:solidFill>
                    <a:latin typeface="Cambria Math" panose="02040503050406030204" pitchFamily="18" charset="0"/>
                  </a:rPr>
                  <a:t>. </a:t>
                </a:r>
                <a:r>
                  <a:rPr lang="ru-RU" sz="2400" dirty="0">
                    <a:latin typeface="Cambria Math" panose="02040503050406030204" pitchFamily="18" charset="0"/>
                  </a:rPr>
                  <a:t>Вычислите</a:t>
                </a:r>
                <a:r>
                  <a:rPr lang="en-US" sz="2400" dirty="0">
                    <a:latin typeface="Cambria Math" panose="02040503050406030204" pitchFamily="18" charset="0"/>
                  </a:rPr>
                  <a:t>:</a:t>
                </a:r>
                <a:r>
                  <a:rPr lang="en-US" sz="2400" dirty="0">
                    <a:solidFill>
                      <a:srgbClr val="00B050"/>
                    </a:solidFill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cs typeface="Arial" pitchFamily="34" charset="0"/>
                      </a:rPr>
                      <m:t>𝒔𝒊𝒏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 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𝒄𝒐𝒔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, 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𝒕𝒈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𝒗𝒂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𝒄𝒕𝒈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𝜶</m:t>
                    </m:r>
                    <m:r>
                      <a:rPr lang="ru-RU" sz="24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ea typeface="Cambria Math"/>
                        <a:cs typeface="Arial" pitchFamily="34" charset="0"/>
                      </a:rPr>
                      <m:t>,</m:t>
                    </m:r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Cambria Math" panose="02040503050406030204" pitchFamily="18" charset="0"/>
                  </a:rPr>
                  <a:t>где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  <a:p>
                <a:endParaRPr lang="ru-RU" sz="2800" dirty="0">
                  <a:solidFill>
                    <a:srgbClr val="00B05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2781890"/>
                <a:ext cx="8784975" cy="1013996"/>
              </a:xfrm>
              <a:prstGeom prst="rect">
                <a:avLst/>
              </a:prstGeom>
              <a:blipFill rotWithShape="0">
                <a:blip r:embed="rId12"/>
                <a:stretch>
                  <a:fillRect l="-1457" t="-71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" grpId="0"/>
      <p:bldP spid="25" grpId="0"/>
      <p:bldP spid="28" grpId="0"/>
      <p:bldP spid="29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4236" y="784218"/>
            <a:ext cx="38799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B050"/>
                </a:solidFill>
                <a:latin typeface="Cambria Math" panose="02040503050406030204" pitchFamily="18" charset="0"/>
              </a:rPr>
              <a:t>Пример 2</a:t>
            </a:r>
            <a:r>
              <a:rPr lang="en-US" sz="2800" dirty="0">
                <a:solidFill>
                  <a:srgbClr val="00B050"/>
                </a:solidFill>
                <a:latin typeface="Cambria Math" panose="02040503050406030204" pitchFamily="18" charset="0"/>
              </a:rPr>
              <a:t>. </a:t>
            </a:r>
            <a:r>
              <a:rPr lang="ru-RU" sz="2800" dirty="0">
                <a:latin typeface="Cambria Math" panose="02040503050406030204" pitchFamily="18" charset="0"/>
              </a:rPr>
              <a:t>Вычислите</a:t>
            </a:r>
            <a:r>
              <a:rPr lang="en-US" sz="2800" dirty="0">
                <a:latin typeface="Cambria Math" panose="02040503050406030204" pitchFamily="18" charset="0"/>
              </a:rPr>
              <a:t>:</a:t>
            </a:r>
            <a:r>
              <a:rPr lang="en-US" sz="2800" dirty="0">
                <a:solidFill>
                  <a:srgbClr val="00B050"/>
                </a:solidFill>
                <a:latin typeface="Cambria Math" panose="02040503050406030204" pitchFamily="18" charset="0"/>
              </a:rPr>
              <a:t> </a:t>
            </a:r>
            <a:endParaRPr lang="ru-RU" sz="2800" dirty="0">
              <a:solidFill>
                <a:srgbClr val="00B050"/>
              </a:solidFill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96066" y="1348838"/>
                <a:ext cx="5706947" cy="6220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1) </m:t>
                    </m:r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𝑠𝑖𝑛</m:t>
                    </m:r>
                    <m:d>
                      <m:dPr>
                        <m:ctrlPr>
                          <a:rPr lang="en-US" sz="23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3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300" b="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3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3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;</m:t>
                    </m:r>
                  </m:oMath>
                </a14:m>
                <a:r>
                  <a:rPr lang="en-US" sz="23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latin typeface="Cambria Math"/>
                        <a:ea typeface="Cambria Math"/>
                        <a:cs typeface="Arial" pitchFamily="34" charset="0"/>
                      </a:rPr>
                      <m:t> 2) </m:t>
                    </m:r>
                    <m:r>
                      <a:rPr lang="en-US" sz="2300" b="0" i="1">
                        <a:latin typeface="Cambria Math"/>
                        <a:ea typeface="Cambria Math"/>
                        <a:cs typeface="Arial" pitchFamily="34" charset="0"/>
                      </a:rPr>
                      <m:t>𝑐𝑜𝑠</m:t>
                    </m:r>
                    <m:d>
                      <m:dPr>
                        <m:ctrlPr>
                          <a:rPr lang="en-US" sz="2300" i="1"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300" b="0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3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300" b="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300" b="0" i="1" smtClean="0"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3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;   </a:t>
                </a:r>
                <a14:m>
                  <m:oMath xmlns:m="http://schemas.openxmlformats.org/officeDocument/2006/math">
                    <m:r>
                      <a:rPr lang="en-US" sz="2300" b="0" i="0" smtClean="0">
                        <a:latin typeface="Cambria Math"/>
                        <a:ea typeface="Cambria Math"/>
                        <a:cs typeface="Arial" pitchFamily="34" charset="0"/>
                      </a:rPr>
                      <m:t> 3) </m:t>
                    </m:r>
                    <m:r>
                      <a:rPr lang="en-US" sz="2300" b="0" i="1">
                        <a:latin typeface="Cambria Math"/>
                        <a:ea typeface="Cambria Math"/>
                        <a:cs typeface="Arial" pitchFamily="34" charset="0"/>
                      </a:rPr>
                      <m:t>𝑡𝑔</m:t>
                    </m:r>
                    <m:d>
                      <m:dPr>
                        <m:ctrlPr>
                          <a:rPr lang="en-US" sz="2300" i="1"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300" b="0" i="1"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300" i="1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300" b="0" i="1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300" b="0" i="1" smtClean="0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3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3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66" y="1348838"/>
                <a:ext cx="5706947" cy="622030"/>
              </a:xfrm>
              <a:prstGeom prst="rect">
                <a:avLst/>
              </a:prstGeom>
              <a:blipFill rotWithShape="1">
                <a:blip r:embed="rId3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113517" y="2643758"/>
                <a:ext cx="3699987" cy="7283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1)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𝑠𝑖𝑛</m:t>
                      </m:r>
                      <m:d>
                        <m:d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=−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𝑠𝑖𝑛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17" y="2643758"/>
                <a:ext cx="3699987" cy="7283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113517" y="3341597"/>
                <a:ext cx="3477940" cy="8034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2)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</m:t>
                      </m:r>
                      <m:d>
                        <m:d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20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22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17" y="3341597"/>
                <a:ext cx="3477940" cy="80349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13517" y="4299942"/>
                <a:ext cx="3642728" cy="6697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cs typeface="Arial" pitchFamily="34" charset="0"/>
                        </a:rPr>
                        <m:t>3) 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𝑡𝑔</m:t>
                      </m:r>
                      <m:d>
                        <m:d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200" b="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=−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𝑡𝑔</m:t>
                      </m:r>
                      <m:f>
                        <m:fPr>
                          <m:ctrlPr>
                            <a:rPr lang="en-US" sz="2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200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17" y="4299942"/>
                <a:ext cx="3642728" cy="6697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107504" y="2067694"/>
                <a:ext cx="18101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Решение: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067694"/>
                <a:ext cx="1810111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4" grpId="0"/>
      <p:bldP spid="25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угольник 24"/>
              <p:cNvSpPr/>
              <p:nvPr/>
            </p:nvSpPr>
            <p:spPr>
              <a:xfrm>
                <a:off x="0" y="1923678"/>
                <a:ext cx="18101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1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Решение: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923678"/>
                <a:ext cx="1810111" cy="52322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74236" y="784218"/>
            <a:ext cx="30195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275. </a:t>
            </a:r>
            <a:r>
              <a:rPr lang="ru-RU" sz="2800" dirty="0">
                <a:latin typeface="Cambria Math" panose="02040503050406030204" pitchFamily="18" charset="0"/>
              </a:rPr>
              <a:t>Вычислите</a:t>
            </a:r>
            <a:r>
              <a:rPr lang="en-US" sz="2800" dirty="0">
                <a:latin typeface="Cambria Math" panose="02040503050406030204" pitchFamily="18" charset="0"/>
              </a:rPr>
              <a:t>:</a:t>
            </a:r>
            <a:r>
              <a:rPr lang="en-US" sz="2800" dirty="0">
                <a:solidFill>
                  <a:srgbClr val="00B050"/>
                </a:solidFill>
                <a:latin typeface="Cambria Math" panose="02040503050406030204" pitchFamily="18" charset="0"/>
              </a:rPr>
              <a:t> </a:t>
            </a:r>
            <a:endParaRPr lang="ru-RU" sz="2800" dirty="0">
              <a:solidFill>
                <a:srgbClr val="00B050"/>
              </a:solidFill>
              <a:latin typeface="Cambria Math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4027" y="1203598"/>
                <a:ext cx="9085652" cy="6451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1) </m:t>
                    </m:r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𝑐𝑜𝑠</m:t>
                    </m:r>
                    <m:d>
                      <m:dPr>
                        <m:ctrlPr>
                          <a:rPr lang="en-US" sz="20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0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𝑠𝑖𝑛</m:t>
                    </m:r>
                    <m:d>
                      <m:dPr>
                        <m:ctrlP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000" b="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000" b="0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b="0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𝑡𝑔</m:t>
                    </m:r>
                    <m:d>
                      <m:dPr>
                        <m:ctrlPr>
                          <a:rPr lang="en-US" sz="20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000" b="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000" b="0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; </m:t>
                    </m:r>
                    <m:r>
                      <a:rPr lang="en-US" sz="2000" b="0" i="0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3</m:t>
                    </m:r>
                    <m:r>
                      <a:rPr lang="en-US" sz="2000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) </m:t>
                    </m:r>
                    <m:r>
                      <a:rPr lang="en-US" sz="2000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2</m:t>
                    </m:r>
                    <m:r>
                      <a:rPr lang="en-US" sz="2000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𝑠𝑖𝑛</m:t>
                    </m:r>
                    <m:d>
                      <m:dPr>
                        <m:ctrlPr>
                          <a:rPr lang="en-US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000" b="0" i="1" smtClean="0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𝑐𝑜𝑠</m:t>
                    </m:r>
                    <m:d>
                      <m:dPr>
                        <m:ctrlPr>
                          <a:rPr lang="en-US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000">
                        <a:solidFill>
                          <a:srgbClr val="7030A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i="1">
                        <a:solidFill>
                          <a:srgbClr val="7030A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𝑡𝑔</m:t>
                    </m:r>
                    <m:d>
                      <m:dPr>
                        <m:ctrlPr>
                          <a:rPr lang="en-US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000" i="1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</m:e>
                    </m:d>
                    <m:sSup>
                      <m:sSupPr>
                        <m:ctrlPr>
                          <a:rPr lang="en-US" sz="20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en-US" sz="2000" b="0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𝑠𝑖𝑛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000" b="0" i="1" smtClean="0">
                            <a:solidFill>
                              <a:srgbClr val="7030A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0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000" b="0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000" b="0" i="1" smtClean="0">
                                <a:solidFill>
                                  <a:srgbClr val="7030A0"/>
                                </a:solidFill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7" y="1203598"/>
                <a:ext cx="9085652" cy="64511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4027" y="2270080"/>
                <a:ext cx="9069765" cy="11848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1) </m:t>
                    </m:r>
                    <m:r>
                      <a:rPr lang="en-US" sz="2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𝑐𝑜𝑠</m:t>
                    </m:r>
                    <m:d>
                      <m:dPr>
                        <m:ctrlPr>
                          <a:rPr lang="en-US" sz="220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2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200" b="0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𝑠𝑖𝑛</m:t>
                    </m:r>
                    <m:d>
                      <m:dPr>
                        <m:ctrlP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200" b="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2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200" b="0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sz="2200" b="0" i="0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200" b="0" i="1">
                        <a:solidFill>
                          <a:srgbClr val="0070C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𝑡𝑔</m:t>
                    </m:r>
                    <m:d>
                      <m:dPr>
                        <m:ctrlPr>
                          <a:rPr lang="en-US" sz="22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2200" b="0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200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200" b="0" i="1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b="0" i="1" smtClean="0">
                                <a:solidFill>
                                  <a:srgbClr val="0070C0"/>
                                </a:solidFill>
                                <a:latin typeface="Cambria Math"/>
                                <a:ea typeface="Cambria Math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2200" b="0" i="0" smtClean="0">
                        <a:latin typeface="Cambria Math"/>
                        <a:ea typeface="Cambria Math"/>
                      </a:rPr>
                      <m:t>=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/>
                        <a:ea typeface="Cambria Math"/>
                      </a:rPr>
                      <m:t>cos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𝑠𝑖𝑛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6</m:t>
                            </m:r>
                          </m:den>
                        </m:f>
                      </m:e>
                    </m:d>
                    <m:r>
                      <a:rPr lang="en-US" sz="2200" b="0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200" b="0" i="1" smtClean="0">
                        <a:latin typeface="Cambria Math"/>
                        <a:ea typeface="Cambria Math"/>
                      </a:rPr>
                      <m:t>𝑡𝑔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  <m:r>
                      <a:rPr lang="en-US" sz="22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200" b="0" i="1" smtClean="0">
                                    <a:latin typeface="Cambria Math"/>
                                    <a:ea typeface="Cambria Math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en-US" sz="2200" b="0" i="1" smtClean="0">
                        <a:latin typeface="Cambria Math"/>
                        <a:ea typeface="Cambria Math"/>
                      </a:rPr>
                      <m:t>−−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200" b="0" i="1" smtClean="0"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num>
                      <m:den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  <m:r>
                      <a:rPr lang="en-US" sz="2200" b="0" i="1" smtClean="0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2200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  <m:r>
                      <a:rPr lang="en-US" sz="2200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en-US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2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27" y="2270080"/>
                <a:ext cx="9069765" cy="118481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-15083" y="3395897"/>
                <a:ext cx="9138875" cy="15867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  <a:cs typeface="Arial" pitchFamily="34" charset="0"/>
                        </a:rPr>
                        <m:t>3</m:t>
                      </m:r>
                      <m:r>
                        <a:rPr lang="en-US" sz="2000" i="1">
                          <a:latin typeface="Cambria Math"/>
                          <a:ea typeface="Cambria Math"/>
                          <a:cs typeface="Arial" pitchFamily="34" charset="0"/>
                        </a:rPr>
                        <m:t>) </m:t>
                      </m:r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2</m:t>
                      </m:r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𝑠𝑖𝑛</m:t>
                      </m:r>
                      <m:d>
                        <m:dPr>
                          <m:ctrlPr>
                            <a:rPr lang="en-US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en-US" sz="2000" b="0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𝑐𝑜𝑠</m:t>
                      </m:r>
                      <m:d>
                        <m:dPr>
                          <m:ctrlPr>
                            <a:rPr lang="en-US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en-US" sz="200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𝑡𝑔</m:t>
                      </m:r>
                      <m:d>
                        <m:dPr>
                          <m:ctrlPr>
                            <a:rPr lang="en-US" sz="20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000" b="0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0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en-US" sz="20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000" b="0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=−2∙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3</m:t>
                              </m:r>
                            </m:e>
                          </m:rad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</m:oMath>
                  </m:oMathPara>
                </a14:m>
                <a:endParaRPr lang="en-US" sz="2000" b="0" i="1" dirty="0"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000" b="0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fPr>
                                <m:num>
                                  <m:rad>
                                    <m:radPr>
                                      <m:degHide m:val="on"/>
                                      <m:ctrlPr>
                                        <a:rPr lang="en-US" sz="2000" b="0" i="1" smtClean="0"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000" b="0" i="1" smtClean="0"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e>
                                  </m:rad>
                                </m:num>
                                <m:den>
                                  <m:r>
                                    <a:rPr lang="en-US" sz="2000" b="0" i="1" smtClean="0"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4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  <m:r>
                        <a:rPr lang="en-US" sz="2000" i="1"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6</m:t>
                          </m:r>
                        </m:den>
                      </m:f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083" y="3395897"/>
                <a:ext cx="9138875" cy="15867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8" grpId="0"/>
      <p:bldP spid="19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3877c308dd4a31db7c5db711842ea027d8ea3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16272</TotalTime>
  <Words>286</Words>
  <Application>Microsoft Office PowerPoint</Application>
  <PresentationFormat>Экран (16:9)</PresentationFormat>
  <Paragraphs>90</Paragraphs>
  <Slides>11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1434</cp:revision>
  <dcterms:created xsi:type="dcterms:W3CDTF">2020-04-09T07:32:19Z</dcterms:created>
  <dcterms:modified xsi:type="dcterms:W3CDTF">2021-01-26T11:17:46Z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