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1381" r:id="rId2"/>
    <p:sldId id="1564" r:id="rId3"/>
    <p:sldId id="1565" r:id="rId4"/>
    <p:sldId id="1566" r:id="rId5"/>
    <p:sldId id="1567" r:id="rId6"/>
    <p:sldId id="1552" r:id="rId7"/>
    <p:sldId id="1568" r:id="rId8"/>
    <p:sldId id="1569" r:id="rId9"/>
    <p:sldId id="1570" r:id="rId10"/>
    <p:sldId id="1571" r:id="rId11"/>
    <p:sldId id="1572" r:id="rId12"/>
    <p:sldId id="1573" r:id="rId13"/>
    <p:sldId id="1574" r:id="rId14"/>
    <p:sldId id="1575" r:id="rId15"/>
    <p:sldId id="368" r:id="rId16"/>
  </p:sldIdLst>
  <p:sldSz cx="9144000" cy="5143500" type="screen16x9"/>
  <p:notesSz cx="5765800" cy="3244850"/>
  <p:custDataLst>
    <p:tags r:id="rId18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 varScale="1">
        <p:scale>
          <a:sx n="65" d="100"/>
          <a:sy n="65" d="100"/>
        </p:scale>
        <p:origin x="80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6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07.png"/><Relationship Id="rId18" Type="http://schemas.openxmlformats.org/officeDocument/2006/relationships/image" Target="../media/image96.png"/><Relationship Id="rId3" Type="http://schemas.openxmlformats.org/officeDocument/2006/relationships/image" Target="../media/image2.png"/><Relationship Id="rId21" Type="http://schemas.openxmlformats.org/officeDocument/2006/relationships/image" Target="../media/image99.png"/><Relationship Id="rId7" Type="http://schemas.openxmlformats.org/officeDocument/2006/relationships/image" Target="../media/image104.png"/><Relationship Id="rId12" Type="http://schemas.openxmlformats.org/officeDocument/2006/relationships/image" Target="../media/image106.pn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05.png"/><Relationship Id="rId5" Type="http://schemas.openxmlformats.org/officeDocument/2006/relationships/image" Target="../media/image103.png"/><Relationship Id="rId15" Type="http://schemas.openxmlformats.org/officeDocument/2006/relationships/image" Target="../media/image108.png"/><Relationship Id="rId10" Type="http://schemas.openxmlformats.org/officeDocument/2006/relationships/image" Target="../media/image88.png"/><Relationship Id="rId19" Type="http://schemas.openxmlformats.org/officeDocument/2006/relationships/image" Target="../media/image111.png"/><Relationship Id="rId4" Type="http://schemas.openxmlformats.org/officeDocument/2006/relationships/image" Target="../media/image10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17.png"/><Relationship Id="rId18" Type="http://schemas.openxmlformats.org/officeDocument/2006/relationships/image" Target="../media/image121.png"/><Relationship Id="rId3" Type="http://schemas.openxmlformats.org/officeDocument/2006/relationships/image" Target="../media/image310.png"/><Relationship Id="rId21" Type="http://schemas.openxmlformats.org/officeDocument/2006/relationships/image" Target="../media/image4.png"/><Relationship Id="rId7" Type="http://schemas.openxmlformats.org/officeDocument/2006/relationships/image" Target="../media/image104.png"/><Relationship Id="rId12" Type="http://schemas.openxmlformats.org/officeDocument/2006/relationships/image" Target="../media/image116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15.png"/><Relationship Id="rId5" Type="http://schemas.openxmlformats.org/officeDocument/2006/relationships/image" Target="../media/image103.png"/><Relationship Id="rId15" Type="http://schemas.openxmlformats.org/officeDocument/2006/relationships/image" Target="../media/image118.png"/><Relationship Id="rId10" Type="http://schemas.openxmlformats.org/officeDocument/2006/relationships/image" Target="../media/image88.png"/><Relationship Id="rId19" Type="http://schemas.openxmlformats.org/officeDocument/2006/relationships/image" Target="../media/image122.png"/><Relationship Id="rId4" Type="http://schemas.openxmlformats.org/officeDocument/2006/relationships/image" Target="../media/image114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37.png"/><Relationship Id="rId3" Type="http://schemas.openxmlformats.org/officeDocument/2006/relationships/image" Target="../media/image410.png"/><Relationship Id="rId21" Type="http://schemas.openxmlformats.org/officeDocument/2006/relationships/image" Target="../media/image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9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08.png"/><Relationship Id="rId10" Type="http://schemas.openxmlformats.org/officeDocument/2006/relationships/image" Target="../media/image132.png"/><Relationship Id="rId19" Type="http://schemas.openxmlformats.org/officeDocument/2006/relationships/image" Target="../media/image138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47.png"/><Relationship Id="rId18" Type="http://schemas.openxmlformats.org/officeDocument/2006/relationships/image" Target="../media/image149.png"/><Relationship Id="rId3" Type="http://schemas.openxmlformats.org/officeDocument/2006/relationships/image" Target="../media/image510.png"/><Relationship Id="rId21" Type="http://schemas.openxmlformats.org/officeDocument/2006/relationships/image" Target="../media/image6.png"/><Relationship Id="rId7" Type="http://schemas.openxmlformats.org/officeDocument/2006/relationships/image" Target="../media/image144.png"/><Relationship Id="rId12" Type="http://schemas.openxmlformats.org/officeDocument/2006/relationships/image" Target="../media/image146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9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45.png"/><Relationship Id="rId5" Type="http://schemas.openxmlformats.org/officeDocument/2006/relationships/image" Target="../media/image143.png"/><Relationship Id="rId15" Type="http://schemas.openxmlformats.org/officeDocument/2006/relationships/image" Target="../media/image118.png"/><Relationship Id="rId10" Type="http://schemas.openxmlformats.org/officeDocument/2006/relationships/image" Target="../media/image132.png"/><Relationship Id="rId19" Type="http://schemas.openxmlformats.org/officeDocument/2006/relationships/image" Target="../media/image150.png"/><Relationship Id="rId4" Type="http://schemas.openxmlformats.org/officeDocument/2006/relationships/image" Target="../media/image142.png"/><Relationship Id="rId9" Type="http://schemas.openxmlformats.org/officeDocument/2006/relationships/image" Target="../media/image131.png"/><Relationship Id="rId14" Type="http://schemas.openxmlformats.org/officeDocument/2006/relationships/image" Target="../media/image148.png"/><Relationship Id="rId22" Type="http://schemas.openxmlformats.org/officeDocument/2006/relationships/image" Target="../media/image1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27777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1" y="2177395"/>
            <a:ext cx="4968552" cy="2266563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 algn="ctr">
              <a:lnSpc>
                <a:spcPts val="4431"/>
              </a:lnSpc>
              <a:spcBef>
                <a:spcPts val="1200"/>
              </a:spcBef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ДОКАЗАТЕЛЬСТВО ПРОСТЫХ НЕРАВЕНСТВ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9" y="1851670"/>
            <a:ext cx="504056" cy="9361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5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3" y="485239"/>
            <a:ext cx="1824513" cy="517852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200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3200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3003798"/>
            <a:ext cx="504056" cy="13565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5" y="699542"/>
                <a:ext cx="8784976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183.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Докажите, что для любых действительных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имеет место неравенство: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699542"/>
                <a:ext cx="8784976" cy="969496"/>
              </a:xfrm>
              <a:prstGeom prst="rect">
                <a:avLst/>
              </a:prstGeom>
              <a:blipFill>
                <a:blip r:embed="rId3"/>
                <a:stretch>
                  <a:fillRect l="-1527" t="-6289" r="-1249" b="-16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9552" y="1568974"/>
                <a:ext cx="2573653" cy="938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68974"/>
                <a:ext cx="2573653" cy="9382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9016" y="2815098"/>
                <a:ext cx="2718629" cy="938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6" y="2815098"/>
                <a:ext cx="2718629" cy="9382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568" y="3879643"/>
                <a:ext cx="2933431" cy="1006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79643"/>
                <a:ext cx="2933431" cy="10066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46881" y="2283718"/>
                <a:ext cx="3518527" cy="1006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−(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881" y="2283718"/>
                <a:ext cx="3518527" cy="10066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16016" y="3581288"/>
                <a:ext cx="2639184" cy="1006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581288"/>
                <a:ext cx="2639184" cy="10066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444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7" grpId="0"/>
      <p:bldP spid="15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5281" y="722769"/>
                <a:ext cx="89682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185. </a:t>
                </a:r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 неравенство, если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≥−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1" y="722769"/>
                <a:ext cx="8968289" cy="538609"/>
              </a:xfrm>
              <a:prstGeom prst="rect">
                <a:avLst/>
              </a:prstGeom>
              <a:blipFill>
                <a:blip r:embed="rId3"/>
                <a:stretch>
                  <a:fillRect l="-1427" t="-11364" r="-476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922248" y="1215324"/>
                <a:ext cx="3964932" cy="105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248" y="1215324"/>
                <a:ext cx="3964932" cy="10590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2211710"/>
                <a:ext cx="3941142" cy="105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11710"/>
                <a:ext cx="3941142" cy="10590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3291830"/>
                <a:ext cx="5235216" cy="600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ru-RU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91830"/>
                <a:ext cx="5235216" cy="6004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1370" y="3723878"/>
                <a:ext cx="8433078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ru-RU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70" y="3723878"/>
                <a:ext cx="8433078" cy="14108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79330" y="2211710"/>
                <a:ext cx="3718326" cy="105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330" y="2211710"/>
                <a:ext cx="3718326" cy="10590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1407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7" grpId="0"/>
      <p:bldP spid="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2" y="3608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7504" y="915566"/>
                <a:ext cx="3964932" cy="105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15566"/>
                <a:ext cx="3964932" cy="1059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51624" y="699542"/>
                <a:ext cx="4684872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ru-RU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624" y="699542"/>
                <a:ext cx="4684872" cy="1410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5758" y="2139702"/>
                <a:ext cx="5364354" cy="105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58" y="2139702"/>
                <a:ext cx="5364354" cy="10590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9176" y="3033059"/>
                <a:ext cx="3962046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ru-RU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76" y="3033059"/>
                <a:ext cx="3962046" cy="1410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40506" y="3312878"/>
                <a:ext cx="3863942" cy="105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ru-RU" b="1" i="1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06" y="3312878"/>
                <a:ext cx="3863942" cy="10590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6754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5281" y="722769"/>
                <a:ext cx="57240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188. </a:t>
                </a:r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Докажите, что если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1" y="722769"/>
                <a:ext cx="5724067" cy="538609"/>
              </a:xfrm>
              <a:prstGeom prst="rect">
                <a:avLst/>
              </a:prstGeom>
              <a:blipFill>
                <a:blip r:embed="rId3"/>
                <a:stretch>
                  <a:fillRect l="-2236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922248" y="1283827"/>
                <a:ext cx="3787575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248" y="1283827"/>
                <a:ext cx="3787575" cy="927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3002194"/>
                <a:ext cx="2604366" cy="92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02194"/>
                <a:ext cx="2604366" cy="9262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2109" y="1923678"/>
                <a:ext cx="235410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09" y="1923678"/>
                <a:ext cx="2354106" cy="9371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9552" y="4020131"/>
                <a:ext cx="2604366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20131"/>
                <a:ext cx="2604366" cy="9278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09626" y="2211710"/>
                <a:ext cx="2587760" cy="182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rad>
                            </m:e>
                            <m:e>
                              <m:f>
                                <m:f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626" y="2211710"/>
                <a:ext cx="2587760" cy="18259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35787" y="2859782"/>
                <a:ext cx="736213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787" y="2859782"/>
                <a:ext cx="73621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835787" y="4037659"/>
            <a:ext cx="340050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64745" y="4020131"/>
                <a:ext cx="3787575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745" y="4020131"/>
                <a:ext cx="3787575" cy="9278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0530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3" grpId="0"/>
      <p:bldP spid="12" grpId="0"/>
      <p:bldP spid="15" grpId="0"/>
      <p:bldP spid="4" grpId="0"/>
      <p:bldP spid="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5281" y="722769"/>
                <a:ext cx="8359020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190. </a:t>
                </a:r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Докажите, что если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≥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≥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то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1" y="722769"/>
                <a:ext cx="8359020" cy="984885"/>
              </a:xfrm>
              <a:prstGeom prst="rect">
                <a:avLst/>
              </a:prstGeom>
              <a:blipFill>
                <a:blip r:embed="rId3"/>
                <a:stretch>
                  <a:fillRect l="-1531" t="-6211" r="-583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6928" y="1083077"/>
                <a:ext cx="3198504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28" y="1083077"/>
                <a:ext cx="3198504" cy="999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3003798"/>
                <a:ext cx="3103349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𝒂𝒄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03798"/>
                <a:ext cx="3103349" cy="9992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548" y="2048954"/>
                <a:ext cx="235410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48" y="2048954"/>
                <a:ext cx="2354106" cy="9371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04090" y="2456995"/>
                <a:ext cx="3364254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𝒂𝒄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𝒂𝒄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090" y="2456995"/>
                <a:ext cx="3364254" cy="14108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43808" y="4020774"/>
                <a:ext cx="3198504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020774"/>
                <a:ext cx="3198504" cy="9992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4929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" grpId="0"/>
      <p:bldP spid="16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9702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ЗАДАНИЕ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914653" y="988754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ctr"/>
            <a:r>
              <a:rPr lang="ru-RU" sz="3200" b="1" dirty="0"/>
              <a:t>Стр.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83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–</a:t>
            </a:r>
            <a:endParaRPr lang="ru-RU" sz="3200" b="1" dirty="0"/>
          </a:p>
          <a:p>
            <a:pPr algn="ctr"/>
            <a:r>
              <a:rPr lang="ru-RU" sz="3200" b="1" dirty="0"/>
              <a:t>№</a:t>
            </a:r>
            <a:r>
              <a:rPr lang="en-US" sz="3200" b="1" dirty="0"/>
              <a:t>  </a:t>
            </a:r>
            <a:r>
              <a:rPr lang="en-US" sz="3200" b="1" dirty="0">
                <a:solidFill>
                  <a:srgbClr val="7030A0"/>
                </a:solidFill>
              </a:rPr>
              <a:t>184, 186, 187, 189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2961" y="1228234"/>
                <a:ext cx="4078809" cy="924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1" y="1228234"/>
                <a:ext cx="4078809" cy="9246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1520" y="746759"/>
            <a:ext cx="635802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207.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неравенств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2283718"/>
                <a:ext cx="269137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83718"/>
                <a:ext cx="2691378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768610"/>
                <a:ext cx="2967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68610"/>
                <a:ext cx="296722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17951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53272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4885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 rot="16200000">
            <a:off x="210072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1562" y="3683808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62" y="3683808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Дуга 17"/>
          <p:cNvSpPr/>
          <p:nvPr/>
        </p:nvSpPr>
        <p:spPr>
          <a:xfrm>
            <a:off x="-900608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277180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20072" y="2249165"/>
                <a:ext cx="341433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249165"/>
                <a:ext cx="3414332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21201" y="2768610"/>
                <a:ext cx="3315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01" y="2768610"/>
                <a:ext cx="3315588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486003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21324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42937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/>
          <p:cNvSpPr/>
          <p:nvPr/>
        </p:nvSpPr>
        <p:spPr>
          <a:xfrm rot="16200000">
            <a:off x="678124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6136" y="3651870"/>
                <a:ext cx="8381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651870"/>
                <a:ext cx="838178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72082" y="3683808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82" y="3683808"/>
                <a:ext cx="39626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Дуга 33"/>
          <p:cNvSpPr/>
          <p:nvPr/>
        </p:nvSpPr>
        <p:spPr>
          <a:xfrm>
            <a:off x="3779912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flipH="1">
            <a:off x="745232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круглая скобка 37"/>
          <p:cNvSpPr/>
          <p:nvPr/>
        </p:nvSpPr>
        <p:spPr>
          <a:xfrm rot="16200000">
            <a:off x="6773242" y="2980797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933824" y="426365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19672" y="425987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259872"/>
                <a:ext cx="588623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/>
          <p:nvPr/>
        </p:nvCxnSpPr>
        <p:spPr>
          <a:xfrm flipV="1">
            <a:off x="884655" y="4299942"/>
            <a:ext cx="6639673" cy="7078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3995936" y="422793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133234" y="424441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63888" y="4259872"/>
                <a:ext cx="8381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259872"/>
                <a:ext cx="838178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75938" y="425987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38" y="4259872"/>
                <a:ext cx="396262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авая круглая скобка 48"/>
          <p:cNvSpPr/>
          <p:nvPr/>
        </p:nvSpPr>
        <p:spPr>
          <a:xfrm rot="16200000">
            <a:off x="4969212" y="3084525"/>
            <a:ext cx="259582" cy="2114353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27984" y="4587974"/>
                <a:ext cx="4608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800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A859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sz="2800" b="1" dirty="0">
                    <a:solidFill>
                      <a:srgbClr val="00A859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587974"/>
                <a:ext cx="4608512" cy="523220"/>
              </a:xfrm>
              <a:prstGeom prst="rect">
                <a:avLst/>
              </a:prstGeom>
              <a:blipFill>
                <a:blip r:embed="rId22"/>
                <a:stretch>
                  <a:fillRect l="-2646" t="-15294" b="-30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авая круглая скобка 52"/>
          <p:cNvSpPr/>
          <p:nvPr/>
        </p:nvSpPr>
        <p:spPr>
          <a:xfrm rot="16200000">
            <a:off x="2092722" y="2980797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авая круглая скобка 53"/>
          <p:cNvSpPr/>
          <p:nvPr/>
        </p:nvSpPr>
        <p:spPr>
          <a:xfrm rot="16200000">
            <a:off x="3862659" y="2000916"/>
            <a:ext cx="387628" cy="4153522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226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  <p:bldP spid="9" grpId="0" animBg="1"/>
      <p:bldP spid="10" grpId="0" animBg="1"/>
      <p:bldP spid="11" grpId="0" animBg="1"/>
      <p:bldP spid="11" grpId="1" animBg="1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8" grpId="1" animBg="1"/>
      <p:bldP spid="19" grpId="0" animBg="1"/>
      <p:bldP spid="19" grpId="1" animBg="1"/>
      <p:bldP spid="4" grpId="0"/>
      <p:bldP spid="24" grpId="0"/>
      <p:bldP spid="26" grpId="0" animBg="1"/>
      <p:bldP spid="27" grpId="0" animBg="1"/>
      <p:bldP spid="28" grpId="0" animBg="1"/>
      <p:bldP spid="28" grpId="1" animBg="1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8" grpId="0" animBg="1"/>
      <p:bldP spid="39" grpId="0" animBg="1"/>
      <p:bldP spid="41" grpId="0"/>
      <p:bldP spid="44" grpId="0" animBg="1"/>
      <p:bldP spid="45" grpId="0" animBg="1"/>
      <p:bldP spid="46" grpId="0"/>
      <p:bldP spid="47" grpId="0"/>
      <p:bldP spid="49" grpId="0" animBg="1"/>
      <p:bldP spid="52" grpId="0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2961" y="1228234"/>
                <a:ext cx="3496919" cy="924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1" y="1228234"/>
                <a:ext cx="3496919" cy="9246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1520" y="746759"/>
            <a:ext cx="64606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207.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неравенств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2283718"/>
                <a:ext cx="269137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83718"/>
                <a:ext cx="2691378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768610"/>
                <a:ext cx="2967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68610"/>
                <a:ext cx="296722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17951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53272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4885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 rot="16200000">
            <a:off x="210072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1562" y="3683808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62" y="3683808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Дуга 17"/>
          <p:cNvSpPr/>
          <p:nvPr/>
        </p:nvSpPr>
        <p:spPr>
          <a:xfrm>
            <a:off x="-900608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277180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20072" y="2249165"/>
                <a:ext cx="291419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249165"/>
                <a:ext cx="2914195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21201" y="2768610"/>
                <a:ext cx="2967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01" y="2768610"/>
                <a:ext cx="2967223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486003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21324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42937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/>
          <p:cNvSpPr/>
          <p:nvPr/>
        </p:nvSpPr>
        <p:spPr>
          <a:xfrm rot="16200000">
            <a:off x="678124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6136" y="365187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651870"/>
                <a:ext cx="58862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72082" y="3683808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82" y="3683808"/>
                <a:ext cx="39626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Дуга 33"/>
          <p:cNvSpPr/>
          <p:nvPr/>
        </p:nvSpPr>
        <p:spPr>
          <a:xfrm>
            <a:off x="3779912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flipH="1">
            <a:off x="745232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круглая скобка 37"/>
          <p:cNvSpPr/>
          <p:nvPr/>
        </p:nvSpPr>
        <p:spPr>
          <a:xfrm rot="16200000">
            <a:off x="6773242" y="2980797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933824" y="426365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19672" y="425987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259872"/>
                <a:ext cx="588623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/>
          <p:nvPr/>
        </p:nvCxnSpPr>
        <p:spPr>
          <a:xfrm flipV="1">
            <a:off x="884655" y="4299942"/>
            <a:ext cx="6639673" cy="7078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3995936" y="422793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133234" y="424441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95345" y="425987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345" y="4259872"/>
                <a:ext cx="588623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75938" y="425987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38" y="4259872"/>
                <a:ext cx="396262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27984" y="4587974"/>
                <a:ext cx="4608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800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A859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sz="2800" b="1" dirty="0">
                    <a:solidFill>
                      <a:srgbClr val="00A859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;−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587974"/>
                <a:ext cx="4608512" cy="523220"/>
              </a:xfrm>
              <a:prstGeom prst="rect">
                <a:avLst/>
              </a:prstGeom>
              <a:blipFill>
                <a:blip r:embed="rId21"/>
                <a:stretch>
                  <a:fillRect l="-2646" t="-15294" b="-30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авая круглая скобка 53"/>
          <p:cNvSpPr/>
          <p:nvPr/>
        </p:nvSpPr>
        <p:spPr>
          <a:xfrm rot="16200000">
            <a:off x="3946717" y="2084974"/>
            <a:ext cx="219511" cy="4153522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>
            <a:off x="-900608" y="3432807"/>
            <a:ext cx="2448272" cy="435087"/>
          </a:xfrm>
          <a:prstGeom prst="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flipH="1">
            <a:off x="2771800" y="3432807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>
            <a:off x="1547664" y="4008871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flipH="1">
            <a:off x="6156176" y="4008871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857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  <p:bldP spid="9" grpId="0" animBg="1"/>
      <p:bldP spid="10" grpId="0" animBg="1"/>
      <p:bldP spid="11" grpId="0" animBg="1"/>
      <p:bldP spid="11" grpId="1" animBg="1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8" grpId="1" animBg="1"/>
      <p:bldP spid="19" grpId="0" animBg="1"/>
      <p:bldP spid="19" grpId="1" animBg="1"/>
      <p:bldP spid="4" grpId="0"/>
      <p:bldP spid="24" grpId="0"/>
      <p:bldP spid="26" grpId="0" animBg="1"/>
      <p:bldP spid="27" grpId="0" animBg="1"/>
      <p:bldP spid="28" grpId="0" animBg="1"/>
      <p:bldP spid="28" grpId="1" animBg="1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8" grpId="0" animBg="1"/>
      <p:bldP spid="39" grpId="0" animBg="1"/>
      <p:bldP spid="41" grpId="0"/>
      <p:bldP spid="44" grpId="0" animBg="1"/>
      <p:bldP spid="45" grpId="0" animBg="1"/>
      <p:bldP spid="46" grpId="0"/>
      <p:bldP spid="47" grpId="0"/>
      <p:bldP spid="52" grpId="0"/>
      <p:bldP spid="54" grpId="0" animBg="1"/>
      <p:bldP spid="48" grpId="0" animBg="1"/>
      <p:bldP spid="50" grpId="0" animBg="1"/>
      <p:bldP spid="51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2961" y="1228234"/>
                <a:ext cx="4078809" cy="93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1" y="1228234"/>
                <a:ext cx="4078809" cy="9342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1520" y="746759"/>
            <a:ext cx="64606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207.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неравенств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2067694"/>
                <a:ext cx="341433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67694"/>
                <a:ext cx="3414333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552586"/>
                <a:ext cx="302704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52586"/>
                <a:ext cx="3027047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17951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53272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4885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 rot="16200000">
            <a:off x="210072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1562" y="3683808"/>
                <a:ext cx="396262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62" y="3683808"/>
                <a:ext cx="396262" cy="670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Дуга 17"/>
          <p:cNvSpPr/>
          <p:nvPr/>
        </p:nvSpPr>
        <p:spPr>
          <a:xfrm>
            <a:off x="-900608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277180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20072" y="2249165"/>
                <a:ext cx="319151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249165"/>
                <a:ext cx="3191515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21201" y="2768610"/>
                <a:ext cx="32349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01" y="2768610"/>
                <a:ext cx="3234925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486003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21324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42937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/>
          <p:cNvSpPr/>
          <p:nvPr/>
        </p:nvSpPr>
        <p:spPr>
          <a:xfrm rot="16200000">
            <a:off x="678124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6136" y="365187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651870"/>
                <a:ext cx="58862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64288" y="3683808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683808"/>
                <a:ext cx="588623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Дуга 33"/>
          <p:cNvSpPr/>
          <p:nvPr/>
        </p:nvSpPr>
        <p:spPr>
          <a:xfrm>
            <a:off x="3779912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flipH="1">
            <a:off x="745232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круглая скобка 37"/>
          <p:cNvSpPr/>
          <p:nvPr/>
        </p:nvSpPr>
        <p:spPr>
          <a:xfrm rot="16200000">
            <a:off x="6773242" y="2980797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24625" y="442524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0473" y="442146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3" y="4421462"/>
                <a:ext cx="588623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/>
          <p:nvPr/>
        </p:nvCxnSpPr>
        <p:spPr>
          <a:xfrm flipV="1">
            <a:off x="251520" y="4468610"/>
            <a:ext cx="5334871" cy="4448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2786737" y="438952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924035" y="440600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486146" y="442146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146" y="4421462"/>
                <a:ext cx="588623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66739" y="4421462"/>
                <a:ext cx="396262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39" y="4421462"/>
                <a:ext cx="396262" cy="67056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508104" y="4496802"/>
                <a:ext cx="3456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800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A859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;−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496802"/>
                <a:ext cx="3456384" cy="523220"/>
              </a:xfrm>
              <a:prstGeom prst="rect">
                <a:avLst/>
              </a:prstGeom>
              <a:blipFill>
                <a:blip r:embed="rId21"/>
                <a:stretch>
                  <a:fillRect l="-3704" t="-12941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авая круглая скобка 53"/>
          <p:cNvSpPr/>
          <p:nvPr/>
        </p:nvSpPr>
        <p:spPr>
          <a:xfrm rot="16200000">
            <a:off x="2737518" y="2246564"/>
            <a:ext cx="219511" cy="4153522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авая круглая скобка 48"/>
          <p:cNvSpPr/>
          <p:nvPr/>
        </p:nvSpPr>
        <p:spPr>
          <a:xfrm rot="16200000">
            <a:off x="2092722" y="2980797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авая круглая скобка 52"/>
          <p:cNvSpPr/>
          <p:nvPr/>
        </p:nvSpPr>
        <p:spPr>
          <a:xfrm rot="16200000">
            <a:off x="1652323" y="3304172"/>
            <a:ext cx="275551" cy="2039169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874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  <p:bldP spid="9" grpId="0" animBg="1"/>
      <p:bldP spid="10" grpId="0" animBg="1"/>
      <p:bldP spid="11" grpId="0" animBg="1"/>
      <p:bldP spid="11" grpId="1" animBg="1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8" grpId="1" animBg="1"/>
      <p:bldP spid="19" grpId="0" animBg="1"/>
      <p:bldP spid="19" grpId="1" animBg="1"/>
      <p:bldP spid="4" grpId="0"/>
      <p:bldP spid="24" grpId="0"/>
      <p:bldP spid="26" grpId="0" animBg="1"/>
      <p:bldP spid="27" grpId="0" animBg="1"/>
      <p:bldP spid="28" grpId="0" animBg="1"/>
      <p:bldP spid="28" grpId="1" animBg="1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8" grpId="0" animBg="1"/>
      <p:bldP spid="39" grpId="0" animBg="1"/>
      <p:bldP spid="41" grpId="0"/>
      <p:bldP spid="44" grpId="0" animBg="1"/>
      <p:bldP spid="45" grpId="0" animBg="1"/>
      <p:bldP spid="46" grpId="0"/>
      <p:bldP spid="47" grpId="0"/>
      <p:bldP spid="52" grpId="0"/>
      <p:bldP spid="54" grpId="0" animBg="1"/>
      <p:bldP spid="49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2961" y="1228234"/>
                <a:ext cx="4078809" cy="930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1" y="1228234"/>
                <a:ext cx="4078809" cy="9305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1520" y="746759"/>
            <a:ext cx="64606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207.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неравенств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2167026"/>
                <a:ext cx="341433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67026"/>
                <a:ext cx="3414333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696602"/>
                <a:ext cx="2967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96602"/>
                <a:ext cx="296722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17951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53272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4885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 rot="16200000">
            <a:off x="210072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1562" y="3683808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62" y="3683808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Дуга 17"/>
          <p:cNvSpPr/>
          <p:nvPr/>
        </p:nvSpPr>
        <p:spPr>
          <a:xfrm>
            <a:off x="-900608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277180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20072" y="2249165"/>
                <a:ext cx="313701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249165"/>
                <a:ext cx="3137013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21201" y="2768610"/>
                <a:ext cx="2967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01" y="2768610"/>
                <a:ext cx="2967223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486003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21324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42937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/>
          <p:cNvSpPr/>
          <p:nvPr/>
        </p:nvSpPr>
        <p:spPr>
          <a:xfrm rot="16200000">
            <a:off x="678124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6136" y="365187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651870"/>
                <a:ext cx="58862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72082" y="3683808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82" y="3683808"/>
                <a:ext cx="39626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Дуга 33"/>
          <p:cNvSpPr/>
          <p:nvPr/>
        </p:nvSpPr>
        <p:spPr>
          <a:xfrm>
            <a:off x="3779912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flipH="1">
            <a:off x="745232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круглая скобка 37"/>
          <p:cNvSpPr/>
          <p:nvPr/>
        </p:nvSpPr>
        <p:spPr>
          <a:xfrm rot="16200000">
            <a:off x="6773242" y="2980797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273193" y="442524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59041" y="442146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41" y="4421462"/>
                <a:ext cx="588623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/>
          <p:nvPr/>
        </p:nvCxnSpPr>
        <p:spPr>
          <a:xfrm flipV="1">
            <a:off x="251520" y="4468610"/>
            <a:ext cx="5334871" cy="4448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2424319" y="4443958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924035" y="440600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123728" y="4475896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475896"/>
                <a:ext cx="588623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66739" y="442146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39" y="4421462"/>
                <a:ext cx="396262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508104" y="4496802"/>
                <a:ext cx="3456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800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A859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496802"/>
                <a:ext cx="3456384" cy="523220"/>
              </a:xfrm>
              <a:prstGeom prst="rect">
                <a:avLst/>
              </a:prstGeom>
              <a:blipFill>
                <a:blip r:embed="rId21"/>
                <a:stretch>
                  <a:fillRect l="-3704" t="-12941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авая круглая скобка 52"/>
          <p:cNvSpPr/>
          <p:nvPr/>
        </p:nvSpPr>
        <p:spPr>
          <a:xfrm rot="16200000">
            <a:off x="3554653" y="3092150"/>
            <a:ext cx="275551" cy="2463212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>
            <a:off x="-900608" y="3435846"/>
            <a:ext cx="2448272" cy="435087"/>
          </a:xfrm>
          <a:prstGeom prst="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flipH="1">
            <a:off x="2771800" y="3435846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635896" y="4443958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455658" y="447589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58" y="4475896"/>
                <a:ext cx="396262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Дуга 55"/>
          <p:cNvSpPr/>
          <p:nvPr/>
        </p:nvSpPr>
        <p:spPr>
          <a:xfrm>
            <a:off x="-1116632" y="422489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 flipH="1">
            <a:off x="3635896" y="4227934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46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  <p:bldP spid="9" grpId="0" animBg="1"/>
      <p:bldP spid="10" grpId="0" animBg="1"/>
      <p:bldP spid="11" grpId="0" animBg="1"/>
      <p:bldP spid="11" grpId="1" animBg="1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8" grpId="1" animBg="1"/>
      <p:bldP spid="19" grpId="0" animBg="1"/>
      <p:bldP spid="19" grpId="1" animBg="1"/>
      <p:bldP spid="4" grpId="0"/>
      <p:bldP spid="24" grpId="0"/>
      <p:bldP spid="26" grpId="0" animBg="1"/>
      <p:bldP spid="27" grpId="0" animBg="1"/>
      <p:bldP spid="28" grpId="0" animBg="1"/>
      <p:bldP spid="28" grpId="1" animBg="1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8" grpId="0" animBg="1"/>
      <p:bldP spid="39" grpId="0" animBg="1"/>
      <p:bldP spid="41" grpId="0"/>
      <p:bldP spid="44" grpId="0" animBg="1"/>
      <p:bldP spid="45" grpId="0" animBg="1"/>
      <p:bldP spid="46" grpId="0"/>
      <p:bldP spid="47" grpId="0"/>
      <p:bldP spid="52" grpId="0"/>
      <p:bldP spid="53" grpId="0" animBg="1"/>
      <p:bldP spid="48" grpId="0" animBg="1"/>
      <p:bldP spid="50" grpId="0" animBg="1"/>
      <p:bldP spid="51" grpId="0" animBg="1"/>
      <p:bldP spid="55" grpId="0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b="1" dirty="0">
                <a:solidFill>
                  <a:schemeClr val="bg1"/>
                </a:solidFill>
                <a:latin typeface="Arial"/>
                <a:cs typeface="Arial"/>
              </a:rPr>
              <a:t>ДОКАЗАТЕЛЬСТВО ПРОСТЫХ НЕРАВЕНСТВ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99542"/>
            <a:ext cx="88569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Докажите, что среднее арифметическое двух положительных чисел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не меньше среднего геометрического этих чисел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771" y="2055073"/>
                <a:ext cx="5129994" cy="741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среднее арифметическое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71" y="2055073"/>
                <a:ext cx="5129994" cy="741550"/>
              </a:xfrm>
              <a:prstGeom prst="rect">
                <a:avLst/>
              </a:prstGeom>
              <a:blipFill>
                <a:blip r:embed="rId3"/>
                <a:stretch>
                  <a:fillRect r="-1069" b="-24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79512" y="2766304"/>
                <a:ext cx="5070940" cy="58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𝒂𝒃</m:t>
                        </m:r>
                      </m:e>
                    </m:rad>
                    <m:r>
                      <a:rPr lang="en-US" b="1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среднее геометрическое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66304"/>
                <a:ext cx="5070940" cy="585288"/>
              </a:xfrm>
              <a:prstGeom prst="rect">
                <a:avLst/>
              </a:prstGeom>
              <a:blipFill>
                <a:blip r:embed="rId4"/>
                <a:stretch>
                  <a:fillRect r="-1082" b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58254" y="2139702"/>
                <a:ext cx="235410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254" y="2139702"/>
                <a:ext cx="2354106" cy="9371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12360" y="2347024"/>
                <a:ext cx="8476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347024"/>
                <a:ext cx="84760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48064" y="3063595"/>
                <a:ext cx="2576924" cy="600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063595"/>
                <a:ext cx="2576924" cy="6004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48064" y="3696483"/>
                <a:ext cx="3242361" cy="600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696483"/>
                <a:ext cx="3242361" cy="6004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076056" y="4212300"/>
                <a:ext cx="2875724" cy="735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212300"/>
                <a:ext cx="2875724" cy="7357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12585" y="3495896"/>
                <a:ext cx="34640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⟺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85" y="3495896"/>
                <a:ext cx="3464025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365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3" grpId="0"/>
      <p:bldP spid="20" grpId="0"/>
      <p:bldP spid="36" grpId="0"/>
      <p:bldP spid="37" grpId="0"/>
      <p:bldP spid="55" grpId="0"/>
      <p:bldP spid="48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b="1" dirty="0">
                <a:solidFill>
                  <a:schemeClr val="bg1"/>
                </a:solidFill>
                <a:latin typeface="Arial"/>
                <a:cs typeface="Arial"/>
              </a:rPr>
              <a:t>ДОКАЗАТЕЛЬСТВО ПРОСТЫХ НЕРАВЕНСТВ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7" y="699542"/>
            <a:ext cx="91085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Докажите, что среднее геометрическое двух положительных чисел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не меньше среднего гармонического этих чисел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585" y="2744283"/>
                <a:ext cx="4788811" cy="925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den>
                    </m:f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среднее гармоническое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85" y="2744283"/>
                <a:ext cx="4788811" cy="925382"/>
              </a:xfrm>
              <a:prstGeom prst="rect">
                <a:avLst/>
              </a:prstGeom>
              <a:blipFill>
                <a:blip r:embed="rId3"/>
                <a:stretch>
                  <a:fillRect r="-1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79512" y="2067694"/>
                <a:ext cx="5070940" cy="58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𝒂𝒃</m:t>
                        </m:r>
                      </m:e>
                    </m:rad>
                    <m:r>
                      <a:rPr lang="en-US" b="1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среднее геометрическое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67694"/>
                <a:ext cx="5070940" cy="585288"/>
              </a:xfrm>
              <a:prstGeom prst="rect">
                <a:avLst/>
              </a:prstGeom>
              <a:blipFill>
                <a:blip r:embed="rId4"/>
                <a:stretch>
                  <a:fillRect r="-1082" b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84168" y="2931790"/>
                <a:ext cx="235410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931790"/>
                <a:ext cx="2354106" cy="9371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36096" y="1707654"/>
                <a:ext cx="2354106" cy="1293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𝒂𝒃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f>
                        <m:f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707654"/>
                <a:ext cx="2354106" cy="1293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3723878"/>
                <a:ext cx="1501950" cy="125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</m:den>
                          </m:f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23878"/>
                <a:ext cx="1501950" cy="12522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15616" y="3723878"/>
                <a:ext cx="1905330" cy="1261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𝒃</m:t>
                              </m:r>
                            </m:den>
                          </m:f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723878"/>
                <a:ext cx="1905330" cy="12612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83768" y="3723878"/>
                <a:ext cx="1906932" cy="1264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𝒂𝒃</m:t>
                          </m:r>
                        </m:num>
                        <m:den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≤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723878"/>
                <a:ext cx="1906932" cy="12644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51920" y="3723878"/>
                <a:ext cx="1679627" cy="99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𝒂𝒃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𝒂𝒃</m:t>
                              </m:r>
                            </m:e>
                          </m:rad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723878"/>
                <a:ext cx="1679627" cy="9912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89641" y="3889713"/>
                <a:ext cx="1310551" cy="582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41" y="3889713"/>
                <a:ext cx="1310551" cy="5829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16216" y="3654198"/>
                <a:ext cx="2354106" cy="1293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den>
                          </m:f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654198"/>
                <a:ext cx="2354106" cy="129381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8777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3" grpId="0"/>
      <p:bldP spid="20" grpId="0"/>
      <p:bldP spid="20" grpId="1"/>
      <p:bldP spid="2" grpId="0"/>
      <p:bldP spid="3" grpId="0"/>
      <p:bldP spid="18" grpId="0"/>
      <p:bldP spid="19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b="1" dirty="0">
                <a:solidFill>
                  <a:schemeClr val="bg1"/>
                </a:solidFill>
                <a:latin typeface="Arial"/>
                <a:cs typeface="Arial"/>
              </a:rPr>
              <a:t>ДОКАЗАТЕЛЬСТВО ПРОСТЫХ НЕРАВЕНСТВ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99542"/>
            <a:ext cx="91980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Докажите, что для любого положительного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59832" y="1203598"/>
                <a:ext cx="189987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203598"/>
                <a:ext cx="1899879" cy="9307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9512" y="2018913"/>
            <a:ext cx="589802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Воспользуемся методом от противного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40152" y="1748861"/>
                <a:ext cx="189987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748861"/>
                <a:ext cx="1899879" cy="930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45711" y="1944941"/>
                <a:ext cx="8556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711" y="1944941"/>
                <a:ext cx="855619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9234" y="2715766"/>
                <a:ext cx="228081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34" y="2715766"/>
                <a:ext cx="2280816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23528" y="3291830"/>
                <a:ext cx="294625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91830"/>
                <a:ext cx="2946256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29128" y="3022525"/>
                <a:ext cx="235865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128" y="3022525"/>
                <a:ext cx="2358658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444209" y="3022525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 неверное неравенство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92201" y="3939902"/>
                <a:ext cx="189987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201" y="3939902"/>
                <a:ext cx="1899879" cy="9307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7653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16" grpId="0"/>
      <p:bldP spid="25" grpId="0"/>
      <p:bldP spid="4" grpId="0"/>
      <p:bldP spid="7" grpId="0"/>
      <p:bldP spid="26" grpId="0"/>
      <p:bldP spid="8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5" y="699542"/>
                <a:ext cx="87849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183.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Докажите, что для любых действительных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имеет место неравенство: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699542"/>
                <a:ext cx="8784976" cy="954107"/>
              </a:xfrm>
              <a:prstGeom prst="rect">
                <a:avLst/>
              </a:prstGeom>
              <a:blipFill>
                <a:blip r:embed="rId3"/>
                <a:stretch>
                  <a:fillRect l="-1457" t="-7051" r="-972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9552" y="1568974"/>
                <a:ext cx="2597699" cy="996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68974"/>
                <a:ext cx="2597699" cy="9963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9016" y="2815098"/>
                <a:ext cx="2742674" cy="996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6" y="2815098"/>
                <a:ext cx="2742674" cy="9963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568" y="3879643"/>
                <a:ext cx="2965492" cy="996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79643"/>
                <a:ext cx="2965492" cy="9963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2000" y="2386900"/>
                <a:ext cx="2377894" cy="996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86900"/>
                <a:ext cx="2377894" cy="9963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0" y="3607186"/>
                <a:ext cx="237789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07186"/>
                <a:ext cx="2377895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0538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7" grpId="0"/>
      <p:bldP spid="15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1ea1b276cf8dd3257bd1cdf6f253a5a588cdf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11674</TotalTime>
  <Words>393</Words>
  <Application>Microsoft Office PowerPoint</Application>
  <PresentationFormat>Экран (16:9)</PresentationFormat>
  <Paragraphs>182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1089</cp:revision>
  <dcterms:created xsi:type="dcterms:W3CDTF">2020-04-09T07:32:19Z</dcterms:created>
  <dcterms:modified xsi:type="dcterms:W3CDTF">2020-11-25T07:09:56Z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