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1381" r:id="rId2"/>
    <p:sldId id="1519" r:id="rId3"/>
    <p:sldId id="1549" r:id="rId4"/>
    <p:sldId id="1550" r:id="rId5"/>
    <p:sldId id="1520" r:id="rId6"/>
    <p:sldId id="1552" r:id="rId7"/>
    <p:sldId id="1559" r:id="rId8"/>
    <p:sldId id="1560" r:id="rId9"/>
    <p:sldId id="1561" r:id="rId10"/>
    <p:sldId id="1562" r:id="rId11"/>
    <p:sldId id="1556" r:id="rId12"/>
    <p:sldId id="1557" r:id="rId13"/>
    <p:sldId id="368" r:id="rId14"/>
  </p:sldIdLst>
  <p:sldSz cx="9144000" cy="5143500" type="screen16x9"/>
  <p:notesSz cx="5765800" cy="3244850"/>
  <p:custDataLst>
    <p:tags r:id="rId16"/>
  </p:custDataLst>
  <p:defaultTextStyle>
    <a:defPPr>
      <a:defRPr lang="ru-RU"/>
    </a:defPPr>
    <a:lvl1pPr marL="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4883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49768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465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899537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2442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49305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7419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799074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6391">
          <p15:clr>
            <a:srgbClr val="A4A3A4"/>
          </p15:clr>
        </p15:guide>
        <p15:guide id="4" pos="4451">
          <p15:clr>
            <a:srgbClr val="A4A3A4"/>
          </p15:clr>
        </p15:guide>
        <p15:guide id="5" orient="horz" pos="2057">
          <p15:clr>
            <a:srgbClr val="A4A3A4"/>
          </p15:clr>
        </p15:guide>
        <p15:guide id="6" orient="horz" pos="4566">
          <p15:clr>
            <a:srgbClr val="A4A3A4"/>
          </p15:clr>
        </p15:guide>
        <p15:guide id="7" pos="1662">
          <p15:clr>
            <a:srgbClr val="A4A3A4"/>
          </p15:clr>
        </p15:guide>
        <p15:guide id="8" pos="342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67" autoAdjust="0"/>
    <p:restoredTop sz="94624" autoAdjust="0"/>
  </p:normalViewPr>
  <p:slideViewPr>
    <p:cSldViewPr>
      <p:cViewPr varScale="1">
        <p:scale>
          <a:sx n="65" d="100"/>
          <a:sy n="65" d="100"/>
        </p:scale>
        <p:origin x="806" y="53"/>
      </p:cViewPr>
      <p:guideLst>
        <p:guide orient="horz" pos="2880"/>
        <p:guide pos="2160"/>
        <p:guide orient="horz" pos="6391"/>
        <p:guide pos="4451"/>
        <p:guide orient="horz" pos="2057"/>
        <p:guide orient="horz" pos="4566"/>
        <p:guide pos="1662"/>
        <p:guide pos="342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25.11.2020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42319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684637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026958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369276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711595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05391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39623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738553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11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12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6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7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8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9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10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3"/>
            <a:ext cx="777240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59"/>
            <a:ext cx="640080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537440"/>
          </a:xfrm>
        </p:spPr>
        <p:txBody>
          <a:bodyPr lIns="0" tIns="0" rIns="0" bIns="0"/>
          <a:lstStyle>
            <a:lvl1pPr>
              <a:defRPr sz="35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6015" y="112796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93481" y="1142501"/>
            <a:ext cx="2893250" cy="3420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11/25/2020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508137" y="1674387"/>
            <a:ext cx="4158102" cy="1639679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11/25/2020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11/25/2020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032455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7"/>
            <a:ext cx="2555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1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0.png"/><Relationship Id="rId13" Type="http://schemas.openxmlformats.org/officeDocument/2006/relationships/image" Target="../media/image147.png"/><Relationship Id="rId18" Type="http://schemas.openxmlformats.org/officeDocument/2006/relationships/image" Target="../media/image149.png"/><Relationship Id="rId3" Type="http://schemas.openxmlformats.org/officeDocument/2006/relationships/image" Target="../media/image141.png"/><Relationship Id="rId21" Type="http://schemas.openxmlformats.org/officeDocument/2006/relationships/image" Target="../media/image152.png"/><Relationship Id="rId7" Type="http://schemas.openxmlformats.org/officeDocument/2006/relationships/image" Target="../media/image144.png"/><Relationship Id="rId12" Type="http://schemas.openxmlformats.org/officeDocument/2006/relationships/image" Target="../media/image146.png"/><Relationship Id="rId17" Type="http://schemas.openxmlformats.org/officeDocument/2006/relationships/image" Target="../media/image120.png"/><Relationship Id="rId2" Type="http://schemas.openxmlformats.org/officeDocument/2006/relationships/notesSlide" Target="../notesSlides/notesSlide9.xml"/><Relationship Id="rId16" Type="http://schemas.openxmlformats.org/officeDocument/2006/relationships/image" Target="../media/image119.png"/><Relationship Id="rId20" Type="http://schemas.openxmlformats.org/officeDocument/2006/relationships/image" Target="../media/image15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8.png"/><Relationship Id="rId11" Type="http://schemas.openxmlformats.org/officeDocument/2006/relationships/image" Target="../media/image145.png"/><Relationship Id="rId5" Type="http://schemas.openxmlformats.org/officeDocument/2006/relationships/image" Target="../media/image143.png"/><Relationship Id="rId15" Type="http://schemas.openxmlformats.org/officeDocument/2006/relationships/image" Target="../media/image118.png"/><Relationship Id="rId10" Type="http://schemas.openxmlformats.org/officeDocument/2006/relationships/image" Target="../media/image132.png"/><Relationship Id="rId19" Type="http://schemas.openxmlformats.org/officeDocument/2006/relationships/image" Target="../media/image150.png"/><Relationship Id="rId4" Type="http://schemas.openxmlformats.org/officeDocument/2006/relationships/image" Target="../media/image142.png"/><Relationship Id="rId9" Type="http://schemas.openxmlformats.org/officeDocument/2006/relationships/image" Target="../media/image131.png"/><Relationship Id="rId14" Type="http://schemas.openxmlformats.org/officeDocument/2006/relationships/image" Target="../media/image148.png"/><Relationship Id="rId22" Type="http://schemas.openxmlformats.org/officeDocument/2006/relationships/image" Target="../media/image15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90.png"/><Relationship Id="rId13" Type="http://schemas.openxmlformats.org/officeDocument/2006/relationships/image" Target="../media/image1440.png"/><Relationship Id="rId3" Type="http://schemas.openxmlformats.org/officeDocument/2006/relationships/image" Target="../media/image1010.png"/><Relationship Id="rId7" Type="http://schemas.openxmlformats.org/officeDocument/2006/relationships/image" Target="../media/image1380.png"/><Relationship Id="rId12" Type="http://schemas.openxmlformats.org/officeDocument/2006/relationships/image" Target="../media/image143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40.png"/><Relationship Id="rId11" Type="http://schemas.openxmlformats.org/officeDocument/2006/relationships/image" Target="../media/image1060.png"/><Relationship Id="rId5" Type="http://schemas.openxmlformats.org/officeDocument/2006/relationships/image" Target="../media/image1030.png"/><Relationship Id="rId10" Type="http://schemas.openxmlformats.org/officeDocument/2006/relationships/image" Target="../media/image1050.png"/><Relationship Id="rId4" Type="http://schemas.openxmlformats.org/officeDocument/2006/relationships/image" Target="../media/image1020.png"/><Relationship Id="rId9" Type="http://schemas.openxmlformats.org/officeDocument/2006/relationships/image" Target="../media/image1400.png"/><Relationship Id="rId14" Type="http://schemas.openxmlformats.org/officeDocument/2006/relationships/image" Target="../media/image154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10.png"/><Relationship Id="rId13" Type="http://schemas.openxmlformats.org/officeDocument/2006/relationships/image" Target="../media/image1130.png"/><Relationship Id="rId3" Type="http://schemas.openxmlformats.org/officeDocument/2006/relationships/image" Target="../media/image1080.png"/><Relationship Id="rId7" Type="http://schemas.openxmlformats.org/officeDocument/2006/relationships/image" Target="../media/image1500.png"/><Relationship Id="rId12" Type="http://schemas.openxmlformats.org/officeDocument/2006/relationships/image" Target="../media/image112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40.png"/><Relationship Id="rId11" Type="http://schemas.openxmlformats.org/officeDocument/2006/relationships/image" Target="../media/image1110.png"/><Relationship Id="rId5" Type="http://schemas.openxmlformats.org/officeDocument/2006/relationships/image" Target="../media/image1030.png"/><Relationship Id="rId15" Type="http://schemas.openxmlformats.org/officeDocument/2006/relationships/image" Target="../media/image1150.png"/><Relationship Id="rId10" Type="http://schemas.openxmlformats.org/officeDocument/2006/relationships/image" Target="../media/image1100.png"/><Relationship Id="rId4" Type="http://schemas.openxmlformats.org/officeDocument/2006/relationships/image" Target="../media/image1090.png"/><Relationship Id="rId9" Type="http://schemas.openxmlformats.org/officeDocument/2006/relationships/image" Target="../media/image1520.png"/><Relationship Id="rId14" Type="http://schemas.openxmlformats.org/officeDocument/2006/relationships/image" Target="../media/image155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gi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19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5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23" Type="http://schemas.openxmlformats.org/officeDocument/2006/relationships/image" Target="../media/image21.png"/><Relationship Id="rId10" Type="http://schemas.openxmlformats.org/officeDocument/2006/relationships/image" Target="../media/image9.png"/><Relationship Id="rId19" Type="http://schemas.openxmlformats.org/officeDocument/2006/relationships/image" Target="../media/image14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13" Type="http://schemas.openxmlformats.org/officeDocument/2006/relationships/image" Target="../media/image32.png"/><Relationship Id="rId18" Type="http://schemas.openxmlformats.org/officeDocument/2006/relationships/image" Target="../media/image37.png"/><Relationship Id="rId3" Type="http://schemas.openxmlformats.org/officeDocument/2006/relationships/image" Target="../media/image22.png"/><Relationship Id="rId21" Type="http://schemas.openxmlformats.org/officeDocument/2006/relationships/image" Target="../media/image40.png"/><Relationship Id="rId7" Type="http://schemas.openxmlformats.org/officeDocument/2006/relationships/image" Target="../media/image26.png"/><Relationship Id="rId12" Type="http://schemas.openxmlformats.org/officeDocument/2006/relationships/image" Target="../media/image31.png"/><Relationship Id="rId17" Type="http://schemas.openxmlformats.org/officeDocument/2006/relationships/image" Target="../media/image36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35.png"/><Relationship Id="rId20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11" Type="http://schemas.openxmlformats.org/officeDocument/2006/relationships/image" Target="../media/image30.png"/><Relationship Id="rId5" Type="http://schemas.openxmlformats.org/officeDocument/2006/relationships/image" Target="../media/image24.png"/><Relationship Id="rId15" Type="http://schemas.openxmlformats.org/officeDocument/2006/relationships/image" Target="../media/image34.png"/><Relationship Id="rId10" Type="http://schemas.openxmlformats.org/officeDocument/2006/relationships/image" Target="../media/image29.png"/><Relationship Id="rId19" Type="http://schemas.openxmlformats.org/officeDocument/2006/relationships/image" Target="../media/image38.png"/><Relationship Id="rId4" Type="http://schemas.openxmlformats.org/officeDocument/2006/relationships/image" Target="../media/image23.png"/><Relationship Id="rId9" Type="http://schemas.openxmlformats.org/officeDocument/2006/relationships/image" Target="../media/image28.png"/><Relationship Id="rId14" Type="http://schemas.openxmlformats.org/officeDocument/2006/relationships/image" Target="../media/image33.png"/><Relationship Id="rId22" Type="http://schemas.openxmlformats.org/officeDocument/2006/relationships/image" Target="../media/image4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13" Type="http://schemas.openxmlformats.org/officeDocument/2006/relationships/image" Target="../media/image51.png"/><Relationship Id="rId18" Type="http://schemas.openxmlformats.org/officeDocument/2006/relationships/image" Target="../media/image56.png"/><Relationship Id="rId3" Type="http://schemas.openxmlformats.org/officeDocument/2006/relationships/image" Target="../media/image42.png"/><Relationship Id="rId21" Type="http://schemas.openxmlformats.org/officeDocument/2006/relationships/image" Target="../media/image59.png"/><Relationship Id="rId7" Type="http://schemas.openxmlformats.org/officeDocument/2006/relationships/image" Target="../media/image26.png"/><Relationship Id="rId12" Type="http://schemas.openxmlformats.org/officeDocument/2006/relationships/image" Target="../media/image50.png"/><Relationship Id="rId17" Type="http://schemas.openxmlformats.org/officeDocument/2006/relationships/image" Target="../media/image55.pn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54.png"/><Relationship Id="rId20" Type="http://schemas.openxmlformats.org/officeDocument/2006/relationships/image" Target="../media/image5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5.png"/><Relationship Id="rId11" Type="http://schemas.openxmlformats.org/officeDocument/2006/relationships/image" Target="../media/image49.png"/><Relationship Id="rId5" Type="http://schemas.openxmlformats.org/officeDocument/2006/relationships/image" Target="../media/image44.png"/><Relationship Id="rId15" Type="http://schemas.openxmlformats.org/officeDocument/2006/relationships/image" Target="../media/image53.png"/><Relationship Id="rId10" Type="http://schemas.openxmlformats.org/officeDocument/2006/relationships/image" Target="../media/image48.png"/><Relationship Id="rId19" Type="http://schemas.openxmlformats.org/officeDocument/2006/relationships/image" Target="../media/image57.png"/><Relationship Id="rId4" Type="http://schemas.openxmlformats.org/officeDocument/2006/relationships/image" Target="../media/image43.png"/><Relationship Id="rId9" Type="http://schemas.openxmlformats.org/officeDocument/2006/relationships/image" Target="../media/image47.png"/><Relationship Id="rId14" Type="http://schemas.openxmlformats.org/officeDocument/2006/relationships/image" Target="../media/image52.png"/><Relationship Id="rId22" Type="http://schemas.openxmlformats.org/officeDocument/2006/relationships/image" Target="../media/image6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png"/><Relationship Id="rId13" Type="http://schemas.openxmlformats.org/officeDocument/2006/relationships/image" Target="../media/image71.png"/><Relationship Id="rId18" Type="http://schemas.openxmlformats.org/officeDocument/2006/relationships/image" Target="../media/image76.png"/><Relationship Id="rId3" Type="http://schemas.openxmlformats.org/officeDocument/2006/relationships/image" Target="../media/image61.png"/><Relationship Id="rId21" Type="http://schemas.openxmlformats.org/officeDocument/2006/relationships/image" Target="../media/image79.png"/><Relationship Id="rId7" Type="http://schemas.openxmlformats.org/officeDocument/2006/relationships/image" Target="../media/image65.png"/><Relationship Id="rId12" Type="http://schemas.openxmlformats.org/officeDocument/2006/relationships/image" Target="../media/image70.png"/><Relationship Id="rId17" Type="http://schemas.openxmlformats.org/officeDocument/2006/relationships/image" Target="../media/image75.png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74.png"/><Relationship Id="rId20" Type="http://schemas.openxmlformats.org/officeDocument/2006/relationships/image" Target="../media/image7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4.png"/><Relationship Id="rId11" Type="http://schemas.openxmlformats.org/officeDocument/2006/relationships/image" Target="../media/image69.png"/><Relationship Id="rId5" Type="http://schemas.openxmlformats.org/officeDocument/2006/relationships/image" Target="../media/image63.png"/><Relationship Id="rId15" Type="http://schemas.openxmlformats.org/officeDocument/2006/relationships/image" Target="../media/image73.png"/><Relationship Id="rId10" Type="http://schemas.openxmlformats.org/officeDocument/2006/relationships/image" Target="../media/image68.png"/><Relationship Id="rId19" Type="http://schemas.openxmlformats.org/officeDocument/2006/relationships/image" Target="../media/image77.png"/><Relationship Id="rId4" Type="http://schemas.openxmlformats.org/officeDocument/2006/relationships/image" Target="../media/image62.png"/><Relationship Id="rId9" Type="http://schemas.openxmlformats.org/officeDocument/2006/relationships/image" Target="../media/image67.png"/><Relationship Id="rId14" Type="http://schemas.openxmlformats.org/officeDocument/2006/relationships/image" Target="../media/image72.png"/><Relationship Id="rId22" Type="http://schemas.openxmlformats.org/officeDocument/2006/relationships/image" Target="../media/image8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6.png"/><Relationship Id="rId13" Type="http://schemas.openxmlformats.org/officeDocument/2006/relationships/image" Target="../media/image91.png"/><Relationship Id="rId18" Type="http://schemas.openxmlformats.org/officeDocument/2006/relationships/image" Target="../media/image96.png"/><Relationship Id="rId3" Type="http://schemas.openxmlformats.org/officeDocument/2006/relationships/image" Target="../media/image81.png"/><Relationship Id="rId21" Type="http://schemas.openxmlformats.org/officeDocument/2006/relationships/image" Target="../media/image99.png"/><Relationship Id="rId7" Type="http://schemas.openxmlformats.org/officeDocument/2006/relationships/image" Target="../media/image85.png"/><Relationship Id="rId12" Type="http://schemas.openxmlformats.org/officeDocument/2006/relationships/image" Target="../media/image90.png"/><Relationship Id="rId17" Type="http://schemas.openxmlformats.org/officeDocument/2006/relationships/image" Target="../media/image95.png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94.png"/><Relationship Id="rId20" Type="http://schemas.openxmlformats.org/officeDocument/2006/relationships/image" Target="../media/image9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4.png"/><Relationship Id="rId11" Type="http://schemas.openxmlformats.org/officeDocument/2006/relationships/image" Target="../media/image89.png"/><Relationship Id="rId5" Type="http://schemas.openxmlformats.org/officeDocument/2006/relationships/image" Target="../media/image83.png"/><Relationship Id="rId15" Type="http://schemas.openxmlformats.org/officeDocument/2006/relationships/image" Target="../media/image93.png"/><Relationship Id="rId10" Type="http://schemas.openxmlformats.org/officeDocument/2006/relationships/image" Target="../media/image88.png"/><Relationship Id="rId19" Type="http://schemas.openxmlformats.org/officeDocument/2006/relationships/image" Target="../media/image97.png"/><Relationship Id="rId4" Type="http://schemas.openxmlformats.org/officeDocument/2006/relationships/image" Target="../media/image82.png"/><Relationship Id="rId9" Type="http://schemas.openxmlformats.org/officeDocument/2006/relationships/image" Target="../media/image87.png"/><Relationship Id="rId14" Type="http://schemas.openxmlformats.org/officeDocument/2006/relationships/image" Target="../media/image92.png"/><Relationship Id="rId22" Type="http://schemas.openxmlformats.org/officeDocument/2006/relationships/image" Target="../media/image10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6.png"/><Relationship Id="rId13" Type="http://schemas.openxmlformats.org/officeDocument/2006/relationships/image" Target="../media/image107.png"/><Relationship Id="rId18" Type="http://schemas.openxmlformats.org/officeDocument/2006/relationships/image" Target="../media/image96.png"/><Relationship Id="rId3" Type="http://schemas.openxmlformats.org/officeDocument/2006/relationships/image" Target="../media/image101.png"/><Relationship Id="rId21" Type="http://schemas.openxmlformats.org/officeDocument/2006/relationships/image" Target="../media/image99.png"/><Relationship Id="rId7" Type="http://schemas.openxmlformats.org/officeDocument/2006/relationships/image" Target="../media/image104.png"/><Relationship Id="rId12" Type="http://schemas.openxmlformats.org/officeDocument/2006/relationships/image" Target="../media/image106.png"/><Relationship Id="rId17" Type="http://schemas.openxmlformats.org/officeDocument/2006/relationships/image" Target="../media/image110.png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10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4.png"/><Relationship Id="rId11" Type="http://schemas.openxmlformats.org/officeDocument/2006/relationships/image" Target="../media/image105.png"/><Relationship Id="rId5" Type="http://schemas.openxmlformats.org/officeDocument/2006/relationships/image" Target="../media/image103.png"/><Relationship Id="rId15" Type="http://schemas.openxmlformats.org/officeDocument/2006/relationships/image" Target="../media/image108.png"/><Relationship Id="rId10" Type="http://schemas.openxmlformats.org/officeDocument/2006/relationships/image" Target="../media/image88.png"/><Relationship Id="rId19" Type="http://schemas.openxmlformats.org/officeDocument/2006/relationships/image" Target="../media/image111.png"/><Relationship Id="rId4" Type="http://schemas.openxmlformats.org/officeDocument/2006/relationships/image" Target="../media/image102.png"/><Relationship Id="rId9" Type="http://schemas.openxmlformats.org/officeDocument/2006/relationships/image" Target="../media/image87.png"/><Relationship Id="rId14" Type="http://schemas.openxmlformats.org/officeDocument/2006/relationships/image" Target="../media/image92.png"/><Relationship Id="rId22" Type="http://schemas.openxmlformats.org/officeDocument/2006/relationships/image" Target="../media/image11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6.png"/><Relationship Id="rId13" Type="http://schemas.openxmlformats.org/officeDocument/2006/relationships/image" Target="../media/image117.png"/><Relationship Id="rId18" Type="http://schemas.openxmlformats.org/officeDocument/2006/relationships/image" Target="../media/image121.png"/><Relationship Id="rId3" Type="http://schemas.openxmlformats.org/officeDocument/2006/relationships/image" Target="../media/image113.png"/><Relationship Id="rId21" Type="http://schemas.openxmlformats.org/officeDocument/2006/relationships/image" Target="../media/image124.png"/><Relationship Id="rId7" Type="http://schemas.openxmlformats.org/officeDocument/2006/relationships/image" Target="../media/image104.png"/><Relationship Id="rId12" Type="http://schemas.openxmlformats.org/officeDocument/2006/relationships/image" Target="../media/image116.png"/><Relationship Id="rId17" Type="http://schemas.openxmlformats.org/officeDocument/2006/relationships/image" Target="../media/image120.png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119.png"/><Relationship Id="rId20" Type="http://schemas.openxmlformats.org/officeDocument/2006/relationships/image" Target="../media/image1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4.png"/><Relationship Id="rId11" Type="http://schemas.openxmlformats.org/officeDocument/2006/relationships/image" Target="../media/image115.png"/><Relationship Id="rId5" Type="http://schemas.openxmlformats.org/officeDocument/2006/relationships/image" Target="../media/image103.png"/><Relationship Id="rId15" Type="http://schemas.openxmlformats.org/officeDocument/2006/relationships/image" Target="../media/image118.png"/><Relationship Id="rId10" Type="http://schemas.openxmlformats.org/officeDocument/2006/relationships/image" Target="../media/image88.png"/><Relationship Id="rId19" Type="http://schemas.openxmlformats.org/officeDocument/2006/relationships/image" Target="../media/image122.png"/><Relationship Id="rId4" Type="http://schemas.openxmlformats.org/officeDocument/2006/relationships/image" Target="../media/image114.png"/><Relationship Id="rId9" Type="http://schemas.openxmlformats.org/officeDocument/2006/relationships/image" Target="../media/image87.png"/><Relationship Id="rId14" Type="http://schemas.openxmlformats.org/officeDocument/2006/relationships/image" Target="../media/image9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0.png"/><Relationship Id="rId13" Type="http://schemas.openxmlformats.org/officeDocument/2006/relationships/image" Target="../media/image135.png"/><Relationship Id="rId18" Type="http://schemas.openxmlformats.org/officeDocument/2006/relationships/image" Target="../media/image137.png"/><Relationship Id="rId3" Type="http://schemas.openxmlformats.org/officeDocument/2006/relationships/image" Target="../media/image125.png"/><Relationship Id="rId21" Type="http://schemas.openxmlformats.org/officeDocument/2006/relationships/image" Target="../media/image140.png"/><Relationship Id="rId7" Type="http://schemas.openxmlformats.org/officeDocument/2006/relationships/image" Target="../media/image129.png"/><Relationship Id="rId12" Type="http://schemas.openxmlformats.org/officeDocument/2006/relationships/image" Target="../media/image134.png"/><Relationship Id="rId17" Type="http://schemas.openxmlformats.org/officeDocument/2006/relationships/image" Target="../media/image110.png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109.png"/><Relationship Id="rId20" Type="http://schemas.openxmlformats.org/officeDocument/2006/relationships/image" Target="../media/image13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8.png"/><Relationship Id="rId11" Type="http://schemas.openxmlformats.org/officeDocument/2006/relationships/image" Target="../media/image133.png"/><Relationship Id="rId5" Type="http://schemas.openxmlformats.org/officeDocument/2006/relationships/image" Target="../media/image127.png"/><Relationship Id="rId15" Type="http://schemas.openxmlformats.org/officeDocument/2006/relationships/image" Target="../media/image108.png"/><Relationship Id="rId10" Type="http://schemas.openxmlformats.org/officeDocument/2006/relationships/image" Target="../media/image132.png"/><Relationship Id="rId19" Type="http://schemas.openxmlformats.org/officeDocument/2006/relationships/image" Target="../media/image138.png"/><Relationship Id="rId4" Type="http://schemas.openxmlformats.org/officeDocument/2006/relationships/image" Target="../media/image126.png"/><Relationship Id="rId9" Type="http://schemas.openxmlformats.org/officeDocument/2006/relationships/image" Target="../media/image131.png"/><Relationship Id="rId14" Type="http://schemas.openxmlformats.org/officeDocument/2006/relationships/image" Target="../media/image13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0" y="-3647"/>
            <a:ext cx="9130468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827584" y="2369805"/>
            <a:ext cx="4968552" cy="1368882"/>
          </a:xfrm>
          <a:prstGeom prst="rect">
            <a:avLst/>
          </a:prstGeom>
        </p:spPr>
        <p:txBody>
          <a:bodyPr vert="horz" wrap="square" lIns="0" tIns="22143" rIns="0" bIns="0" rtlCol="0">
            <a:spAutoFit/>
          </a:bodyPr>
          <a:lstStyle/>
          <a:p>
            <a:pPr marL="29189">
              <a:lnSpc>
                <a:spcPts val="3099"/>
              </a:lnSpc>
              <a:spcBef>
                <a:spcPts val="175"/>
              </a:spcBef>
            </a:pPr>
            <a:r>
              <a:rPr lang="ru-RU" sz="3200" b="1" dirty="0" smtClean="0">
                <a:solidFill>
                  <a:srgbClr val="2365C7"/>
                </a:solidFill>
                <a:latin typeface="Arial"/>
                <a:cs typeface="Arial"/>
              </a:rPr>
              <a:t>ТЕМА</a:t>
            </a:r>
            <a:r>
              <a:rPr sz="3200" b="1" dirty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endParaRPr sz="3200" b="1" dirty="0">
              <a:latin typeface="Arial"/>
              <a:cs typeface="Arial"/>
            </a:endParaRPr>
          </a:p>
          <a:p>
            <a:pPr marL="20131" algn="ctr">
              <a:lnSpc>
                <a:spcPts val="4431"/>
              </a:lnSpc>
              <a:spcBef>
                <a:spcPts val="3000"/>
              </a:spcBef>
            </a:pPr>
            <a:r>
              <a:rPr lang="ru-RU" sz="3200" b="1" dirty="0" smtClean="0">
                <a:solidFill>
                  <a:srgbClr val="002060"/>
                </a:solidFill>
                <a:latin typeface="Arial"/>
                <a:cs typeface="Arial"/>
              </a:rPr>
              <a:t>РЕШЕНИЕ ПРИМЕРОВ</a:t>
            </a:r>
            <a:endParaRPr lang="en-US" sz="32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323529" y="1923678"/>
            <a:ext cx="432048" cy="9361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6732241" y="361576"/>
            <a:ext cx="1680494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6732241" y="361576"/>
            <a:ext cx="1680494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6732241" y="485239"/>
            <a:ext cx="1770988" cy="574343"/>
          </a:xfrm>
          <a:prstGeom prst="rect">
            <a:avLst/>
          </a:prstGeom>
        </p:spPr>
        <p:txBody>
          <a:bodyPr vert="horz" wrap="square" lIns="0" tIns="25164" rIns="0" bIns="0" rtlCol="0">
            <a:spAutoFit/>
          </a:bodyPr>
          <a:lstStyle/>
          <a:p>
            <a:pPr>
              <a:spcBef>
                <a:spcPts val="198"/>
              </a:spcBef>
            </a:pPr>
            <a:r>
              <a:rPr lang="en-US" sz="3567" b="1" spc="16" dirty="0">
                <a:solidFill>
                  <a:srgbClr val="FEFEFE"/>
                </a:solidFill>
                <a:latin typeface="Arial"/>
                <a:cs typeface="Arial"/>
              </a:rPr>
              <a:t>9 </a:t>
            </a:r>
            <a:r>
              <a:rPr lang="ru-RU" sz="3567" b="1" spc="16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3567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xmlns="" id="{97CDA16A-066A-4BED-8F29-21556D7AB731}"/>
              </a:ext>
            </a:extLst>
          </p:cNvPr>
          <p:cNvSpPr txBox="1">
            <a:spLocks/>
          </p:cNvSpPr>
          <p:nvPr/>
        </p:nvSpPr>
        <p:spPr>
          <a:xfrm>
            <a:off x="1348127" y="341809"/>
            <a:ext cx="4808049" cy="854086"/>
          </a:xfrm>
          <a:prstGeom prst="rect">
            <a:avLst/>
          </a:prstGeom>
        </p:spPr>
        <p:txBody>
          <a:bodyPr vert="horz" wrap="square" lIns="0" tIns="23183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0161" algn="ctr" defTabSz="1451610">
              <a:spcBef>
                <a:spcPts val="181"/>
              </a:spcBef>
              <a:defRPr/>
            </a:pPr>
            <a:r>
              <a:rPr lang="ru-RU" sz="5398" kern="0" spc="8" dirty="0">
                <a:solidFill>
                  <a:sysClr val="window" lastClr="FFFFFF"/>
                </a:solidFill>
              </a:rPr>
              <a:t>АЛГЕБРА</a:t>
            </a:r>
            <a:endParaRPr lang="en-US" sz="5398" kern="0" spc="8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xmlns="" id="{D2168EAD-EAD9-4C91-B3BA-D0FB4D707556}"/>
              </a:ext>
            </a:extLst>
          </p:cNvPr>
          <p:cNvSpPr/>
          <p:nvPr/>
        </p:nvSpPr>
        <p:spPr>
          <a:xfrm>
            <a:off x="568083" y="1062322"/>
            <a:ext cx="25201" cy="49394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2">
            <a:extLst>
              <a:ext uri="{FF2B5EF4-FFF2-40B4-BE49-F238E27FC236}">
                <a16:creationId xmlns:a16="http://schemas.microsoft.com/office/drawing/2014/main" xmlns="" id="{5AAAE1A5-5083-45BC-BB77-451BC6095476}"/>
              </a:ext>
            </a:extLst>
          </p:cNvPr>
          <p:cNvSpPr/>
          <p:nvPr/>
        </p:nvSpPr>
        <p:spPr>
          <a:xfrm>
            <a:off x="519209" y="1049896"/>
            <a:ext cx="614902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3">
            <a:extLst>
              <a:ext uri="{FF2B5EF4-FFF2-40B4-BE49-F238E27FC236}">
                <a16:creationId xmlns:a16="http://schemas.microsoft.com/office/drawing/2014/main" xmlns="" id="{42562BD1-38C5-4FEF-BE28-9E2028CE083A}"/>
              </a:ext>
            </a:extLst>
          </p:cNvPr>
          <p:cNvSpPr/>
          <p:nvPr/>
        </p:nvSpPr>
        <p:spPr>
          <a:xfrm>
            <a:off x="580507" y="496597"/>
            <a:ext cx="0" cy="541315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4">
            <a:extLst>
              <a:ext uri="{FF2B5EF4-FFF2-40B4-BE49-F238E27FC236}">
                <a16:creationId xmlns:a16="http://schemas.microsoft.com/office/drawing/2014/main" xmlns="" id="{199D57BF-AFEE-4760-B709-A1E005ECDEF4}"/>
              </a:ext>
            </a:extLst>
          </p:cNvPr>
          <p:cNvSpPr/>
          <p:nvPr/>
        </p:nvSpPr>
        <p:spPr>
          <a:xfrm>
            <a:off x="640771" y="539961"/>
            <a:ext cx="448576" cy="467728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1" name="object 15">
            <a:extLst>
              <a:ext uri="{FF2B5EF4-FFF2-40B4-BE49-F238E27FC236}">
                <a16:creationId xmlns:a16="http://schemas.microsoft.com/office/drawing/2014/main" xmlns="" id="{DFF3D60F-1869-4734-8178-4BFE8F5C0368}"/>
              </a:ext>
            </a:extLst>
          </p:cNvPr>
          <p:cNvSpPr/>
          <p:nvPr/>
        </p:nvSpPr>
        <p:spPr>
          <a:xfrm>
            <a:off x="1068705" y="1084186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2" name="object 16">
            <a:extLst>
              <a:ext uri="{FF2B5EF4-FFF2-40B4-BE49-F238E27FC236}">
                <a16:creationId xmlns:a16="http://schemas.microsoft.com/office/drawing/2014/main" xmlns="" id="{C22A3C16-3643-4C83-83DD-E1EA8CC4BADD}"/>
              </a:ext>
            </a:extLst>
          </p:cNvPr>
          <p:cNvSpPr/>
          <p:nvPr/>
        </p:nvSpPr>
        <p:spPr>
          <a:xfrm>
            <a:off x="487236" y="515970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2139702"/>
            <a:ext cx="2410059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323528" y="3003798"/>
            <a:ext cx="432048" cy="135651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</p:spTree>
    <p:extLst>
      <p:ext uri="{BB962C8B-B14F-4D97-AF65-F5344CB8AC3E}">
        <p14:creationId xmlns:p14="http://schemas.microsoft.com/office/powerpoint/2010/main" val="186728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ject 4"/>
          <p:cNvSpPr txBox="1">
            <a:spLocks/>
          </p:cNvSpPr>
          <p:nvPr/>
        </p:nvSpPr>
        <p:spPr>
          <a:xfrm>
            <a:off x="0" y="51470"/>
            <a:ext cx="9144000" cy="641980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ru-RU" sz="4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НЕРАВЕНСТВ</a:t>
            </a:r>
            <a:endParaRPr lang="en-US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22961" y="1228234"/>
                <a:ext cx="3558345" cy="9439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b="1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1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𝟐</m:t>
                              </m:r>
                              <m:sSup>
                                <m:sSupPr>
                                  <m:ctrlPr>
                                    <a:rPr lang="ru-RU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b="1" i="1" smtClean="0"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𝟐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𝟒</m:t>
                              </m:r>
                              <m:r>
                                <a:rPr lang="en-US" b="1" i="1" smtClean="0">
                                  <a:latin typeface="Cambria Math"/>
                                  <a:ea typeface="Cambria Math"/>
                                </a:rPr>
                                <m:t>≤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b="1" i="1" smtClean="0">
                                  <a:latin typeface="Cambria Math"/>
                                </a:rPr>
                                <m:t>𝟑</m:t>
                              </m:r>
                              <m:sSup>
                                <m:sSupPr>
                                  <m:ctrlP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b="1" i="1" smtClean="0"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𝟑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𝟔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&lt;</m:t>
                              </m:r>
                              <m:r>
                                <a:rPr lang="en-US" b="1" i="1" smtClean="0">
                                  <a:latin typeface="Cambria Math"/>
                                  <a:ea typeface="Cambria Math"/>
                                </a:rPr>
                                <m:t>𝟎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961" y="1228234"/>
                <a:ext cx="3558345" cy="94397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251520" y="746759"/>
            <a:ext cx="545784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Решите систему неравенств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95536" y="2167026"/>
                <a:ext cx="3414333" cy="5487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</a:rPr>
                        <m:t>−</m:t>
                      </m:r>
                      <m:r>
                        <a:rPr lang="en-US" b="1" i="1" smtClean="0">
                          <a:latin typeface="Cambria Math"/>
                        </a:rPr>
                        <m:t>𝟐</m:t>
                      </m:r>
                      <m:sSup>
                        <m:sSupPr>
                          <m:ctrlPr>
                            <a:rPr lang="ru-RU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b="1" i="1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b="1" i="1">
                          <a:latin typeface="Cambria Math"/>
                        </a:rPr>
                        <m:t>−</m:t>
                      </m:r>
                      <m:r>
                        <a:rPr lang="en-US" b="1" i="1" smtClean="0">
                          <a:latin typeface="Cambria Math"/>
                        </a:rPr>
                        <m:t>𝟐</m:t>
                      </m:r>
                      <m:r>
                        <a:rPr lang="en-US" b="1" i="1">
                          <a:latin typeface="Cambria Math"/>
                        </a:rPr>
                        <m:t>𝒙</m:t>
                      </m:r>
                      <m:r>
                        <a:rPr lang="en-US" b="1" i="1">
                          <a:latin typeface="Cambria Math"/>
                        </a:rPr>
                        <m:t>+</m:t>
                      </m:r>
                      <m:r>
                        <a:rPr lang="en-US" b="1" i="1" smtClean="0">
                          <a:latin typeface="Cambria Math"/>
                        </a:rPr>
                        <m:t>𝟒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≤</m:t>
                      </m:r>
                      <m:r>
                        <a:rPr lang="en-US" b="1" i="1" smtClean="0"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2167026"/>
                <a:ext cx="3414333" cy="54874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67544" y="2696602"/>
                <a:ext cx="296722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US" sz="2800" b="1" i="1" smtClean="0">
                          <a:latin typeface="Cambria Math"/>
                        </a:rPr>
                        <m:t>=−</m:t>
                      </m:r>
                      <m:r>
                        <a:rPr lang="en-US" sz="2800" b="1" i="1" smtClean="0">
                          <a:latin typeface="Cambria Math"/>
                        </a:rPr>
                        <m:t>𝟐</m:t>
                      </m:r>
                      <m:r>
                        <a:rPr lang="en-US" sz="2800" b="1" i="1" smtClean="0">
                          <a:latin typeface="Cambria Math"/>
                        </a:rPr>
                        <m:t>;  </m:t>
                      </m:r>
                      <m:sSub>
                        <m:sSubPr>
                          <m:ctrlPr>
                            <a:rPr lang="ru-RU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US" sz="2800" b="1" i="1" smtClean="0">
                          <a:latin typeface="Cambria Math"/>
                        </a:rPr>
                        <m:t>=</m:t>
                      </m:r>
                      <m:r>
                        <a:rPr lang="en-US" sz="2800" b="1" i="1" smtClean="0"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2696602"/>
                <a:ext cx="2967223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 стрелкой 7"/>
          <p:cNvCxnSpPr/>
          <p:nvPr/>
        </p:nvCxnSpPr>
        <p:spPr>
          <a:xfrm>
            <a:off x="179512" y="3691940"/>
            <a:ext cx="3960440" cy="0"/>
          </a:xfrm>
          <a:prstGeom prst="straightConnector1">
            <a:avLst/>
          </a:prstGeom>
          <a:ln w="28575">
            <a:solidFill>
              <a:srgbClr val="00A85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Овал 8"/>
          <p:cNvSpPr/>
          <p:nvPr/>
        </p:nvSpPr>
        <p:spPr>
          <a:xfrm>
            <a:off x="1532727" y="3675114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2748858" y="3655874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авая круглая скобка 10"/>
          <p:cNvSpPr/>
          <p:nvPr/>
        </p:nvSpPr>
        <p:spPr>
          <a:xfrm rot="16200000">
            <a:off x="2100729" y="2990888"/>
            <a:ext cx="126015" cy="1216131"/>
          </a:xfrm>
          <a:prstGeom prst="rightBracket">
            <a:avLst>
              <a:gd name="adj" fmla="val 4461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187624" y="3651870"/>
                <a:ext cx="58862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−</m:t>
                      </m:r>
                      <m:r>
                        <a:rPr lang="en-US" sz="2000" b="1" i="1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7624" y="3651870"/>
                <a:ext cx="588623" cy="4001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591562" y="3683808"/>
                <a:ext cx="39626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1562" y="3683808"/>
                <a:ext cx="396262" cy="40011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345178" y="3147814"/>
                <a:ext cx="4347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5178" y="3147814"/>
                <a:ext cx="434734" cy="40011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67544" y="3187884"/>
                <a:ext cx="4347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3187884"/>
                <a:ext cx="434734" cy="40011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942365" y="3219822"/>
                <a:ext cx="4347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2365" y="3219822"/>
                <a:ext cx="434734" cy="40011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Дуга 17"/>
          <p:cNvSpPr/>
          <p:nvPr/>
        </p:nvSpPr>
        <p:spPr>
          <a:xfrm>
            <a:off x="-900608" y="3423365"/>
            <a:ext cx="2448272" cy="435087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Дуга 18"/>
          <p:cNvSpPr/>
          <p:nvPr/>
        </p:nvSpPr>
        <p:spPr>
          <a:xfrm flipH="1">
            <a:off x="2771800" y="3423365"/>
            <a:ext cx="1944216" cy="432048"/>
          </a:xfrm>
          <a:prstGeom prst="arc">
            <a:avLst>
              <a:gd name="adj1" fmla="val 12993460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220072" y="2249165"/>
                <a:ext cx="3137013" cy="5487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latin typeface="Cambria Math"/>
                            </a:rPr>
                            <m:t>𝟑</m:t>
                          </m:r>
                          <m:r>
                            <a:rPr lang="en-US" b="1" i="1" smtClean="0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b="1" i="1" smtClean="0">
                          <a:latin typeface="Cambria Math"/>
                        </a:rPr>
                        <m:t>−</m:t>
                      </m:r>
                      <m:r>
                        <a:rPr lang="en-US" b="1" i="1" smtClean="0">
                          <a:latin typeface="Cambria Math"/>
                        </a:rPr>
                        <m:t>𝟑</m:t>
                      </m:r>
                      <m:r>
                        <a:rPr lang="en-US" b="1" i="1" smtClean="0">
                          <a:latin typeface="Cambria Math"/>
                        </a:rPr>
                        <m:t>𝒙</m:t>
                      </m:r>
                      <m:r>
                        <a:rPr lang="en-US" b="1" i="1" smtClean="0">
                          <a:latin typeface="Cambria Math"/>
                        </a:rPr>
                        <m:t>−</m:t>
                      </m:r>
                      <m:r>
                        <a:rPr lang="en-US" b="1" i="1" smtClean="0">
                          <a:latin typeface="Cambria Math"/>
                        </a:rPr>
                        <m:t>𝟔</m:t>
                      </m:r>
                      <m:r>
                        <a:rPr lang="en-US" b="1" i="1" smtClean="0">
                          <a:latin typeface="Cambria Math"/>
                        </a:rPr>
                        <m:t>&lt;</m:t>
                      </m:r>
                      <m:r>
                        <a:rPr lang="en-US" b="1" i="1" smtClean="0"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0072" y="2249165"/>
                <a:ext cx="3137013" cy="54874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5421201" y="2768610"/>
                <a:ext cx="296722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US" sz="2800" b="1" i="1" smtClean="0">
                          <a:latin typeface="Cambria Math"/>
                        </a:rPr>
                        <m:t>=−</m:t>
                      </m:r>
                      <m:r>
                        <a:rPr lang="en-US" sz="2800" b="1" i="1" smtClean="0">
                          <a:latin typeface="Cambria Math"/>
                        </a:rPr>
                        <m:t>𝟏</m:t>
                      </m:r>
                      <m:r>
                        <a:rPr lang="en-US" sz="2800" b="1" i="1" smtClean="0">
                          <a:latin typeface="Cambria Math"/>
                        </a:rPr>
                        <m:t>;  </m:t>
                      </m:r>
                      <m:sSub>
                        <m:sSubPr>
                          <m:ctrlPr>
                            <a:rPr lang="ru-RU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US" sz="2800" b="1" i="1" smtClean="0">
                          <a:latin typeface="Cambria Math"/>
                        </a:rPr>
                        <m:t>=</m:t>
                      </m:r>
                      <m:r>
                        <a:rPr lang="en-US" sz="2800" b="1" i="1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1201" y="2768610"/>
                <a:ext cx="2967223" cy="52322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Прямая со стрелкой 24"/>
          <p:cNvCxnSpPr/>
          <p:nvPr/>
        </p:nvCxnSpPr>
        <p:spPr>
          <a:xfrm>
            <a:off x="4860032" y="3691940"/>
            <a:ext cx="3960440" cy="0"/>
          </a:xfrm>
          <a:prstGeom prst="straightConnector1">
            <a:avLst/>
          </a:prstGeom>
          <a:ln w="28575">
            <a:solidFill>
              <a:srgbClr val="00A85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Овал 25"/>
          <p:cNvSpPr/>
          <p:nvPr/>
        </p:nvSpPr>
        <p:spPr>
          <a:xfrm>
            <a:off x="6213247" y="3675114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Овал 26"/>
          <p:cNvSpPr/>
          <p:nvPr/>
        </p:nvSpPr>
        <p:spPr>
          <a:xfrm>
            <a:off x="7429378" y="3655874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авая круглая скобка 27"/>
          <p:cNvSpPr/>
          <p:nvPr/>
        </p:nvSpPr>
        <p:spPr>
          <a:xfrm rot="16200000">
            <a:off x="6781249" y="2990888"/>
            <a:ext cx="126015" cy="1216131"/>
          </a:xfrm>
          <a:prstGeom prst="rightBracket">
            <a:avLst>
              <a:gd name="adj" fmla="val 4461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5796136" y="3651870"/>
                <a:ext cx="58862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−</m:t>
                      </m:r>
                      <m:r>
                        <a:rPr lang="en-US" sz="2000" b="1" i="1" smtClean="0"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6136" y="3651870"/>
                <a:ext cx="588623" cy="400110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7272082" y="3683808"/>
                <a:ext cx="39626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72082" y="3683808"/>
                <a:ext cx="396262" cy="400110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8025698" y="3147814"/>
                <a:ext cx="4347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25698" y="3147814"/>
                <a:ext cx="434734" cy="400110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5148064" y="3187884"/>
                <a:ext cx="4347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8064" y="3187884"/>
                <a:ext cx="434734" cy="400110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6622885" y="3219822"/>
                <a:ext cx="4347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2885" y="3219822"/>
                <a:ext cx="434734" cy="400110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Дуга 33"/>
          <p:cNvSpPr/>
          <p:nvPr/>
        </p:nvSpPr>
        <p:spPr>
          <a:xfrm>
            <a:off x="3779912" y="3423365"/>
            <a:ext cx="2448272" cy="435087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Дуга 34"/>
          <p:cNvSpPr/>
          <p:nvPr/>
        </p:nvSpPr>
        <p:spPr>
          <a:xfrm flipH="1">
            <a:off x="7452320" y="3423365"/>
            <a:ext cx="1944216" cy="432048"/>
          </a:xfrm>
          <a:prstGeom prst="arc">
            <a:avLst>
              <a:gd name="adj1" fmla="val 12993460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авая круглая скобка 37"/>
          <p:cNvSpPr/>
          <p:nvPr/>
        </p:nvSpPr>
        <p:spPr>
          <a:xfrm rot="16200000">
            <a:off x="6773242" y="2980797"/>
            <a:ext cx="126015" cy="1216131"/>
          </a:xfrm>
          <a:prstGeom prst="rightBracket">
            <a:avLst>
              <a:gd name="adj" fmla="val 44615"/>
            </a:avLst>
          </a:prstGeom>
          <a:solidFill>
            <a:srgbClr val="00B0F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Овал 38"/>
          <p:cNvSpPr/>
          <p:nvPr/>
        </p:nvSpPr>
        <p:spPr>
          <a:xfrm>
            <a:off x="1273193" y="4425249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959041" y="4421462"/>
                <a:ext cx="58862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−</m:t>
                      </m:r>
                      <m:r>
                        <a:rPr lang="en-US" sz="2000" b="1" i="1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9041" y="4421462"/>
                <a:ext cx="588623" cy="400110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3" name="Прямая со стрелкой 42"/>
          <p:cNvCxnSpPr/>
          <p:nvPr/>
        </p:nvCxnSpPr>
        <p:spPr>
          <a:xfrm flipV="1">
            <a:off x="251520" y="4468610"/>
            <a:ext cx="5334871" cy="4448"/>
          </a:xfrm>
          <a:prstGeom prst="straightConnector1">
            <a:avLst/>
          </a:prstGeom>
          <a:ln w="28575">
            <a:solidFill>
              <a:srgbClr val="00A85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Овал 43"/>
          <p:cNvSpPr/>
          <p:nvPr/>
        </p:nvSpPr>
        <p:spPr>
          <a:xfrm>
            <a:off x="2424319" y="4443958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Овал 44"/>
          <p:cNvSpPr/>
          <p:nvPr/>
        </p:nvSpPr>
        <p:spPr>
          <a:xfrm>
            <a:off x="4924035" y="4406009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2123728" y="4475896"/>
                <a:ext cx="58862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−</m:t>
                      </m:r>
                      <m:r>
                        <a:rPr lang="en-US" sz="2000" b="1" i="1" smtClean="0"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3728" y="4475896"/>
                <a:ext cx="588623" cy="400110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4766739" y="4421462"/>
                <a:ext cx="39626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6739" y="4421462"/>
                <a:ext cx="396262" cy="400110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5508104" y="4496802"/>
                <a:ext cx="345638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800" b="1" dirty="0">
                    <a:solidFill>
                      <a:srgbClr val="00A859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</a:t>
                </a:r>
                <a:r>
                  <a:rPr lang="en-US" sz="2800" b="1" dirty="0">
                    <a:solidFill>
                      <a:srgbClr val="00A859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A859"/>
                        </a:solidFill>
                        <a:latin typeface="Cambria Math"/>
                      </a:rPr>
                      <m:t>𝒙</m:t>
                    </m:r>
                    <m:r>
                      <a:rPr lang="en-US" sz="2800" b="1" i="1">
                        <a:solidFill>
                          <a:srgbClr val="00A859"/>
                        </a:solidFill>
                        <a:latin typeface="Cambria Math"/>
                        <a:ea typeface="Cambria Math"/>
                      </a:rPr>
                      <m:t>∈</m:t>
                    </m:r>
                    <m:d>
                      <m:dPr>
                        <m:begChr m:val="["/>
                        <m:endChr m:val="]"/>
                        <m:ctrlPr>
                          <a:rPr lang="en-US" sz="2800" b="1" i="1" smtClean="0">
                            <a:solidFill>
                              <a:srgbClr val="00A859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n-US" sz="2800" b="1" i="1" smtClean="0">
                            <a:solidFill>
                              <a:srgbClr val="00A859"/>
                            </a:solidFill>
                            <a:latin typeface="Cambria Math"/>
                            <a:ea typeface="Cambria Math"/>
                          </a:rPr>
                          <m:t>𝟏</m:t>
                        </m:r>
                        <m:r>
                          <a:rPr lang="en-US" sz="2800" b="1" i="1" smtClean="0">
                            <a:solidFill>
                              <a:srgbClr val="00A859"/>
                            </a:solidFill>
                            <a:latin typeface="Cambria Math"/>
                            <a:ea typeface="Cambria Math"/>
                          </a:rPr>
                          <m:t>;</m:t>
                        </m:r>
                        <m:r>
                          <a:rPr lang="en-US" sz="2800" b="1" i="1" smtClean="0">
                            <a:solidFill>
                              <a:srgbClr val="00A859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e>
                    </m:d>
                  </m:oMath>
                </a14:m>
                <a:endParaRPr lang="ru-RU" sz="2800" b="1" dirty="0">
                  <a:solidFill>
                    <a:srgbClr val="00A85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8104" y="4496802"/>
                <a:ext cx="3456384" cy="523220"/>
              </a:xfrm>
              <a:prstGeom prst="rect">
                <a:avLst/>
              </a:prstGeom>
              <a:blipFill>
                <a:blip r:embed="rId21"/>
                <a:stretch>
                  <a:fillRect l="-3704" t="-12941" b="-329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3" name="Правая круглая скобка 52"/>
          <p:cNvSpPr/>
          <p:nvPr/>
        </p:nvSpPr>
        <p:spPr>
          <a:xfrm rot="16200000">
            <a:off x="3554653" y="3092150"/>
            <a:ext cx="275551" cy="2463212"/>
          </a:xfrm>
          <a:prstGeom prst="rightBracket">
            <a:avLst>
              <a:gd name="adj" fmla="val 44615"/>
            </a:avLst>
          </a:prstGeom>
          <a:noFill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Дуга 47"/>
          <p:cNvSpPr/>
          <p:nvPr/>
        </p:nvSpPr>
        <p:spPr>
          <a:xfrm>
            <a:off x="-900608" y="3435846"/>
            <a:ext cx="2448272" cy="435087"/>
          </a:xfrm>
          <a:prstGeom prst="arc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Дуга 49"/>
          <p:cNvSpPr/>
          <p:nvPr/>
        </p:nvSpPr>
        <p:spPr>
          <a:xfrm flipH="1">
            <a:off x="2771800" y="3435846"/>
            <a:ext cx="1944216" cy="432048"/>
          </a:xfrm>
          <a:prstGeom prst="arc">
            <a:avLst>
              <a:gd name="adj1" fmla="val 12993460"/>
              <a:gd name="adj2" fmla="val 0"/>
            </a:avLst>
          </a:prstGeom>
          <a:solidFill>
            <a:srgbClr val="00B0F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Овал 50"/>
          <p:cNvSpPr/>
          <p:nvPr/>
        </p:nvSpPr>
        <p:spPr>
          <a:xfrm>
            <a:off x="3635896" y="4443958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3455658" y="4475896"/>
                <a:ext cx="39626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5658" y="4475896"/>
                <a:ext cx="396262" cy="400110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Дуга 55"/>
          <p:cNvSpPr/>
          <p:nvPr/>
        </p:nvSpPr>
        <p:spPr>
          <a:xfrm>
            <a:off x="-1116632" y="4224895"/>
            <a:ext cx="2448272" cy="435087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Дуга 56"/>
          <p:cNvSpPr/>
          <p:nvPr/>
        </p:nvSpPr>
        <p:spPr>
          <a:xfrm flipH="1">
            <a:off x="3635896" y="4227934"/>
            <a:ext cx="1944216" cy="432048"/>
          </a:xfrm>
          <a:prstGeom prst="arc">
            <a:avLst>
              <a:gd name="adj1" fmla="val 12993460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1527069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3" grpId="0"/>
      <p:bldP spid="7" grpId="0"/>
      <p:bldP spid="9" grpId="0" animBg="1"/>
      <p:bldP spid="10" grpId="0" animBg="1"/>
      <p:bldP spid="11" grpId="0" animBg="1"/>
      <p:bldP spid="11" grpId="1" animBg="1"/>
      <p:bldP spid="12" grpId="0"/>
      <p:bldP spid="13" grpId="0"/>
      <p:bldP spid="14" grpId="0"/>
      <p:bldP spid="14" grpId="1"/>
      <p:bldP spid="15" grpId="0"/>
      <p:bldP spid="15" grpId="1"/>
      <p:bldP spid="16" grpId="0"/>
      <p:bldP spid="16" grpId="1"/>
      <p:bldP spid="18" grpId="0" animBg="1"/>
      <p:bldP spid="18" grpId="1" animBg="1"/>
      <p:bldP spid="19" grpId="0" animBg="1"/>
      <p:bldP spid="19" grpId="1" animBg="1"/>
      <p:bldP spid="4" grpId="0"/>
      <p:bldP spid="24" grpId="0"/>
      <p:bldP spid="26" grpId="0" animBg="1"/>
      <p:bldP spid="27" grpId="0" animBg="1"/>
      <p:bldP spid="28" grpId="0" animBg="1"/>
      <p:bldP spid="28" grpId="1" animBg="1"/>
      <p:bldP spid="29" grpId="0"/>
      <p:bldP spid="30" grpId="0"/>
      <p:bldP spid="31" grpId="0"/>
      <p:bldP spid="31" grpId="1"/>
      <p:bldP spid="32" grpId="0"/>
      <p:bldP spid="32" grpId="1"/>
      <p:bldP spid="33" grpId="0"/>
      <p:bldP spid="33" grpId="1"/>
      <p:bldP spid="34" grpId="0" animBg="1"/>
      <p:bldP spid="34" grpId="1" animBg="1"/>
      <p:bldP spid="35" grpId="0" animBg="1"/>
      <p:bldP spid="35" grpId="1" animBg="1"/>
      <p:bldP spid="38" grpId="0" animBg="1"/>
      <p:bldP spid="39" grpId="0" animBg="1"/>
      <p:bldP spid="41" grpId="0"/>
      <p:bldP spid="44" grpId="0" animBg="1"/>
      <p:bldP spid="45" grpId="0" animBg="1"/>
      <p:bldP spid="46" grpId="0"/>
      <p:bldP spid="47" grpId="0"/>
      <p:bldP spid="52" grpId="0"/>
      <p:bldP spid="53" grpId="0" animBg="1"/>
      <p:bldP spid="48" grpId="0" animBg="1"/>
      <p:bldP spid="50" grpId="0" animBg="1"/>
      <p:bldP spid="51" grpId="0" animBg="1"/>
      <p:bldP spid="55" grpId="0"/>
      <p:bldP spid="56" grpId="0" animBg="1"/>
      <p:bldP spid="5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bject 4"/>
          <p:cNvSpPr txBox="1">
            <a:spLocks/>
          </p:cNvSpPr>
          <p:nvPr/>
        </p:nvSpPr>
        <p:spPr>
          <a:xfrm>
            <a:off x="342395" y="57562"/>
            <a:ext cx="8557312" cy="641980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ru-RU" sz="4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НЕРАВЕНСТВ</a:t>
            </a:r>
            <a:endParaRPr lang="en-US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251520" y="746759"/>
            <a:ext cx="7848880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Найдите область определения функции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9" name="TextBox 78"/>
              <p:cNvSpPr txBox="1"/>
              <p:nvPr/>
            </p:nvSpPr>
            <p:spPr>
              <a:xfrm>
                <a:off x="827584" y="1131590"/>
                <a:ext cx="3729611" cy="10142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</a:rPr>
                        <m:t>𝒚</m:t>
                      </m:r>
                      <m:r>
                        <a:rPr lang="en-US" b="1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latin typeface="Cambria Math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b="1" i="1" smtClean="0"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b="1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b="1" i="1" smtClean="0">
                              <a:latin typeface="Cambria Math"/>
                            </a:rPr>
                            <m:t>𝟏𝟔</m:t>
                          </m:r>
                        </m:e>
                      </m:rad>
                      <m:r>
                        <a:rPr lang="en-US" b="1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b="1" i="1" smtClean="0">
                              <a:latin typeface="Cambria Math"/>
                            </a:rPr>
                            <m:t>𝟐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b="1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1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b="1" i="1">
                                  <a:latin typeface="Cambria Math"/>
                                </a:rPr>
                                <m:t>𝒙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ru-RU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9" name="TextBox 7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1131590"/>
                <a:ext cx="3729611" cy="101425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TextBox 79"/>
              <p:cNvSpPr txBox="1"/>
              <p:nvPr/>
            </p:nvSpPr>
            <p:spPr>
              <a:xfrm>
                <a:off x="5553467" y="1779662"/>
                <a:ext cx="2185663" cy="5329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latin typeface="Cambria Math"/>
                              <a:ea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sz="2800" b="1" i="1"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𝟏𝟔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≥</m:t>
                      </m:r>
                      <m:r>
                        <a:rPr lang="en-US" sz="2800" b="1" i="1">
                          <a:latin typeface="Cambria Math"/>
                          <a:ea typeface="Cambria Math"/>
                        </a:rPr>
                        <m:t>𝟎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80" name="TextBox 7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3467" y="1779662"/>
                <a:ext cx="2185663" cy="53296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2" name="Прямая со стрелкой 81"/>
          <p:cNvCxnSpPr/>
          <p:nvPr/>
        </p:nvCxnSpPr>
        <p:spPr>
          <a:xfrm>
            <a:off x="3923483" y="3763948"/>
            <a:ext cx="3960440" cy="0"/>
          </a:xfrm>
          <a:prstGeom prst="straightConnector1">
            <a:avLst/>
          </a:prstGeom>
          <a:ln w="28575">
            <a:solidFill>
              <a:srgbClr val="00A85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Овал 82"/>
          <p:cNvSpPr/>
          <p:nvPr/>
        </p:nvSpPr>
        <p:spPr>
          <a:xfrm>
            <a:off x="4571555" y="3747122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4" name="Овал 83"/>
          <p:cNvSpPr/>
          <p:nvPr/>
        </p:nvSpPr>
        <p:spPr>
          <a:xfrm>
            <a:off x="6492829" y="3727882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5" name="Правая круглая скобка 84"/>
          <p:cNvSpPr/>
          <p:nvPr/>
        </p:nvSpPr>
        <p:spPr>
          <a:xfrm rot="16200000">
            <a:off x="5498106" y="2716299"/>
            <a:ext cx="137010" cy="1898329"/>
          </a:xfrm>
          <a:prstGeom prst="rightBracket">
            <a:avLst>
              <a:gd name="adj" fmla="val 4461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6" name="TextBox 85"/>
              <p:cNvSpPr txBox="1"/>
              <p:nvPr/>
            </p:nvSpPr>
            <p:spPr>
              <a:xfrm>
                <a:off x="4211515" y="3795886"/>
                <a:ext cx="58862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−</m:t>
                      </m:r>
                      <m:r>
                        <a:rPr lang="en-US" sz="2000" b="1" i="1" smtClean="0">
                          <a:latin typeface="Cambria Math"/>
                        </a:rPr>
                        <m:t>𝟒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86" name="TextBox 8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1515" y="3795886"/>
                <a:ext cx="588623" cy="40011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7" name="TextBox 86"/>
              <p:cNvSpPr txBox="1"/>
              <p:nvPr/>
            </p:nvSpPr>
            <p:spPr>
              <a:xfrm>
                <a:off x="6335533" y="3755816"/>
                <a:ext cx="39626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𝟒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87" name="TextBox 8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5533" y="3755816"/>
                <a:ext cx="396262" cy="4001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TextBox 87"/>
              <p:cNvSpPr txBox="1"/>
              <p:nvPr/>
            </p:nvSpPr>
            <p:spPr>
              <a:xfrm>
                <a:off x="7089149" y="3219822"/>
                <a:ext cx="4347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88" name="TextBox 8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9149" y="3219822"/>
                <a:ext cx="434734" cy="40011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9" name="TextBox 88"/>
              <p:cNvSpPr txBox="1"/>
              <p:nvPr/>
            </p:nvSpPr>
            <p:spPr>
              <a:xfrm>
                <a:off x="3995491" y="3259892"/>
                <a:ext cx="4347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89" name="TextBox 8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5491" y="3259892"/>
                <a:ext cx="434734" cy="40011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0" name="TextBox 89"/>
              <p:cNvSpPr txBox="1"/>
              <p:nvPr/>
            </p:nvSpPr>
            <p:spPr>
              <a:xfrm>
                <a:off x="5363643" y="3291830"/>
                <a:ext cx="4347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90" name="TextBox 8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3643" y="3291830"/>
                <a:ext cx="434734" cy="40011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1" name="Дуга 90"/>
          <p:cNvSpPr/>
          <p:nvPr/>
        </p:nvSpPr>
        <p:spPr>
          <a:xfrm flipH="1">
            <a:off x="6551775" y="3535762"/>
            <a:ext cx="1944216" cy="432048"/>
          </a:xfrm>
          <a:prstGeom prst="arc">
            <a:avLst>
              <a:gd name="adj1" fmla="val 12993460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92589" y="1961133"/>
                <a:ext cx="2324675" cy="8804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8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2800" b="1" i="1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p>
                                <m:sSupPr>
                                  <m:ctrlPr>
                                    <a:rPr lang="en-US" sz="28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1" i="1"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2800" b="1" i="1"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2800" b="1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2800" b="1" i="1" smtClean="0">
                                  <a:latin typeface="Cambria Math"/>
                                </a:rPr>
                                <m:t>𝟏𝟔</m:t>
                              </m:r>
                              <m:r>
                                <a:rPr lang="en-US" sz="2800" b="1" i="1" smtClean="0">
                                  <a:latin typeface="Cambria Math"/>
                                  <a:ea typeface="Cambria Math"/>
                                </a:rPr>
                                <m:t>≥</m:t>
                              </m:r>
                              <m:r>
                                <a:rPr lang="en-US" sz="2800" b="1" i="1" smtClean="0">
                                  <a:latin typeface="Cambria Math"/>
                                  <a:ea typeface="Cambria Math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sz="2800" b="1" i="1" smtClean="0"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r>
                                <a:rPr lang="en-US" sz="2800" b="1" i="1" smtClean="0">
                                  <a:latin typeface="Cambria Math"/>
                                  <a:ea typeface="Cambria Math"/>
                                </a:rPr>
                                <m:t>𝒙</m:t>
                              </m:r>
                              <m:r>
                                <a:rPr lang="en-US" sz="2800" b="1" i="1" smtClean="0">
                                  <a:latin typeface="Cambria Math"/>
                                  <a:ea typeface="Cambria Math"/>
                                </a:rPr>
                                <m:t>&gt;</m:t>
                              </m:r>
                              <m:r>
                                <a:rPr lang="en-US" sz="2800" b="1" i="1" smtClean="0">
                                  <a:latin typeface="Cambria Math"/>
                                  <a:ea typeface="Cambria Math"/>
                                </a:rPr>
                                <m:t>𝟎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589" y="1961133"/>
                <a:ext cx="2324675" cy="880434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7" name="TextBox 96"/>
              <p:cNvSpPr txBox="1"/>
              <p:nvPr/>
            </p:nvSpPr>
            <p:spPr>
              <a:xfrm>
                <a:off x="5043721" y="2393181"/>
                <a:ext cx="2984663" cy="5386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US" b="1" i="1" smtClean="0">
                          <a:latin typeface="Cambria Math"/>
                        </a:rPr>
                        <m:t>=−</m:t>
                      </m:r>
                      <m:r>
                        <a:rPr lang="en-US" b="1" i="1" smtClean="0">
                          <a:latin typeface="Cambria Math"/>
                        </a:rPr>
                        <m:t>𝟒</m:t>
                      </m:r>
                      <m:r>
                        <a:rPr lang="en-US" b="1" i="1" smtClean="0">
                          <a:latin typeface="Cambria Math"/>
                        </a:rPr>
                        <m:t>; </m:t>
                      </m:r>
                      <m:sSub>
                        <m:sSubPr>
                          <m:ctrlPr>
                            <a:rPr lang="ru-RU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b="1" i="1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US" b="1" i="1" smtClean="0"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latin typeface="Cambria Math"/>
                        </a:rPr>
                        <m:t>𝟒</m:t>
                      </m:r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97" name="TextBox 9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3721" y="2393181"/>
                <a:ext cx="2984663" cy="53860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23528" y="2969245"/>
                <a:ext cx="3016275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/>
                        </a:rPr>
                        <m:t>−</m:t>
                      </m:r>
                      <m:r>
                        <a:rPr lang="en-US" sz="2800" b="1" i="1" smtClean="0">
                          <a:latin typeface="Cambria Math"/>
                        </a:rPr>
                        <m:t>𝒙</m:t>
                      </m:r>
                      <m:r>
                        <a:rPr lang="en-US" sz="2800" b="1" i="1" smtClean="0">
                          <a:latin typeface="Cambria Math"/>
                        </a:rPr>
                        <m:t>&gt;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𝟎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⟹ 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𝒙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&lt;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𝟎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2969245"/>
                <a:ext cx="3016275" cy="52322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9" name="Дуга 98"/>
          <p:cNvSpPr/>
          <p:nvPr/>
        </p:nvSpPr>
        <p:spPr>
          <a:xfrm>
            <a:off x="3059387" y="3527311"/>
            <a:ext cx="1547664" cy="435087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0" name="Дуга 99"/>
          <p:cNvSpPr/>
          <p:nvPr/>
        </p:nvSpPr>
        <p:spPr>
          <a:xfrm>
            <a:off x="3275411" y="3410373"/>
            <a:ext cx="2283952" cy="707150"/>
          </a:xfrm>
          <a:prstGeom prst="arc">
            <a:avLst>
              <a:gd name="adj1" fmla="val 13639864"/>
              <a:gd name="adj2" fmla="val 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1" name="Овал 100"/>
          <p:cNvSpPr/>
          <p:nvPr/>
        </p:nvSpPr>
        <p:spPr>
          <a:xfrm>
            <a:off x="5507659" y="3753569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2" name="Дуга 101"/>
          <p:cNvSpPr/>
          <p:nvPr/>
        </p:nvSpPr>
        <p:spPr>
          <a:xfrm flipH="1">
            <a:off x="6516216" y="3531098"/>
            <a:ext cx="2232248" cy="432048"/>
          </a:xfrm>
          <a:prstGeom prst="arc">
            <a:avLst>
              <a:gd name="adj1" fmla="val 15785630"/>
              <a:gd name="adj2" fmla="val 0"/>
            </a:avLst>
          </a:prstGeom>
          <a:solidFill>
            <a:srgbClr val="00B0F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3" name="Дуга 102"/>
          <p:cNvSpPr/>
          <p:nvPr/>
        </p:nvSpPr>
        <p:spPr>
          <a:xfrm>
            <a:off x="3023891" y="3520784"/>
            <a:ext cx="1547664" cy="435087"/>
          </a:xfrm>
          <a:prstGeom prst="arc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TextBox 103"/>
              <p:cNvSpPr txBox="1"/>
              <p:nvPr/>
            </p:nvSpPr>
            <p:spPr>
              <a:xfrm>
                <a:off x="5363643" y="3755816"/>
                <a:ext cx="39626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104" name="TextBox 10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3643" y="3755816"/>
                <a:ext cx="396262" cy="400110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2915816" y="4195996"/>
                <a:ext cx="388843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Ответ</a:t>
                </a:r>
                <a:r>
                  <a:rPr lang="en-US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B050"/>
                        </a:solidFill>
                        <a:latin typeface="Cambria Math"/>
                      </a:rPr>
                      <m:t>𝒙</m:t>
                    </m:r>
                    <m:r>
                      <a:rPr lang="en-US" sz="2800" b="1" i="1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∈</m:t>
                    </m:r>
                    <m:d>
                      <m:dPr>
                        <m:endChr m:val=""/>
                        <m:ctrlPr>
                          <a:rPr lang="en-US" sz="28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n-US" sz="2800" b="1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  <m:t>−∞;</m:t>
                        </m:r>
                      </m:e>
                    </m:d>
                    <m:d>
                      <m:dPr>
                        <m:begChr m:val=""/>
                        <m:endChr m:val="]"/>
                        <m:ctrlPr>
                          <a:rPr lang="en-US" sz="28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n-US" sz="2800" b="1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US" sz="2800" b="1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  <m:t>𝟒</m:t>
                        </m:r>
                      </m:e>
                    </m:d>
                  </m:oMath>
                </a14:m>
                <a:endParaRPr lang="ru-RU" sz="2800" b="1" dirty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816" y="4195996"/>
                <a:ext cx="3888432" cy="523220"/>
              </a:xfrm>
              <a:prstGeom prst="rect">
                <a:avLst/>
              </a:prstGeom>
              <a:blipFill>
                <a:blip r:embed="rId14"/>
                <a:stretch>
                  <a:fillRect l="-3135" t="-11628" b="-313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122606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8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1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4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/>
      <p:bldP spid="79" grpId="0"/>
      <p:bldP spid="80" grpId="0"/>
      <p:bldP spid="83" grpId="0" animBg="1"/>
      <p:bldP spid="84" grpId="0" animBg="1"/>
      <p:bldP spid="85" grpId="0" animBg="1"/>
      <p:bldP spid="85" grpId="1" animBg="1"/>
      <p:bldP spid="86" grpId="0"/>
      <p:bldP spid="87" grpId="0"/>
      <p:bldP spid="88" grpId="0"/>
      <p:bldP spid="88" grpId="1"/>
      <p:bldP spid="89" grpId="0"/>
      <p:bldP spid="89" grpId="1"/>
      <p:bldP spid="90" grpId="0"/>
      <p:bldP spid="90" grpId="1"/>
      <p:bldP spid="91" grpId="0" animBg="1"/>
      <p:bldP spid="91" grpId="1" animBg="1"/>
      <p:bldP spid="2" grpId="0"/>
      <p:bldP spid="97" grpId="0"/>
      <p:bldP spid="4" grpId="0"/>
      <p:bldP spid="99" grpId="0" animBg="1"/>
      <p:bldP spid="99" grpId="1" animBg="1"/>
      <p:bldP spid="100" grpId="0" animBg="1"/>
      <p:bldP spid="101" grpId="0" animBg="1"/>
      <p:bldP spid="102" grpId="0" animBg="1"/>
      <p:bldP spid="103" grpId="0" animBg="1"/>
      <p:bldP spid="104" grpId="0"/>
      <p:bldP spid="2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bject 4"/>
          <p:cNvSpPr txBox="1">
            <a:spLocks/>
          </p:cNvSpPr>
          <p:nvPr/>
        </p:nvSpPr>
        <p:spPr>
          <a:xfrm>
            <a:off x="342395" y="57562"/>
            <a:ext cx="8557312" cy="641980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ru-RU" sz="4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НЕРАВЕНСТВ</a:t>
            </a:r>
            <a:endParaRPr lang="en-US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251520" y="746759"/>
            <a:ext cx="7848880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Найдите область определения функции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9" name="TextBox 78"/>
              <p:cNvSpPr txBox="1"/>
              <p:nvPr/>
            </p:nvSpPr>
            <p:spPr>
              <a:xfrm>
                <a:off x="827584" y="1131590"/>
                <a:ext cx="4319131" cy="9307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</a:rPr>
                        <m:t>𝒚</m:t>
                      </m:r>
                      <m:r>
                        <a:rPr lang="en-US" b="1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b="1" i="1" smtClean="0">
                              <a:latin typeface="Cambria Math"/>
                            </a:rPr>
                            <m:t>𝟏𝟔</m:t>
                          </m:r>
                          <m:r>
                            <a:rPr lang="en-US" b="1" i="1" smtClean="0"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latin typeface="Cambria Math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b="1" i="1" smtClean="0"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e>
                      </m:rad>
                      <m:r>
                        <a:rPr lang="en-US" b="1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atin typeface="Cambria Math"/>
                            </a:rPr>
                            <m:t>𝟐</m:t>
                          </m:r>
                          <m:r>
                            <a:rPr lang="en-US" b="1" i="1" smtClean="0">
                              <a:latin typeface="Cambria Math"/>
                            </a:rPr>
                            <m:t>𝒙</m:t>
                          </m:r>
                          <m:r>
                            <a:rPr lang="en-US" b="1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b="1" i="1" smtClean="0">
                              <a:latin typeface="Cambria Math"/>
                            </a:rPr>
                            <m:t>𝟏𝟐</m:t>
                          </m:r>
                        </m:num>
                        <m:den>
                          <m:r>
                            <a:rPr lang="en-US" b="1" i="1" smtClean="0">
                              <a:latin typeface="Cambria Math"/>
                            </a:rPr>
                            <m:t>𝟐</m:t>
                          </m:r>
                          <m:r>
                            <a:rPr lang="en-US" b="1" i="1" smtClean="0">
                              <a:latin typeface="Cambria Math"/>
                            </a:rPr>
                            <m:t>𝒙</m:t>
                          </m:r>
                          <m:r>
                            <a:rPr lang="en-US" b="1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b="1" i="1" smtClean="0">
                              <a:latin typeface="Cambria Math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ru-RU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9" name="TextBox 7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1131590"/>
                <a:ext cx="4319131" cy="93076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TextBox 79"/>
              <p:cNvSpPr txBox="1"/>
              <p:nvPr/>
            </p:nvSpPr>
            <p:spPr>
              <a:xfrm>
                <a:off x="4788024" y="2110792"/>
                <a:ext cx="2185663" cy="5329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𝟏𝟔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−</m:t>
                      </m:r>
                      <m:sSup>
                        <m:sSupPr>
                          <m:ctrlPr>
                            <a:rPr lang="en-US" sz="2800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latin typeface="Cambria Math"/>
                              <a:ea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sz="2800" b="1" i="1"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≥</m:t>
                      </m:r>
                      <m:r>
                        <a:rPr lang="en-US" sz="2800" b="1" i="1">
                          <a:latin typeface="Cambria Math"/>
                          <a:ea typeface="Cambria Math"/>
                        </a:rPr>
                        <m:t>𝟎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80" name="TextBox 7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8024" y="2110792"/>
                <a:ext cx="2185663" cy="53296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2" name="Прямая со стрелкой 81"/>
          <p:cNvCxnSpPr/>
          <p:nvPr/>
        </p:nvCxnSpPr>
        <p:spPr>
          <a:xfrm>
            <a:off x="3923483" y="3763948"/>
            <a:ext cx="3960440" cy="0"/>
          </a:xfrm>
          <a:prstGeom prst="straightConnector1">
            <a:avLst/>
          </a:prstGeom>
          <a:ln w="28575">
            <a:solidFill>
              <a:srgbClr val="00A85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Овал 82"/>
          <p:cNvSpPr/>
          <p:nvPr/>
        </p:nvSpPr>
        <p:spPr>
          <a:xfrm>
            <a:off x="4571555" y="3747122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4" name="Овал 83"/>
          <p:cNvSpPr/>
          <p:nvPr/>
        </p:nvSpPr>
        <p:spPr>
          <a:xfrm>
            <a:off x="6492829" y="3727882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5" name="Правая круглая скобка 84"/>
          <p:cNvSpPr/>
          <p:nvPr/>
        </p:nvSpPr>
        <p:spPr>
          <a:xfrm rot="16200000">
            <a:off x="5498106" y="2716299"/>
            <a:ext cx="137010" cy="1898329"/>
          </a:xfrm>
          <a:prstGeom prst="rightBracket">
            <a:avLst>
              <a:gd name="adj" fmla="val 4461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6" name="TextBox 85"/>
              <p:cNvSpPr txBox="1"/>
              <p:nvPr/>
            </p:nvSpPr>
            <p:spPr>
              <a:xfrm>
                <a:off x="4211515" y="3795886"/>
                <a:ext cx="58862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−</m:t>
                      </m:r>
                      <m:r>
                        <a:rPr lang="en-US" sz="2000" b="1" i="1" smtClean="0">
                          <a:latin typeface="Cambria Math"/>
                        </a:rPr>
                        <m:t>𝟒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86" name="TextBox 8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1515" y="3795886"/>
                <a:ext cx="588623" cy="40011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7" name="TextBox 86"/>
              <p:cNvSpPr txBox="1"/>
              <p:nvPr/>
            </p:nvSpPr>
            <p:spPr>
              <a:xfrm>
                <a:off x="6335533" y="3755816"/>
                <a:ext cx="39626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𝟒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87" name="TextBox 8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5533" y="3755816"/>
                <a:ext cx="396262" cy="4001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TextBox 87"/>
              <p:cNvSpPr txBox="1"/>
              <p:nvPr/>
            </p:nvSpPr>
            <p:spPr>
              <a:xfrm>
                <a:off x="7089149" y="3219822"/>
                <a:ext cx="4347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88" name="TextBox 8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9149" y="3219822"/>
                <a:ext cx="434734" cy="40011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9" name="TextBox 88"/>
              <p:cNvSpPr txBox="1"/>
              <p:nvPr/>
            </p:nvSpPr>
            <p:spPr>
              <a:xfrm>
                <a:off x="3995491" y="3259892"/>
                <a:ext cx="4347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89" name="TextBox 8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5491" y="3259892"/>
                <a:ext cx="434734" cy="40011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0" name="TextBox 89"/>
              <p:cNvSpPr txBox="1"/>
              <p:nvPr/>
            </p:nvSpPr>
            <p:spPr>
              <a:xfrm>
                <a:off x="5363643" y="3251760"/>
                <a:ext cx="4347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90" name="TextBox 8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3643" y="3251760"/>
                <a:ext cx="434734" cy="40011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1" name="Дуга 90"/>
          <p:cNvSpPr/>
          <p:nvPr/>
        </p:nvSpPr>
        <p:spPr>
          <a:xfrm flipH="1">
            <a:off x="6551775" y="3535762"/>
            <a:ext cx="1944216" cy="432048"/>
          </a:xfrm>
          <a:prstGeom prst="arc">
            <a:avLst>
              <a:gd name="adj1" fmla="val 12993460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61928" y="1961133"/>
                <a:ext cx="2365904" cy="881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8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2800" b="1" i="1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800" b="1" i="1" smtClean="0">
                                  <a:latin typeface="Cambria Math"/>
                                </a:rPr>
                                <m:t>𝟏𝟔</m:t>
                              </m:r>
                              <m:r>
                                <a:rPr lang="en-US" sz="2800" b="1" i="1" smtClean="0"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28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1" i="1"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2800" b="1" i="1"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2800" b="1" i="1" smtClean="0">
                                  <a:latin typeface="Cambria Math"/>
                                  <a:ea typeface="Cambria Math"/>
                                </a:rPr>
                                <m:t>≥</m:t>
                              </m:r>
                              <m:r>
                                <a:rPr lang="en-US" sz="2800" b="1" i="1" smtClean="0">
                                  <a:latin typeface="Cambria Math"/>
                                  <a:ea typeface="Cambria Math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sz="2800" b="1" i="1" smtClean="0"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  <m:r>
                                <a:rPr lang="en-US" sz="2800" b="1" i="1" smtClean="0">
                                  <a:latin typeface="Cambria Math"/>
                                  <a:ea typeface="Cambria Math"/>
                                </a:rPr>
                                <m:t>𝒙</m:t>
                              </m:r>
                              <m:r>
                                <a:rPr lang="en-US" sz="2800" b="1" i="1" smtClean="0"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r>
                                <a:rPr lang="en-US" sz="2800" b="1" i="1" smtClean="0">
                                  <a:latin typeface="Cambria Math"/>
                                  <a:ea typeface="Cambria Math"/>
                                </a:rPr>
                                <m:t>𝟑</m:t>
                              </m:r>
                              <m:r>
                                <a:rPr lang="en-US" sz="2800" b="1" i="1" smtClean="0">
                                  <a:latin typeface="Cambria Math"/>
                                  <a:ea typeface="Cambria Math"/>
                                </a:rPr>
                                <m:t>≠</m:t>
                              </m:r>
                              <m:r>
                                <a:rPr lang="en-US" sz="2800" b="1" i="1" smtClean="0">
                                  <a:latin typeface="Cambria Math"/>
                                  <a:ea typeface="Cambria Math"/>
                                </a:rPr>
                                <m:t>𝟎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928" y="1961133"/>
                <a:ext cx="2365904" cy="881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7" name="TextBox 96"/>
              <p:cNvSpPr txBox="1"/>
              <p:nvPr/>
            </p:nvSpPr>
            <p:spPr>
              <a:xfrm>
                <a:off x="4499992" y="2609205"/>
                <a:ext cx="2984663" cy="5386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US" b="1" i="1" smtClean="0">
                          <a:latin typeface="Cambria Math"/>
                        </a:rPr>
                        <m:t>=−</m:t>
                      </m:r>
                      <m:r>
                        <a:rPr lang="en-US" b="1" i="1" smtClean="0">
                          <a:latin typeface="Cambria Math"/>
                        </a:rPr>
                        <m:t>𝟒</m:t>
                      </m:r>
                      <m:r>
                        <a:rPr lang="en-US" b="1" i="1" smtClean="0">
                          <a:latin typeface="Cambria Math"/>
                        </a:rPr>
                        <m:t>; </m:t>
                      </m:r>
                      <m:sSub>
                        <m:sSubPr>
                          <m:ctrlPr>
                            <a:rPr lang="ru-RU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b="1" i="1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US" b="1" i="1" smtClean="0"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latin typeface="Cambria Math"/>
                        </a:rPr>
                        <m:t>𝟒</m:t>
                      </m:r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97" name="TextBox 9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9992" y="2609205"/>
                <a:ext cx="2984663" cy="53860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687703" y="2969245"/>
                <a:ext cx="201208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𝟐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𝒙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𝟑</m:t>
                      </m:r>
                      <m:r>
                        <a:rPr lang="en-US" sz="2800" b="1" i="1">
                          <a:latin typeface="Cambria Math"/>
                          <a:ea typeface="Cambria Math"/>
                        </a:rPr>
                        <m:t>≠</m:t>
                      </m:r>
                      <m:r>
                        <a:rPr lang="en-US" sz="2800" b="1" i="1">
                          <a:latin typeface="Cambria Math"/>
                          <a:ea typeface="Cambria Math"/>
                        </a:rPr>
                        <m:t>𝟎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703" y="2969245"/>
                <a:ext cx="2012089" cy="52322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9" name="Дуга 98"/>
          <p:cNvSpPr/>
          <p:nvPr/>
        </p:nvSpPr>
        <p:spPr>
          <a:xfrm>
            <a:off x="3059387" y="3527311"/>
            <a:ext cx="1547664" cy="435087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TextBox 103"/>
              <p:cNvSpPr txBox="1"/>
              <p:nvPr/>
            </p:nvSpPr>
            <p:spPr>
              <a:xfrm>
                <a:off x="5327866" y="3795886"/>
                <a:ext cx="396262" cy="6685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latin typeface="Cambria Math"/>
                              <a:ea typeface="Cambria Math"/>
                            </a:rPr>
                            <m:t>𝟑</m:t>
                          </m:r>
                        </m:num>
                        <m:den>
                          <m:r>
                            <a:rPr lang="en-US" sz="2000" b="1" i="1">
                              <a:latin typeface="Cambria Math"/>
                              <a:ea typeface="Cambria Math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104" name="TextBox 10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7866" y="3795886"/>
                <a:ext cx="396262" cy="668516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3780357" y="4299942"/>
                <a:ext cx="4968107" cy="7371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Ответ</a:t>
                </a:r>
                <a:r>
                  <a:rPr lang="en-US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B050"/>
                        </a:solidFill>
                        <a:latin typeface="Cambria Math"/>
                      </a:rPr>
                      <m:t>𝒙</m:t>
                    </m:r>
                    <m:r>
                      <a:rPr lang="en-US" sz="2800" b="1" i="1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∈</m:t>
                    </m:r>
                    <m:d>
                      <m:dPr>
                        <m:begChr m:val="["/>
                        <m:endChr m:val=""/>
                        <m:ctrlPr>
                          <a:rPr lang="en-US" sz="2800" b="1" i="1" smtClean="0">
                            <a:solidFill>
                              <a:srgbClr val="00A859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n-US" sz="2800" b="1" i="1" smtClean="0">
                            <a:solidFill>
                              <a:srgbClr val="00A859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US" sz="2800" b="1" i="1" smtClean="0">
                            <a:solidFill>
                              <a:srgbClr val="00A859"/>
                            </a:solidFill>
                            <a:latin typeface="Cambria Math"/>
                            <a:ea typeface="Cambria Math"/>
                          </a:rPr>
                          <m:t>𝟒</m:t>
                        </m:r>
                        <m:r>
                          <a:rPr lang="en-US" sz="2800" b="1" i="1" smtClean="0">
                            <a:solidFill>
                              <a:srgbClr val="00A859"/>
                            </a:solidFill>
                            <a:latin typeface="Cambria Math"/>
                            <a:ea typeface="Cambria Math"/>
                          </a:rPr>
                          <m:t>;</m:t>
                        </m:r>
                      </m:e>
                    </m:d>
                    <m:d>
                      <m:dPr>
                        <m:begChr m:val=""/>
                        <m:ctrlPr>
                          <a:rPr lang="en-US" sz="2800" b="1" i="1" smtClean="0">
                            <a:solidFill>
                              <a:srgbClr val="00A859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800" b="1" i="1">
                                <a:solidFill>
                                  <a:srgbClr val="00A859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800" b="1" i="1" smtClean="0">
                                <a:solidFill>
                                  <a:srgbClr val="00A859"/>
                                </a:solidFill>
                                <a:latin typeface="Cambria Math"/>
                                <a:ea typeface="Cambria Math"/>
                              </a:rPr>
                              <m:t>𝟑</m:t>
                            </m:r>
                          </m:num>
                          <m:den>
                            <m:r>
                              <a:rPr lang="en-US" sz="2800" b="1" i="1">
                                <a:solidFill>
                                  <a:srgbClr val="00A859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den>
                        </m:f>
                      </m:e>
                    </m:d>
                    <m:d>
                      <m:dPr>
                        <m:endChr m:val=""/>
                        <m:ctrlPr>
                          <a:rPr lang="en-US" sz="2800" b="1" i="1" smtClean="0">
                            <a:solidFill>
                              <a:srgbClr val="00A859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800" b="1" i="1">
                                <a:solidFill>
                                  <a:srgbClr val="00A859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800" b="1" i="1" smtClean="0">
                                <a:solidFill>
                                  <a:srgbClr val="00A859"/>
                                </a:solidFill>
                                <a:latin typeface="Cambria Math"/>
                                <a:ea typeface="Cambria Math"/>
                              </a:rPr>
                              <m:t>𝟑</m:t>
                            </m:r>
                          </m:num>
                          <m:den>
                            <m:r>
                              <a:rPr lang="en-US" sz="2800" b="1" i="1">
                                <a:solidFill>
                                  <a:srgbClr val="00A859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den>
                        </m:f>
                        <m:r>
                          <a:rPr lang="en-US" sz="2800" b="1" i="1" smtClean="0">
                            <a:solidFill>
                              <a:srgbClr val="00A859"/>
                            </a:solidFill>
                            <a:latin typeface="Cambria Math"/>
                            <a:ea typeface="Cambria Math"/>
                          </a:rPr>
                          <m:t>;</m:t>
                        </m:r>
                      </m:e>
                    </m:d>
                    <m:d>
                      <m:dPr>
                        <m:begChr m:val=""/>
                        <m:endChr m:val="]"/>
                        <m:ctrlPr>
                          <a:rPr lang="en-US" sz="28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n-US" sz="2800" b="1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  <m:t>𝟒</m:t>
                        </m:r>
                      </m:e>
                    </m:d>
                  </m:oMath>
                </a14:m>
                <a:endParaRPr lang="ru-RU" sz="2800" b="1" dirty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0357" y="4299942"/>
                <a:ext cx="4968107" cy="737189"/>
              </a:xfrm>
              <a:prstGeom prst="rect">
                <a:avLst/>
              </a:prstGeom>
              <a:blipFill>
                <a:blip r:embed="rId14"/>
                <a:stretch>
                  <a:fillRect l="-2454" b="-661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683568" y="3488690"/>
                <a:ext cx="1155253" cy="8989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𝒙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≠</m:t>
                      </m:r>
                      <m:f>
                        <m:fPr>
                          <m:ctrlPr>
                            <a:rPr lang="en-US" sz="2800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latin typeface="Cambria Math"/>
                              <a:ea typeface="Cambria Math"/>
                            </a:rPr>
                            <m:t>𝟑</m:t>
                          </m:r>
                        </m:num>
                        <m:den>
                          <m:r>
                            <a:rPr lang="en-US" sz="2800" b="1" i="1" smtClean="0">
                              <a:latin typeface="Cambria Math"/>
                              <a:ea typeface="Cambria Math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3488690"/>
                <a:ext cx="1155253" cy="898964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Правая круглая скобка 29"/>
          <p:cNvSpPr/>
          <p:nvPr/>
        </p:nvSpPr>
        <p:spPr>
          <a:xfrm rot="16200000">
            <a:off x="5481229" y="2716299"/>
            <a:ext cx="137010" cy="1898329"/>
          </a:xfrm>
          <a:prstGeom prst="rightBracket">
            <a:avLst>
              <a:gd name="adj" fmla="val 44615"/>
            </a:avLst>
          </a:prstGeom>
          <a:solidFill>
            <a:srgbClr val="00B0F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1" name="Овал 100"/>
          <p:cNvSpPr/>
          <p:nvPr/>
        </p:nvSpPr>
        <p:spPr>
          <a:xfrm>
            <a:off x="5485890" y="3730890"/>
            <a:ext cx="89426" cy="9316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0893240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0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3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/>
      <p:bldP spid="79" grpId="0"/>
      <p:bldP spid="80" grpId="0"/>
      <p:bldP spid="83" grpId="0" animBg="1"/>
      <p:bldP spid="84" grpId="0" animBg="1"/>
      <p:bldP spid="85" grpId="0" animBg="1"/>
      <p:bldP spid="85" grpId="1" animBg="1"/>
      <p:bldP spid="86" grpId="0"/>
      <p:bldP spid="87" grpId="0"/>
      <p:bldP spid="88" grpId="0"/>
      <p:bldP spid="88" grpId="1"/>
      <p:bldP spid="89" grpId="0"/>
      <p:bldP spid="89" grpId="1"/>
      <p:bldP spid="90" grpId="0"/>
      <p:bldP spid="90" grpId="1"/>
      <p:bldP spid="91" grpId="0" animBg="1"/>
      <p:bldP spid="91" grpId="1" animBg="1"/>
      <p:bldP spid="2" grpId="0"/>
      <p:bldP spid="97" grpId="0"/>
      <p:bldP spid="4" grpId="0"/>
      <p:bldP spid="99" grpId="0" animBg="1"/>
      <p:bldP spid="99" grpId="1" animBg="1"/>
      <p:bldP spid="104" grpId="0"/>
      <p:bldP spid="28" grpId="0"/>
      <p:bldP spid="29" grpId="0"/>
      <p:bldP spid="30" grpId="0" animBg="1"/>
      <p:bldP spid="10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Iroda\Downloads\VQpq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2045265"/>
            <a:ext cx="4104456" cy="2758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bject 2">
            <a:extLst>
              <a:ext uri="{FF2B5EF4-FFF2-40B4-BE49-F238E27FC236}">
                <a16:creationId xmlns:a16="http://schemas.microsoft.com/office/drawing/2014/main" xmlns="" id="{7FC1F883-1236-4202-BC5C-D62FD599365E}"/>
              </a:ext>
            </a:extLst>
          </p:cNvPr>
          <p:cNvSpPr/>
          <p:nvPr/>
        </p:nvSpPr>
        <p:spPr>
          <a:xfrm>
            <a:off x="0" y="3733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xmlns="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154198" y="162404"/>
            <a:ext cx="8835601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2800" b="1" kern="0" dirty="0"/>
              <a:t>ЗАДАНИЕ ДЛЯ САМОСТОЯТЕЛЬНОГО РЕШЕНИЯ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4294967295"/>
          </p:nvPr>
        </p:nvSpPr>
        <p:spPr>
          <a:xfrm>
            <a:off x="722072" y="928360"/>
            <a:ext cx="7771863" cy="1067326"/>
          </a:xfrm>
          <a:prstGeom prst="rect">
            <a:avLst/>
          </a:prstGeom>
        </p:spPr>
        <p:txBody>
          <a:bodyPr lIns="81643" tIns="40822" rIns="81643" bIns="40822"/>
          <a:lstStyle/>
          <a:p>
            <a:pPr algn="ctr"/>
            <a:r>
              <a:rPr lang="ru-RU" sz="3200" b="1" dirty="0"/>
              <a:t>Стр. </a:t>
            </a:r>
            <a:r>
              <a:rPr lang="en-US" sz="3200" b="1" dirty="0">
                <a:solidFill>
                  <a:srgbClr val="7030A0"/>
                </a:solidFill>
              </a:rPr>
              <a:t>86</a:t>
            </a:r>
            <a:r>
              <a:rPr lang="ru-RU" sz="3200" b="1" dirty="0">
                <a:solidFill>
                  <a:srgbClr val="7030A0"/>
                </a:solidFill>
              </a:rPr>
              <a:t> </a:t>
            </a:r>
          </a:p>
          <a:p>
            <a:pPr algn="ctr"/>
            <a:r>
              <a:rPr lang="en-US" sz="3200" b="1" dirty="0"/>
              <a:t> </a:t>
            </a:r>
            <a:r>
              <a:rPr lang="ru-RU" sz="3200" b="1" dirty="0"/>
              <a:t>№ </a:t>
            </a:r>
            <a:r>
              <a:rPr lang="en-US" sz="3200" b="1" dirty="0">
                <a:solidFill>
                  <a:srgbClr val="7030A0"/>
                </a:solidFill>
              </a:rPr>
              <a:t>207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912329571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ject 4"/>
          <p:cNvSpPr txBox="1">
            <a:spLocks/>
          </p:cNvSpPr>
          <p:nvPr/>
        </p:nvSpPr>
        <p:spPr>
          <a:xfrm>
            <a:off x="0" y="51470"/>
            <a:ext cx="9144000" cy="1011312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r>
              <a:rPr lang="ru-RU" sz="36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3600" b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51520" y="746759"/>
            <a:ext cx="5456365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179.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Решите систему неравенств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522130" y="1141066"/>
                <a:ext cx="3024336" cy="10878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</a:rPr>
                        <m:t>𝟐</m:t>
                      </m:r>
                      <m:r>
                        <a:rPr lang="en-US" b="1" i="1" smtClean="0">
                          <a:latin typeface="Cambria Math"/>
                        </a:rPr>
                        <m:t>) </m:t>
                      </m:r>
                      <m:d>
                        <m:dPr>
                          <m:begChr m:val="{"/>
                          <m:endChr m:val=""/>
                          <m:ctrlPr>
                            <a:rPr lang="ru-RU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b="1" i="1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p>
                                <m:sSupPr>
                                  <m:ctrlPr>
                                    <a:rPr lang="en-US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b="1" i="1"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𝟔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&lt;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𝟎</m:t>
                              </m:r>
                            </m:e>
                            <m:e>
                              <m:sSup>
                                <m:sSupPr>
                                  <m:ctrlPr>
                                    <a:rPr lang="en-US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b="1" i="1"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𝟐</m:t>
                              </m:r>
                              <m:r>
                                <a:rPr lang="en-US" b="1" i="1" smtClean="0">
                                  <a:latin typeface="Cambria Math"/>
                                  <a:ea typeface="Cambria Math"/>
                                </a:rPr>
                                <m:t>≥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𝟎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130" y="1141066"/>
                <a:ext cx="3024336" cy="1087862"/>
              </a:xfrm>
              <a:prstGeom prst="rect">
                <a:avLst/>
              </a:prstGeom>
              <a:blipFill>
                <a:blip r:embed="rId3"/>
                <a:stretch>
                  <a:fillRect r="-48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39552" y="2139702"/>
                <a:ext cx="2604879" cy="5329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sz="2800" b="1" i="1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800" b="1" i="1" smtClean="0">
                          <a:latin typeface="Cambria Math"/>
                        </a:rPr>
                        <m:t>+</m:t>
                      </m:r>
                      <m:r>
                        <a:rPr lang="en-US" sz="2800" b="1" i="1" smtClean="0">
                          <a:latin typeface="Cambria Math"/>
                        </a:rPr>
                        <m:t>𝒙</m:t>
                      </m:r>
                      <m:r>
                        <a:rPr lang="en-US" sz="2800" b="1" i="1" smtClean="0">
                          <a:latin typeface="Cambria Math"/>
                        </a:rPr>
                        <m:t>−</m:t>
                      </m:r>
                      <m:r>
                        <a:rPr lang="en-US" sz="2800" b="1" i="1" smtClean="0">
                          <a:latin typeface="Cambria Math"/>
                        </a:rPr>
                        <m:t>𝟔</m:t>
                      </m:r>
                      <m:r>
                        <a:rPr lang="en-US" sz="2800" b="1" i="1" smtClean="0">
                          <a:latin typeface="Cambria Math"/>
                        </a:rPr>
                        <m:t>&lt;</m:t>
                      </m:r>
                      <m:r>
                        <a:rPr lang="en-US" sz="2800" b="1" i="1" smtClean="0"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2139702"/>
                <a:ext cx="2604879" cy="53296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467544" y="2645109"/>
                <a:ext cx="296722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US" sz="2800" b="1" i="1" smtClean="0">
                          <a:latin typeface="Cambria Math"/>
                        </a:rPr>
                        <m:t>=−</m:t>
                      </m:r>
                      <m:r>
                        <a:rPr lang="en-US" sz="2800" b="1" i="1" smtClean="0">
                          <a:latin typeface="Cambria Math"/>
                        </a:rPr>
                        <m:t>𝟑</m:t>
                      </m:r>
                      <m:r>
                        <a:rPr lang="en-US" sz="2800" b="1" i="1" smtClean="0">
                          <a:latin typeface="Cambria Math"/>
                        </a:rPr>
                        <m:t>;  </m:t>
                      </m:r>
                      <m:sSub>
                        <m:sSubPr>
                          <m:ctrlPr>
                            <a:rPr lang="ru-RU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US" sz="2800" b="1" i="1" smtClean="0">
                          <a:latin typeface="Cambria Math"/>
                        </a:rPr>
                        <m:t>=</m:t>
                      </m:r>
                      <m:r>
                        <a:rPr lang="en-US" sz="2800" b="1" i="1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2645109"/>
                <a:ext cx="2967223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6" name="Прямая со стрелкой 35"/>
          <p:cNvCxnSpPr/>
          <p:nvPr/>
        </p:nvCxnSpPr>
        <p:spPr>
          <a:xfrm>
            <a:off x="179512" y="3619932"/>
            <a:ext cx="3960440" cy="0"/>
          </a:xfrm>
          <a:prstGeom prst="straightConnector1">
            <a:avLst/>
          </a:prstGeom>
          <a:ln w="28575">
            <a:solidFill>
              <a:srgbClr val="00A85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Овал 42"/>
          <p:cNvSpPr/>
          <p:nvPr/>
        </p:nvSpPr>
        <p:spPr>
          <a:xfrm>
            <a:off x="1532727" y="3603106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Овал 46"/>
          <p:cNvSpPr/>
          <p:nvPr/>
        </p:nvSpPr>
        <p:spPr>
          <a:xfrm>
            <a:off x="2748858" y="3583866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авая круглая скобка 47"/>
          <p:cNvSpPr/>
          <p:nvPr/>
        </p:nvSpPr>
        <p:spPr>
          <a:xfrm rot="16200000">
            <a:off x="2100729" y="2918880"/>
            <a:ext cx="126015" cy="1216131"/>
          </a:xfrm>
          <a:prstGeom prst="rightBracket">
            <a:avLst>
              <a:gd name="adj" fmla="val 4461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1259632" y="3579862"/>
                <a:ext cx="58862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−</m:t>
                      </m:r>
                      <m:r>
                        <a:rPr lang="en-US" sz="2000" b="1" i="1" smtClean="0">
                          <a:latin typeface="Cambria Math"/>
                        </a:rPr>
                        <m:t>𝟑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632" y="3579862"/>
                <a:ext cx="588623" cy="4001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2591562" y="3611800"/>
                <a:ext cx="39626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1562" y="3611800"/>
                <a:ext cx="396262" cy="40011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3345178" y="3075806"/>
                <a:ext cx="4347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5178" y="3075806"/>
                <a:ext cx="434734" cy="40011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467544" y="3115876"/>
                <a:ext cx="4347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3115876"/>
                <a:ext cx="434734" cy="40011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1942365" y="3147814"/>
                <a:ext cx="4347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2365" y="3147814"/>
                <a:ext cx="434734" cy="40011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Дуга 53"/>
          <p:cNvSpPr/>
          <p:nvPr/>
        </p:nvSpPr>
        <p:spPr>
          <a:xfrm>
            <a:off x="-900608" y="3351357"/>
            <a:ext cx="2448272" cy="435087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Дуга 54"/>
          <p:cNvSpPr/>
          <p:nvPr/>
        </p:nvSpPr>
        <p:spPr>
          <a:xfrm flipH="1">
            <a:off x="2771800" y="3351357"/>
            <a:ext cx="1944216" cy="432048"/>
          </a:xfrm>
          <a:prstGeom prst="arc">
            <a:avLst>
              <a:gd name="adj1" fmla="val 12993460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5135472" y="2139702"/>
                <a:ext cx="2604880" cy="5329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sz="2800" b="1" i="1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800" b="1" i="1" smtClean="0">
                          <a:latin typeface="Cambria Math"/>
                        </a:rPr>
                        <m:t>+</m:t>
                      </m:r>
                      <m:r>
                        <a:rPr lang="en-US" sz="2800" b="1" i="1" smtClean="0">
                          <a:latin typeface="Cambria Math"/>
                        </a:rPr>
                        <m:t>𝒙</m:t>
                      </m:r>
                      <m:r>
                        <a:rPr lang="en-US" sz="2800" b="1" i="1" smtClean="0">
                          <a:latin typeface="Cambria Math"/>
                        </a:rPr>
                        <m:t>−</m:t>
                      </m:r>
                      <m:r>
                        <a:rPr lang="en-US" sz="2800" b="1" i="1" smtClean="0">
                          <a:latin typeface="Cambria Math"/>
                        </a:rPr>
                        <m:t>𝟐</m:t>
                      </m:r>
                      <m:r>
                        <a:rPr lang="en-US" sz="2800" b="1" i="1">
                          <a:latin typeface="Cambria Math"/>
                          <a:ea typeface="Cambria Math"/>
                        </a:rPr>
                        <m:t>≥</m:t>
                      </m:r>
                      <m:r>
                        <a:rPr lang="en-US" sz="2800" b="1" i="1"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5472" y="2139702"/>
                <a:ext cx="2604880" cy="532966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1907703" y="4568810"/>
                <a:ext cx="723629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Ответ</a:t>
                </a:r>
                <a:r>
                  <a:rPr lang="en-US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B050"/>
                        </a:solidFill>
                        <a:latin typeface="Cambria Math"/>
                      </a:rPr>
                      <m:t>𝒙</m:t>
                    </m:r>
                    <m:r>
                      <a:rPr lang="en-US" sz="2800" b="1" i="1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∈</m:t>
                    </m:r>
                  </m:oMath>
                </a14:m>
                <a:r>
                  <a:rPr lang="ru-RU" sz="2800" b="1" dirty="0">
                    <a:solidFill>
                      <a:srgbClr val="00B050"/>
                    </a:solidFill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endChr m:val=""/>
                        <m:ctrlPr>
                          <a:rPr lang="en-US" sz="28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n-US" sz="2800" b="1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US" sz="2800" b="1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  <m:t>𝟑</m:t>
                        </m:r>
                        <m:r>
                          <a:rPr lang="en-US" sz="2800" b="1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  <m:t>;</m:t>
                        </m:r>
                      </m:e>
                    </m:d>
                    <m:d>
                      <m:dPr>
                        <m:begChr m:val=""/>
                        <m:endChr m:val="]"/>
                        <m:ctrlPr>
                          <a:rPr lang="en-US" sz="28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n-US" sz="2800" b="1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US" sz="2800" b="1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e>
                    </m:d>
                    <m:r>
                      <a:rPr lang="en-US" sz="2800" b="1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⋃</m:t>
                    </m:r>
                    <m:d>
                      <m:dPr>
                        <m:begChr m:val="["/>
                        <m:endChr m:val=""/>
                        <m:ctrlPr>
                          <a:rPr lang="en-US" sz="28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n-US" sz="2800" b="1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  <m:t>𝟏</m:t>
                        </m:r>
                      </m:e>
                    </m:d>
                    <m:r>
                      <a:rPr lang="en-US" sz="2800" b="1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;</m:t>
                    </m:r>
                    <m:d>
                      <m:dPr>
                        <m:begChr m:val=""/>
                        <m:ctrlPr>
                          <a:rPr lang="en-US" sz="28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n-US" sz="2800" b="1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e>
                    </m:d>
                  </m:oMath>
                </a14:m>
                <a:endParaRPr lang="ru-RU" sz="2800" b="1" dirty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7703" y="4568810"/>
                <a:ext cx="7236297" cy="523220"/>
              </a:xfrm>
              <a:prstGeom prst="rect">
                <a:avLst/>
              </a:prstGeom>
              <a:blipFill>
                <a:blip r:embed="rId12"/>
                <a:stretch>
                  <a:fillRect l="-1769" t="-13953" b="-290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5040831" y="2643758"/>
                <a:ext cx="296722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US" sz="2800" b="1" i="1" smtClean="0">
                          <a:latin typeface="Cambria Math"/>
                        </a:rPr>
                        <m:t>=−</m:t>
                      </m:r>
                      <m:r>
                        <a:rPr lang="en-US" sz="2800" b="1" i="1" smtClean="0">
                          <a:latin typeface="Cambria Math"/>
                        </a:rPr>
                        <m:t>𝟐</m:t>
                      </m:r>
                      <m:r>
                        <a:rPr lang="en-US" sz="2800" b="1" i="1" smtClean="0">
                          <a:latin typeface="Cambria Math"/>
                        </a:rPr>
                        <m:t>;  </m:t>
                      </m:r>
                      <m:sSub>
                        <m:sSubPr>
                          <m:ctrlPr>
                            <a:rPr lang="ru-RU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US" sz="2800" b="1" i="1" smtClean="0">
                          <a:latin typeface="Cambria Math"/>
                        </a:rPr>
                        <m:t>=</m:t>
                      </m:r>
                      <m:r>
                        <a:rPr lang="en-US" sz="2800" b="1" i="1" smtClean="0"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0831" y="2643758"/>
                <a:ext cx="2967223" cy="523220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1" name="Прямая со стрелкой 60"/>
          <p:cNvCxnSpPr/>
          <p:nvPr/>
        </p:nvCxnSpPr>
        <p:spPr>
          <a:xfrm>
            <a:off x="5004048" y="3619932"/>
            <a:ext cx="3960440" cy="0"/>
          </a:xfrm>
          <a:prstGeom prst="straightConnector1">
            <a:avLst/>
          </a:prstGeom>
          <a:ln w="28575">
            <a:solidFill>
              <a:srgbClr val="00A85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Овал 61"/>
          <p:cNvSpPr/>
          <p:nvPr/>
        </p:nvSpPr>
        <p:spPr>
          <a:xfrm>
            <a:off x="6228184" y="3603106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Овал 62"/>
          <p:cNvSpPr/>
          <p:nvPr/>
        </p:nvSpPr>
        <p:spPr>
          <a:xfrm>
            <a:off x="7429378" y="3583866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Правая круглая скобка 63"/>
          <p:cNvSpPr/>
          <p:nvPr/>
        </p:nvSpPr>
        <p:spPr>
          <a:xfrm rot="16200000">
            <a:off x="6781249" y="2918880"/>
            <a:ext cx="126015" cy="1216131"/>
          </a:xfrm>
          <a:prstGeom prst="rightBracket">
            <a:avLst>
              <a:gd name="adj" fmla="val 4461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6012160" y="3579862"/>
                <a:ext cx="58862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−</m:t>
                      </m:r>
                      <m:r>
                        <a:rPr lang="en-US" sz="2000" b="1" i="1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2160" y="3579862"/>
                <a:ext cx="588623" cy="400110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8025698" y="3075806"/>
                <a:ext cx="4347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25698" y="3075806"/>
                <a:ext cx="434734" cy="400110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5148064" y="3115876"/>
                <a:ext cx="4347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8064" y="3115876"/>
                <a:ext cx="434734" cy="400110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6622885" y="3147814"/>
                <a:ext cx="4347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2885" y="3147814"/>
                <a:ext cx="434734" cy="400110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0" name="Дуга 69"/>
          <p:cNvSpPr/>
          <p:nvPr/>
        </p:nvSpPr>
        <p:spPr>
          <a:xfrm>
            <a:off x="3779912" y="3351357"/>
            <a:ext cx="2448272" cy="435087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Дуга 70"/>
          <p:cNvSpPr/>
          <p:nvPr/>
        </p:nvSpPr>
        <p:spPr>
          <a:xfrm flipH="1">
            <a:off x="7452320" y="3351357"/>
            <a:ext cx="1944216" cy="432048"/>
          </a:xfrm>
          <a:prstGeom prst="arc">
            <a:avLst>
              <a:gd name="adj1" fmla="val 12993460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Дуга 71"/>
          <p:cNvSpPr/>
          <p:nvPr/>
        </p:nvSpPr>
        <p:spPr>
          <a:xfrm>
            <a:off x="3779912" y="3363838"/>
            <a:ext cx="2448272" cy="435087"/>
          </a:xfrm>
          <a:prstGeom prst="arc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3" name="Дуга 72"/>
          <p:cNvSpPr/>
          <p:nvPr/>
        </p:nvSpPr>
        <p:spPr>
          <a:xfrm flipH="1">
            <a:off x="7452320" y="3363838"/>
            <a:ext cx="2223864" cy="460179"/>
          </a:xfrm>
          <a:prstGeom prst="arc">
            <a:avLst>
              <a:gd name="adj1" fmla="val 15526988"/>
              <a:gd name="adj2" fmla="val 0"/>
            </a:avLst>
          </a:prstGeom>
          <a:solidFill>
            <a:srgbClr val="00B0F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Box 76"/>
              <p:cNvSpPr txBox="1"/>
              <p:nvPr/>
            </p:nvSpPr>
            <p:spPr>
              <a:xfrm>
                <a:off x="1835696" y="4227934"/>
                <a:ext cx="58862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−</m:t>
                      </m:r>
                      <m:r>
                        <a:rPr lang="en-US" sz="2000" b="1" i="1" smtClean="0">
                          <a:latin typeface="Cambria Math"/>
                        </a:rPr>
                        <m:t>𝟑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77" name="TextBox 7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5696" y="4227934"/>
                <a:ext cx="588623" cy="400110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8" name="TextBox 77"/>
              <p:cNvSpPr txBox="1"/>
              <p:nvPr/>
            </p:nvSpPr>
            <p:spPr>
              <a:xfrm>
                <a:off x="3059832" y="4227934"/>
                <a:ext cx="58862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−</m:t>
                      </m:r>
                      <m:r>
                        <a:rPr lang="en-US" sz="2000" b="1" i="1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78" name="TextBox 7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9832" y="4227934"/>
                <a:ext cx="588623" cy="400110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2" name="Прямая со стрелкой 81"/>
          <p:cNvCxnSpPr/>
          <p:nvPr/>
        </p:nvCxnSpPr>
        <p:spPr>
          <a:xfrm flipV="1">
            <a:off x="1115616" y="4216191"/>
            <a:ext cx="7056784" cy="11743"/>
          </a:xfrm>
          <a:prstGeom prst="straightConnector1">
            <a:avLst/>
          </a:prstGeom>
          <a:ln w="28575">
            <a:solidFill>
              <a:srgbClr val="00A85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Овал 82"/>
          <p:cNvSpPr/>
          <p:nvPr/>
        </p:nvSpPr>
        <p:spPr>
          <a:xfrm>
            <a:off x="5565175" y="4191651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4" name="Овал 83"/>
          <p:cNvSpPr/>
          <p:nvPr/>
        </p:nvSpPr>
        <p:spPr>
          <a:xfrm>
            <a:off x="6781306" y="4172411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5" name="TextBox 84"/>
              <p:cNvSpPr txBox="1"/>
              <p:nvPr/>
            </p:nvSpPr>
            <p:spPr>
              <a:xfrm>
                <a:off x="5399874" y="4168407"/>
                <a:ext cx="39626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85" name="TextBox 8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9874" y="4168407"/>
                <a:ext cx="396262" cy="400110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6" name="TextBox 85"/>
              <p:cNvSpPr txBox="1"/>
              <p:nvPr/>
            </p:nvSpPr>
            <p:spPr>
              <a:xfrm>
                <a:off x="6624010" y="4200345"/>
                <a:ext cx="39626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86" name="TextBox 8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4010" y="4200345"/>
                <a:ext cx="396262" cy="400110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0" name="Правая круглая скобка 89"/>
          <p:cNvSpPr/>
          <p:nvPr/>
        </p:nvSpPr>
        <p:spPr>
          <a:xfrm rot="16200000">
            <a:off x="2092722" y="2908789"/>
            <a:ext cx="126015" cy="1216131"/>
          </a:xfrm>
          <a:prstGeom prst="rightBracket">
            <a:avLst>
              <a:gd name="adj" fmla="val 44615"/>
            </a:avLst>
          </a:prstGeom>
          <a:solidFill>
            <a:srgbClr val="00B0F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7272082" y="3579862"/>
                <a:ext cx="39626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72082" y="3579862"/>
                <a:ext cx="396262" cy="400110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5" name="Овал 74"/>
          <p:cNvSpPr/>
          <p:nvPr/>
        </p:nvSpPr>
        <p:spPr>
          <a:xfrm>
            <a:off x="2117175" y="4191651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6" name="Овал 75"/>
          <p:cNvSpPr/>
          <p:nvPr/>
        </p:nvSpPr>
        <p:spPr>
          <a:xfrm>
            <a:off x="3333306" y="4172411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авая круглая скобка 3"/>
          <p:cNvSpPr/>
          <p:nvPr/>
        </p:nvSpPr>
        <p:spPr>
          <a:xfrm rot="16200000">
            <a:off x="4350527" y="1769564"/>
            <a:ext cx="220372" cy="4641187"/>
          </a:xfrm>
          <a:prstGeom prst="rightBracket">
            <a:avLst>
              <a:gd name="adj" fmla="val 11893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Дуга 56"/>
          <p:cNvSpPr/>
          <p:nvPr/>
        </p:nvSpPr>
        <p:spPr>
          <a:xfrm>
            <a:off x="899592" y="3936863"/>
            <a:ext cx="2448272" cy="435087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1" name="Дуга 90"/>
          <p:cNvSpPr/>
          <p:nvPr/>
        </p:nvSpPr>
        <p:spPr>
          <a:xfrm flipH="1">
            <a:off x="5580112" y="4011910"/>
            <a:ext cx="1944216" cy="432048"/>
          </a:xfrm>
          <a:prstGeom prst="arc">
            <a:avLst>
              <a:gd name="adj1" fmla="val 12993460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3113690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6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9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8" grpId="0"/>
      <p:bldP spid="29" grpId="0"/>
      <p:bldP spid="43" grpId="0" animBg="1"/>
      <p:bldP spid="47" grpId="0" animBg="1"/>
      <p:bldP spid="48" grpId="0" animBg="1"/>
      <p:bldP spid="48" grpId="1" animBg="1"/>
      <p:bldP spid="49" grpId="0"/>
      <p:bldP spid="50" grpId="0"/>
      <p:bldP spid="51" grpId="0"/>
      <p:bldP spid="51" grpId="1"/>
      <p:bldP spid="52" grpId="0"/>
      <p:bldP spid="52" grpId="1"/>
      <p:bldP spid="53" grpId="0"/>
      <p:bldP spid="53" grpId="1"/>
      <p:bldP spid="54" grpId="0" animBg="1"/>
      <p:bldP spid="54" grpId="1" animBg="1"/>
      <p:bldP spid="55" grpId="0" animBg="1"/>
      <p:bldP spid="55" grpId="1" animBg="1"/>
      <p:bldP spid="58" grpId="0"/>
      <p:bldP spid="59" grpId="0"/>
      <p:bldP spid="60" grpId="0"/>
      <p:bldP spid="62" grpId="0" animBg="1"/>
      <p:bldP spid="63" grpId="0" animBg="1"/>
      <p:bldP spid="64" grpId="0" animBg="1"/>
      <p:bldP spid="64" grpId="1" animBg="1"/>
      <p:bldP spid="65" grpId="0"/>
      <p:bldP spid="67" grpId="0"/>
      <p:bldP spid="67" grpId="1"/>
      <p:bldP spid="68" grpId="0"/>
      <p:bldP spid="68" grpId="1"/>
      <p:bldP spid="69" grpId="0"/>
      <p:bldP spid="69" grpId="1"/>
      <p:bldP spid="70" grpId="0" animBg="1"/>
      <p:bldP spid="70" grpId="1" animBg="1"/>
      <p:bldP spid="71" grpId="0" animBg="1"/>
      <p:bldP spid="71" grpId="1" animBg="1"/>
      <p:bldP spid="72" grpId="0" animBg="1"/>
      <p:bldP spid="73" grpId="0" animBg="1"/>
      <p:bldP spid="77" grpId="0"/>
      <p:bldP spid="78" grpId="0"/>
      <p:bldP spid="83" grpId="0" animBg="1"/>
      <p:bldP spid="84" grpId="0" animBg="1"/>
      <p:bldP spid="85" grpId="0"/>
      <p:bldP spid="86" grpId="0"/>
      <p:bldP spid="90" grpId="0" animBg="1"/>
      <p:bldP spid="56" grpId="0"/>
      <p:bldP spid="75" grpId="0" animBg="1"/>
      <p:bldP spid="76" grpId="0" animBg="1"/>
      <p:bldP spid="4" grpId="0" animBg="1"/>
      <p:bldP spid="57" grpId="0" animBg="1"/>
      <p:bldP spid="9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ject 4"/>
          <p:cNvSpPr txBox="1">
            <a:spLocks/>
          </p:cNvSpPr>
          <p:nvPr/>
        </p:nvSpPr>
        <p:spPr>
          <a:xfrm>
            <a:off x="0" y="51470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51520" y="746759"/>
            <a:ext cx="68973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180.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Решите систему неравенств: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827584" y="1215090"/>
                <a:ext cx="2940484" cy="9208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</a:rPr>
                        <m:t>𝟐</m:t>
                      </m:r>
                      <m:r>
                        <a:rPr lang="en-US" b="1" i="1" smtClean="0">
                          <a:latin typeface="Cambria Math"/>
                        </a:rPr>
                        <m:t>) </m:t>
                      </m:r>
                      <m:d>
                        <m:dPr>
                          <m:begChr m:val="{"/>
                          <m:endChr m:val=""/>
                          <m:ctrlPr>
                            <a:rPr lang="ru-RU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b="1" i="1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1" i="1" smtClean="0">
                                  <a:latin typeface="Cambria Math"/>
                                </a:rPr>
                                <m:t>𝟖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b="1" i="1"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latin typeface="Cambria Math"/>
                                </a:rPr>
                                <m:t>&lt;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b="1" i="1" smtClean="0">
                                  <a:latin typeface="Cambria Math"/>
                                </a:rPr>
                                <m:t>𝟒𝟗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b="1" i="1"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latin typeface="Cambria Math"/>
                                </a:rPr>
                                <m:t>&gt;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𝟎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1215090"/>
                <a:ext cx="2940484" cy="92083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39552" y="2139702"/>
                <a:ext cx="2134366" cy="5329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/>
                        </a:rPr>
                        <m:t>𝟖</m:t>
                      </m:r>
                      <m:r>
                        <a:rPr lang="en-US" sz="2800" b="1" i="1" smtClean="0">
                          <a:latin typeface="Cambria Math"/>
                        </a:rPr>
                        <m:t>𝒙</m:t>
                      </m:r>
                      <m:r>
                        <a:rPr lang="en-US" sz="2800" b="1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28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sz="2800" b="1" i="1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800" b="1" i="1" smtClean="0">
                          <a:latin typeface="Cambria Math"/>
                        </a:rPr>
                        <m:t>&lt;</m:t>
                      </m:r>
                      <m:r>
                        <a:rPr lang="en-US" sz="2400" b="1" i="1">
                          <a:latin typeface="Cambria Math"/>
                          <a:ea typeface="Cambria Math"/>
                        </a:rPr>
                        <m:t>𝟎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2139702"/>
                <a:ext cx="2134366" cy="53296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467544" y="2645109"/>
                <a:ext cx="296722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US" sz="2800" b="1" i="1" smtClean="0">
                          <a:latin typeface="Cambria Math"/>
                        </a:rPr>
                        <m:t>=</m:t>
                      </m:r>
                      <m:r>
                        <a:rPr lang="en-US" sz="2800" b="1" i="1" smtClean="0">
                          <a:latin typeface="Cambria Math"/>
                        </a:rPr>
                        <m:t>𝟎</m:t>
                      </m:r>
                      <m:r>
                        <a:rPr lang="en-US" sz="2800" b="1" i="1" smtClean="0">
                          <a:latin typeface="Cambria Math"/>
                        </a:rPr>
                        <m:t>;  </m:t>
                      </m:r>
                      <m:sSub>
                        <m:sSubPr>
                          <m:ctrlPr>
                            <a:rPr lang="ru-RU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US" sz="2800" b="1" i="1" smtClean="0">
                          <a:latin typeface="Cambria Math"/>
                        </a:rPr>
                        <m:t>=−</m:t>
                      </m:r>
                      <m:r>
                        <a:rPr lang="en-US" sz="2800" b="1" i="1" smtClean="0">
                          <a:latin typeface="Cambria Math"/>
                        </a:rPr>
                        <m:t>𝟖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2645109"/>
                <a:ext cx="2967223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Прямая со стрелкой 29"/>
          <p:cNvCxnSpPr/>
          <p:nvPr/>
        </p:nvCxnSpPr>
        <p:spPr>
          <a:xfrm>
            <a:off x="179512" y="3619932"/>
            <a:ext cx="3960440" cy="0"/>
          </a:xfrm>
          <a:prstGeom prst="straightConnector1">
            <a:avLst/>
          </a:prstGeom>
          <a:ln w="28575">
            <a:solidFill>
              <a:srgbClr val="00A85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Овал 30"/>
          <p:cNvSpPr/>
          <p:nvPr/>
        </p:nvSpPr>
        <p:spPr>
          <a:xfrm>
            <a:off x="1532727" y="3603106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Овал 31"/>
          <p:cNvSpPr/>
          <p:nvPr/>
        </p:nvSpPr>
        <p:spPr>
          <a:xfrm>
            <a:off x="2748858" y="3583866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авая круглая скобка 32"/>
          <p:cNvSpPr/>
          <p:nvPr/>
        </p:nvSpPr>
        <p:spPr>
          <a:xfrm rot="16200000">
            <a:off x="2100729" y="2918880"/>
            <a:ext cx="126015" cy="1216131"/>
          </a:xfrm>
          <a:prstGeom prst="rightBracket">
            <a:avLst>
              <a:gd name="adj" fmla="val 4461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1259632" y="3579862"/>
                <a:ext cx="58862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−</m:t>
                      </m:r>
                      <m:r>
                        <a:rPr lang="en-US" sz="2000" b="1" i="1" smtClean="0">
                          <a:latin typeface="Cambria Math"/>
                        </a:rPr>
                        <m:t>𝟖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632" y="3579862"/>
                <a:ext cx="588623" cy="4001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2591562" y="3611800"/>
                <a:ext cx="39626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1562" y="3611800"/>
                <a:ext cx="396262" cy="40011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1946369" y="3147814"/>
                <a:ext cx="4347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6369" y="3147814"/>
                <a:ext cx="434734" cy="40011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3300190" y="3092656"/>
                <a:ext cx="4347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0190" y="3092656"/>
                <a:ext cx="434734" cy="40011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Дуга 37"/>
          <p:cNvSpPr/>
          <p:nvPr/>
        </p:nvSpPr>
        <p:spPr>
          <a:xfrm>
            <a:off x="-900608" y="3351357"/>
            <a:ext cx="2448272" cy="435087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Дуга 51"/>
          <p:cNvSpPr/>
          <p:nvPr/>
        </p:nvSpPr>
        <p:spPr>
          <a:xfrm flipH="1">
            <a:off x="2771800" y="3351357"/>
            <a:ext cx="1944216" cy="432048"/>
          </a:xfrm>
          <a:prstGeom prst="arc">
            <a:avLst>
              <a:gd name="adj1" fmla="val 12993460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5146686" y="2139702"/>
                <a:ext cx="2089610" cy="5329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/>
                        </a:rPr>
                        <m:t>𝟑𝟔</m:t>
                      </m:r>
                      <m:r>
                        <a:rPr lang="en-US" sz="2800" b="1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US" sz="28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sz="2800" b="1" i="1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400" b="1" i="1" smtClean="0">
                          <a:latin typeface="Cambria Math"/>
                          <a:ea typeface="Cambria Math"/>
                        </a:rPr>
                        <m:t>&gt;</m:t>
                      </m:r>
                      <m:r>
                        <a:rPr lang="en-US" sz="2400" b="1" i="1">
                          <a:latin typeface="Cambria Math"/>
                          <a:ea typeface="Cambria Math"/>
                        </a:rPr>
                        <m:t>𝟎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6686" y="2139702"/>
                <a:ext cx="2089610" cy="532966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4" name="TextBox 53"/>
              <p:cNvSpPr txBox="1"/>
              <p:nvPr/>
            </p:nvSpPr>
            <p:spPr>
              <a:xfrm>
                <a:off x="1907704" y="4568810"/>
                <a:ext cx="370819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Ответ</a:t>
                </a:r>
                <a:r>
                  <a:rPr lang="en-US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B050"/>
                        </a:solidFill>
                        <a:latin typeface="Cambria Math"/>
                      </a:rPr>
                      <m:t>𝒙</m:t>
                    </m:r>
                    <m:r>
                      <a:rPr lang="en-US" sz="2800" b="1" i="1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∈</m:t>
                    </m:r>
                    <m:d>
                      <m:dPr>
                        <m:ctrlPr>
                          <a:rPr lang="en-US" sz="28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n-US" sz="2800" b="1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US" sz="2800" b="1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  <m:t>𝟕</m:t>
                        </m:r>
                        <m:r>
                          <a:rPr lang="en-US" sz="28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;</m:t>
                        </m:r>
                        <m:r>
                          <a:rPr lang="en-US" sz="2800" b="1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  <m:t>𝟎</m:t>
                        </m:r>
                      </m:e>
                    </m:d>
                  </m:oMath>
                </a14:m>
                <a:endParaRPr lang="ru-RU" sz="2800" b="1" dirty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7704" y="4568810"/>
                <a:ext cx="3708194" cy="523220"/>
              </a:xfrm>
              <a:prstGeom prst="rect">
                <a:avLst/>
              </a:prstGeom>
              <a:blipFill rotWithShape="0">
                <a:blip r:embed="rId11"/>
                <a:stretch>
                  <a:fillRect l="-3454" t="-11628" b="-313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5040831" y="2643758"/>
                <a:ext cx="296722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US" sz="2800" b="1" i="1" smtClean="0">
                          <a:latin typeface="Cambria Math"/>
                        </a:rPr>
                        <m:t>=−</m:t>
                      </m:r>
                      <m:r>
                        <a:rPr lang="en-US" sz="2800" b="1" i="1" smtClean="0">
                          <a:latin typeface="Cambria Math"/>
                        </a:rPr>
                        <m:t>𝟕</m:t>
                      </m:r>
                      <m:r>
                        <a:rPr lang="en-US" sz="2800" b="1" i="1" smtClean="0">
                          <a:latin typeface="Cambria Math"/>
                        </a:rPr>
                        <m:t>;  </m:t>
                      </m:r>
                      <m:sSub>
                        <m:sSubPr>
                          <m:ctrlPr>
                            <a:rPr lang="ru-RU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US" sz="2800" b="1" i="1" smtClean="0">
                          <a:latin typeface="Cambria Math"/>
                        </a:rPr>
                        <m:t>=</m:t>
                      </m:r>
                      <m:r>
                        <a:rPr lang="en-US" sz="2800" b="1" i="1" smtClean="0">
                          <a:latin typeface="Cambria Math"/>
                        </a:rPr>
                        <m:t>𝟕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0831" y="2643758"/>
                <a:ext cx="2967223" cy="52322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6" name="Прямая со стрелкой 55"/>
          <p:cNvCxnSpPr/>
          <p:nvPr/>
        </p:nvCxnSpPr>
        <p:spPr>
          <a:xfrm>
            <a:off x="5004048" y="3619932"/>
            <a:ext cx="3960440" cy="0"/>
          </a:xfrm>
          <a:prstGeom prst="straightConnector1">
            <a:avLst/>
          </a:prstGeom>
          <a:ln w="28575">
            <a:solidFill>
              <a:srgbClr val="00A85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Овал 56"/>
          <p:cNvSpPr/>
          <p:nvPr/>
        </p:nvSpPr>
        <p:spPr>
          <a:xfrm>
            <a:off x="6228184" y="3603106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Овал 57"/>
          <p:cNvSpPr/>
          <p:nvPr/>
        </p:nvSpPr>
        <p:spPr>
          <a:xfrm>
            <a:off x="7429378" y="3583866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Правая круглая скобка 58"/>
          <p:cNvSpPr/>
          <p:nvPr/>
        </p:nvSpPr>
        <p:spPr>
          <a:xfrm rot="16200000">
            <a:off x="6781249" y="2918880"/>
            <a:ext cx="126015" cy="1216131"/>
          </a:xfrm>
          <a:prstGeom prst="rightBracket">
            <a:avLst>
              <a:gd name="adj" fmla="val 4461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5868144" y="3579862"/>
                <a:ext cx="58862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−</m:t>
                      </m:r>
                      <m:r>
                        <a:rPr lang="en-US" sz="2000" b="1" i="1" smtClean="0">
                          <a:latin typeface="Cambria Math"/>
                        </a:rPr>
                        <m:t>𝟕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8144" y="3579862"/>
                <a:ext cx="588623" cy="400110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7272082" y="3579862"/>
                <a:ext cx="39626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𝟕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72082" y="3579862"/>
                <a:ext cx="396262" cy="400110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6585538" y="3147814"/>
                <a:ext cx="4347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5538" y="3147814"/>
                <a:ext cx="434734" cy="400110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7953690" y="3075806"/>
                <a:ext cx="4347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3690" y="3075806"/>
                <a:ext cx="434734" cy="400110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4" name="Дуга 63"/>
          <p:cNvSpPr/>
          <p:nvPr/>
        </p:nvSpPr>
        <p:spPr>
          <a:xfrm>
            <a:off x="3779912" y="3351357"/>
            <a:ext cx="2448272" cy="435087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Дуга 64"/>
          <p:cNvSpPr/>
          <p:nvPr/>
        </p:nvSpPr>
        <p:spPr>
          <a:xfrm flipH="1">
            <a:off x="7452320" y="3351357"/>
            <a:ext cx="1944216" cy="432048"/>
          </a:xfrm>
          <a:prstGeom prst="arc">
            <a:avLst>
              <a:gd name="adj1" fmla="val 12993460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Овал 65"/>
          <p:cNvSpPr/>
          <p:nvPr/>
        </p:nvSpPr>
        <p:spPr>
          <a:xfrm>
            <a:off x="2581896" y="4191651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Овал 66"/>
          <p:cNvSpPr/>
          <p:nvPr/>
        </p:nvSpPr>
        <p:spPr>
          <a:xfrm>
            <a:off x="4139952" y="4172411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2255185" y="4187864"/>
                <a:ext cx="58862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−</m:t>
                      </m:r>
                      <m:r>
                        <a:rPr lang="en-US" sz="2000" b="1" i="1" smtClean="0">
                          <a:latin typeface="Cambria Math"/>
                        </a:rPr>
                        <m:t>𝟖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5185" y="4187864"/>
                <a:ext cx="588623" cy="400110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3851920" y="4187864"/>
                <a:ext cx="58862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−</m:t>
                      </m:r>
                      <m:r>
                        <a:rPr lang="en-US" sz="2000" b="1" i="1" smtClean="0">
                          <a:latin typeface="Cambria Math"/>
                        </a:rPr>
                        <m:t>𝟕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1920" y="4187864"/>
                <a:ext cx="588623" cy="400110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0" name="Прямая со стрелкой 69"/>
          <p:cNvCxnSpPr/>
          <p:nvPr/>
        </p:nvCxnSpPr>
        <p:spPr>
          <a:xfrm flipV="1">
            <a:off x="1532727" y="4227934"/>
            <a:ext cx="6639673" cy="7078"/>
          </a:xfrm>
          <a:prstGeom prst="straightConnector1">
            <a:avLst/>
          </a:prstGeom>
          <a:ln w="28575">
            <a:solidFill>
              <a:srgbClr val="00A85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Овал 70"/>
          <p:cNvSpPr/>
          <p:nvPr/>
        </p:nvSpPr>
        <p:spPr>
          <a:xfrm>
            <a:off x="5796136" y="4155926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Овал 71"/>
          <p:cNvSpPr/>
          <p:nvPr/>
        </p:nvSpPr>
        <p:spPr>
          <a:xfrm>
            <a:off x="6781306" y="4172411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/>
              <p:cNvSpPr txBox="1"/>
              <p:nvPr/>
            </p:nvSpPr>
            <p:spPr>
              <a:xfrm>
                <a:off x="5615898" y="4187864"/>
                <a:ext cx="39626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15898" y="4187864"/>
                <a:ext cx="396262" cy="400110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/>
              <p:cNvSpPr txBox="1"/>
              <p:nvPr/>
            </p:nvSpPr>
            <p:spPr>
              <a:xfrm>
                <a:off x="6624010" y="4259872"/>
                <a:ext cx="39626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𝟕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4010" y="4259872"/>
                <a:ext cx="396262" cy="400110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/>
              <p:cNvSpPr txBox="1"/>
              <p:nvPr/>
            </p:nvSpPr>
            <p:spPr>
              <a:xfrm>
                <a:off x="611560" y="3075806"/>
                <a:ext cx="4347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3075806"/>
                <a:ext cx="434734" cy="400110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Box 75"/>
              <p:cNvSpPr txBox="1"/>
              <p:nvPr/>
            </p:nvSpPr>
            <p:spPr>
              <a:xfrm>
                <a:off x="5220072" y="3075806"/>
                <a:ext cx="4347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76" name="TextBox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0072" y="3075806"/>
                <a:ext cx="434734" cy="400110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7" name="Правая круглая скобка 76"/>
          <p:cNvSpPr/>
          <p:nvPr/>
        </p:nvSpPr>
        <p:spPr>
          <a:xfrm rot="16200000">
            <a:off x="2100727" y="2908788"/>
            <a:ext cx="126015" cy="1216131"/>
          </a:xfrm>
          <a:prstGeom prst="rightBracket">
            <a:avLst>
              <a:gd name="adj" fmla="val 44615"/>
            </a:avLst>
          </a:prstGeom>
          <a:solidFill>
            <a:srgbClr val="00B0F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8" name="Правая круглая скобка 77"/>
          <p:cNvSpPr/>
          <p:nvPr/>
        </p:nvSpPr>
        <p:spPr>
          <a:xfrm rot="16200000">
            <a:off x="6773242" y="2908789"/>
            <a:ext cx="126015" cy="1216131"/>
          </a:xfrm>
          <a:prstGeom prst="rightBracket">
            <a:avLst>
              <a:gd name="adj" fmla="val 44615"/>
            </a:avLst>
          </a:prstGeom>
          <a:solidFill>
            <a:srgbClr val="00B0F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9" name="Правая круглая скобка 78"/>
          <p:cNvSpPr/>
          <p:nvPr/>
        </p:nvSpPr>
        <p:spPr>
          <a:xfrm rot="16200000">
            <a:off x="4073006" y="2462399"/>
            <a:ext cx="259582" cy="3222468"/>
          </a:xfrm>
          <a:prstGeom prst="rightBracket">
            <a:avLst>
              <a:gd name="adj" fmla="val 44615"/>
            </a:avLst>
          </a:prstGeom>
          <a:noFill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0" name="Правая круглая скобка 79"/>
          <p:cNvSpPr/>
          <p:nvPr/>
        </p:nvSpPr>
        <p:spPr>
          <a:xfrm rot="16200000">
            <a:off x="5342310" y="2737545"/>
            <a:ext cx="259582" cy="2664298"/>
          </a:xfrm>
          <a:prstGeom prst="rightBracket">
            <a:avLst>
              <a:gd name="adj" fmla="val 44615"/>
            </a:avLst>
          </a:prstGeom>
          <a:noFill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Правая круглая скобка 80"/>
          <p:cNvSpPr/>
          <p:nvPr/>
        </p:nvSpPr>
        <p:spPr>
          <a:xfrm rot="16200000">
            <a:off x="4785701" y="3166106"/>
            <a:ext cx="387630" cy="1679128"/>
          </a:xfrm>
          <a:prstGeom prst="rightBracket">
            <a:avLst>
              <a:gd name="adj" fmla="val 44615"/>
            </a:avLst>
          </a:prstGeom>
          <a:noFill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702275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8" grpId="0"/>
      <p:bldP spid="29" grpId="0"/>
      <p:bldP spid="31" grpId="0" animBg="1"/>
      <p:bldP spid="32" grpId="0" animBg="1"/>
      <p:bldP spid="33" grpId="0" animBg="1"/>
      <p:bldP spid="33" grpId="1" animBg="1"/>
      <p:bldP spid="34" grpId="0"/>
      <p:bldP spid="35" grpId="0"/>
      <p:bldP spid="36" grpId="0"/>
      <p:bldP spid="36" grpId="1"/>
      <p:bldP spid="37" grpId="0"/>
      <p:bldP spid="37" grpId="1"/>
      <p:bldP spid="38" grpId="0" animBg="1"/>
      <p:bldP spid="38" grpId="1" animBg="1"/>
      <p:bldP spid="52" grpId="0" animBg="1"/>
      <p:bldP spid="52" grpId="1" animBg="1"/>
      <p:bldP spid="53" grpId="0"/>
      <p:bldP spid="54" grpId="0"/>
      <p:bldP spid="55" grpId="0"/>
      <p:bldP spid="57" grpId="0" animBg="1"/>
      <p:bldP spid="58" grpId="0" animBg="1"/>
      <p:bldP spid="59" grpId="0" animBg="1"/>
      <p:bldP spid="59" grpId="1" animBg="1"/>
      <p:bldP spid="60" grpId="0"/>
      <p:bldP spid="61" grpId="0"/>
      <p:bldP spid="62" grpId="0"/>
      <p:bldP spid="62" grpId="1"/>
      <p:bldP spid="63" grpId="0"/>
      <p:bldP spid="63" grpId="1"/>
      <p:bldP spid="64" grpId="0" animBg="1"/>
      <p:bldP spid="64" grpId="1" animBg="1"/>
      <p:bldP spid="65" grpId="0" animBg="1"/>
      <p:bldP spid="65" grpId="1" animBg="1"/>
      <p:bldP spid="66" grpId="0" animBg="1"/>
      <p:bldP spid="67" grpId="0" animBg="1"/>
      <p:bldP spid="68" grpId="0"/>
      <p:bldP spid="69" grpId="0"/>
      <p:bldP spid="71" grpId="0" animBg="1"/>
      <p:bldP spid="72" grpId="0" animBg="1"/>
      <p:bldP spid="73" grpId="0"/>
      <p:bldP spid="74" grpId="0"/>
      <p:bldP spid="75" grpId="0"/>
      <p:bldP spid="75" grpId="1"/>
      <p:bldP spid="76" grpId="0"/>
      <p:bldP spid="76" grpId="1"/>
      <p:bldP spid="77" grpId="0" animBg="1"/>
      <p:bldP spid="78" grpId="0" animBg="1"/>
      <p:bldP spid="79" grpId="0" animBg="1"/>
      <p:bldP spid="80" grpId="0" animBg="1"/>
      <p:bldP spid="8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ject 4"/>
          <p:cNvSpPr txBox="1">
            <a:spLocks/>
          </p:cNvSpPr>
          <p:nvPr/>
        </p:nvSpPr>
        <p:spPr>
          <a:xfrm>
            <a:off x="0" y="51470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51520" y="746759"/>
            <a:ext cx="69983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181.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Решите систему неравенств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827584" y="1215090"/>
                <a:ext cx="3652410" cy="9342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</a:rPr>
                        <m:t>𝟐</m:t>
                      </m:r>
                      <m:r>
                        <a:rPr lang="en-US" b="1" i="1" smtClean="0">
                          <a:latin typeface="Cambria Math"/>
                        </a:rPr>
                        <m:t>) </m:t>
                      </m:r>
                      <m:d>
                        <m:dPr>
                          <m:begChr m:val="{"/>
                          <m:endChr m:val=""/>
                          <m:ctrlPr>
                            <a:rPr lang="ru-RU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b="1" i="1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p>
                                <m:sSupPr>
                                  <m:ctrlPr>
                                    <a:rPr lang="en-US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b="1" i="1"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𝟒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&lt;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b="1" i="1" smtClean="0"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b="1" i="1"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𝟐</m:t>
                              </m:r>
                              <m:r>
                                <a:rPr lang="en-US" b="1" i="1" smtClean="0">
                                  <a:latin typeface="Cambria Math"/>
                                  <a:ea typeface="Cambria Math"/>
                                </a:rPr>
                                <m:t>≥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𝟎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1215090"/>
                <a:ext cx="3652410" cy="93429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539552" y="2139702"/>
                <a:ext cx="2177647" cy="5329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sz="2800" b="1" i="1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800" b="1" i="1" smtClean="0">
                          <a:latin typeface="Cambria Math"/>
                        </a:rPr>
                        <m:t>+</m:t>
                      </m:r>
                      <m:r>
                        <a:rPr lang="en-US" sz="2800" b="1" i="1" smtClean="0">
                          <a:latin typeface="Cambria Math"/>
                        </a:rPr>
                        <m:t>𝟒</m:t>
                      </m:r>
                      <m:r>
                        <a:rPr lang="en-US" sz="2800" b="1" i="1" smtClean="0">
                          <a:latin typeface="Cambria Math"/>
                        </a:rPr>
                        <m:t>𝒙</m:t>
                      </m:r>
                      <m:r>
                        <a:rPr lang="en-US" sz="2800" b="1" i="1" smtClean="0">
                          <a:latin typeface="Cambria Math"/>
                        </a:rPr>
                        <m:t>&lt;</m:t>
                      </m:r>
                      <m:r>
                        <a:rPr lang="en-US" sz="2800" b="1" i="1" smtClean="0"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2139702"/>
                <a:ext cx="2177647" cy="53296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67544" y="2645109"/>
                <a:ext cx="296722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US" sz="2800" b="1" i="1" smtClean="0">
                          <a:latin typeface="Cambria Math"/>
                        </a:rPr>
                        <m:t>=</m:t>
                      </m:r>
                      <m:r>
                        <a:rPr lang="en-US" sz="2800" b="1" i="1" smtClean="0">
                          <a:latin typeface="Cambria Math"/>
                        </a:rPr>
                        <m:t>𝟎</m:t>
                      </m:r>
                      <m:r>
                        <a:rPr lang="en-US" sz="2800" b="1" i="1" smtClean="0">
                          <a:latin typeface="Cambria Math"/>
                        </a:rPr>
                        <m:t>;  </m:t>
                      </m:r>
                      <m:sSub>
                        <m:sSubPr>
                          <m:ctrlPr>
                            <a:rPr lang="ru-RU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US" sz="2800" b="1" i="1" smtClean="0">
                          <a:latin typeface="Cambria Math"/>
                        </a:rPr>
                        <m:t>=−</m:t>
                      </m:r>
                      <m:r>
                        <a:rPr lang="en-US" sz="2800" b="1" i="1" smtClean="0">
                          <a:latin typeface="Cambria Math"/>
                        </a:rPr>
                        <m:t>𝟒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2645109"/>
                <a:ext cx="2967223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9" name="Прямая со стрелкой 28"/>
          <p:cNvCxnSpPr/>
          <p:nvPr/>
        </p:nvCxnSpPr>
        <p:spPr>
          <a:xfrm>
            <a:off x="179512" y="3619932"/>
            <a:ext cx="3960440" cy="0"/>
          </a:xfrm>
          <a:prstGeom prst="straightConnector1">
            <a:avLst/>
          </a:prstGeom>
          <a:ln w="28575">
            <a:solidFill>
              <a:srgbClr val="00A85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Овал 29"/>
          <p:cNvSpPr/>
          <p:nvPr/>
        </p:nvSpPr>
        <p:spPr>
          <a:xfrm>
            <a:off x="1532727" y="3603106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вал 30"/>
          <p:cNvSpPr/>
          <p:nvPr/>
        </p:nvSpPr>
        <p:spPr>
          <a:xfrm>
            <a:off x="2748858" y="3583866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авая круглая скобка 31"/>
          <p:cNvSpPr/>
          <p:nvPr/>
        </p:nvSpPr>
        <p:spPr>
          <a:xfrm rot="16200000">
            <a:off x="2100729" y="2918880"/>
            <a:ext cx="126015" cy="1216131"/>
          </a:xfrm>
          <a:prstGeom prst="rightBracket">
            <a:avLst>
              <a:gd name="adj" fmla="val 4461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1187624" y="3579862"/>
                <a:ext cx="58862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−</m:t>
                      </m:r>
                      <m:r>
                        <a:rPr lang="en-US" sz="2000" b="1" i="1" smtClean="0">
                          <a:latin typeface="Cambria Math"/>
                        </a:rPr>
                        <m:t>𝟒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7624" y="3579862"/>
                <a:ext cx="588623" cy="4001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2591562" y="3611800"/>
                <a:ext cx="39626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1562" y="3611800"/>
                <a:ext cx="396262" cy="40011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3345178" y="3075806"/>
                <a:ext cx="4347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5178" y="3075806"/>
                <a:ext cx="434734" cy="40011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467544" y="3115876"/>
                <a:ext cx="4347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3115876"/>
                <a:ext cx="434734" cy="40011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1942365" y="3147814"/>
                <a:ext cx="4347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2365" y="3147814"/>
                <a:ext cx="434734" cy="40011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Дуга 45"/>
          <p:cNvSpPr/>
          <p:nvPr/>
        </p:nvSpPr>
        <p:spPr>
          <a:xfrm>
            <a:off x="-900608" y="3351357"/>
            <a:ext cx="2448272" cy="435087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Дуга 57"/>
          <p:cNvSpPr/>
          <p:nvPr/>
        </p:nvSpPr>
        <p:spPr>
          <a:xfrm flipH="1">
            <a:off x="2771800" y="3351357"/>
            <a:ext cx="1944216" cy="432048"/>
          </a:xfrm>
          <a:prstGeom prst="arc">
            <a:avLst>
              <a:gd name="adj1" fmla="val 12993460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5087508" y="2139702"/>
                <a:ext cx="2872581" cy="5329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sz="2800" b="1" i="1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800" b="1" i="1" smtClean="0">
                          <a:latin typeface="Cambria Math"/>
                        </a:rPr>
                        <m:t>+</m:t>
                      </m:r>
                      <m:r>
                        <a:rPr lang="en-US" sz="2800" b="1" i="1" smtClean="0">
                          <a:latin typeface="Cambria Math"/>
                        </a:rPr>
                        <m:t>𝒙</m:t>
                      </m:r>
                      <m:r>
                        <a:rPr lang="en-US" sz="2800" b="1" i="1" smtClean="0">
                          <a:latin typeface="Cambria Math"/>
                        </a:rPr>
                        <m:t>+</m:t>
                      </m:r>
                      <m:r>
                        <a:rPr lang="en-US" sz="2800" b="1" i="1" smtClean="0">
                          <a:latin typeface="Cambria Math"/>
                        </a:rPr>
                        <m:t>𝟐</m:t>
                      </m:r>
                      <m:r>
                        <a:rPr lang="en-US" sz="2800" b="1" i="1">
                          <a:latin typeface="Cambria Math"/>
                          <a:ea typeface="Cambria Math"/>
                        </a:rPr>
                        <m:t>≥</m:t>
                      </m:r>
                      <m:r>
                        <a:rPr lang="en-US" sz="2800" b="1" i="1">
                          <a:latin typeface="Cambria Math"/>
                          <a:ea typeface="Cambria Math"/>
                        </a:rPr>
                        <m:t>𝟎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7508" y="2139702"/>
                <a:ext cx="2872581" cy="532966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1907703" y="4568810"/>
                <a:ext cx="723629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Ответ: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B050"/>
                        </a:solidFill>
                        <a:latin typeface="Cambria Math"/>
                      </a:rPr>
                      <m:t>𝒙</m:t>
                    </m:r>
                    <m:r>
                      <a:rPr lang="en-US" sz="2800" b="1" i="1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∈</m:t>
                    </m:r>
                  </m:oMath>
                </a14:m>
                <a:r>
                  <a:rPr lang="ru-RU" sz="2800" b="1" dirty="0">
                    <a:solidFill>
                      <a:srgbClr val="00B050"/>
                    </a:solidFill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"/>
                        <m:ctrlPr>
                          <a:rPr lang="en-US" sz="28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n-US" sz="2800" b="1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US" sz="2800" b="1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  <m:t>𝟏</m:t>
                        </m:r>
                      </m:e>
                    </m:d>
                    <m:r>
                      <a:rPr lang="en-US" sz="2800" b="1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;</m:t>
                    </m:r>
                    <m:d>
                      <m:dPr>
                        <m:begChr m:val=""/>
                        <m:ctrlPr>
                          <a:rPr lang="en-US" sz="28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n-US" sz="2800" b="1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  <m:t>𝟎</m:t>
                        </m:r>
                      </m:e>
                    </m:d>
                  </m:oMath>
                </a14:m>
                <a:endParaRPr lang="ru-RU" sz="2800" b="1" dirty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7703" y="4568810"/>
                <a:ext cx="7236297" cy="523220"/>
              </a:xfrm>
              <a:prstGeom prst="rect">
                <a:avLst/>
              </a:prstGeom>
              <a:blipFill>
                <a:blip r:embed="rId12"/>
                <a:stretch>
                  <a:fillRect l="-1769" t="-13953" b="-290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5040831" y="2643758"/>
                <a:ext cx="296722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US" sz="2800" b="1" i="1" smtClean="0">
                          <a:latin typeface="Cambria Math"/>
                        </a:rPr>
                        <m:t>=−</m:t>
                      </m:r>
                      <m:r>
                        <a:rPr lang="en-US" sz="2800" b="1" i="1" smtClean="0">
                          <a:latin typeface="Cambria Math"/>
                        </a:rPr>
                        <m:t>𝟏</m:t>
                      </m:r>
                      <m:r>
                        <a:rPr lang="en-US" sz="2800" b="1" i="1" smtClean="0">
                          <a:latin typeface="Cambria Math"/>
                        </a:rPr>
                        <m:t>;  </m:t>
                      </m:r>
                      <m:sSub>
                        <m:sSubPr>
                          <m:ctrlPr>
                            <a:rPr lang="ru-RU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US" sz="2800" b="1" i="1" smtClean="0">
                          <a:latin typeface="Cambria Math"/>
                        </a:rPr>
                        <m:t>=</m:t>
                      </m:r>
                      <m:r>
                        <a:rPr lang="en-US" sz="2800" b="1" i="1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0831" y="2643758"/>
                <a:ext cx="2967223" cy="523220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4" name="Прямая со стрелкой 63"/>
          <p:cNvCxnSpPr/>
          <p:nvPr/>
        </p:nvCxnSpPr>
        <p:spPr>
          <a:xfrm>
            <a:off x="5004048" y="3619932"/>
            <a:ext cx="3960440" cy="0"/>
          </a:xfrm>
          <a:prstGeom prst="straightConnector1">
            <a:avLst/>
          </a:prstGeom>
          <a:ln w="28575">
            <a:solidFill>
              <a:srgbClr val="00A85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Овал 64"/>
          <p:cNvSpPr/>
          <p:nvPr/>
        </p:nvSpPr>
        <p:spPr>
          <a:xfrm>
            <a:off x="6228184" y="3603106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Овал 65"/>
          <p:cNvSpPr/>
          <p:nvPr/>
        </p:nvSpPr>
        <p:spPr>
          <a:xfrm>
            <a:off x="7429378" y="3583866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Правая круглая скобка 66"/>
          <p:cNvSpPr/>
          <p:nvPr/>
        </p:nvSpPr>
        <p:spPr>
          <a:xfrm rot="16200000">
            <a:off x="6781249" y="2918880"/>
            <a:ext cx="126015" cy="1216131"/>
          </a:xfrm>
          <a:prstGeom prst="rightBracket">
            <a:avLst>
              <a:gd name="adj" fmla="val 4461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5940152" y="3579862"/>
                <a:ext cx="58862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−</m:t>
                      </m:r>
                      <m:r>
                        <a:rPr lang="en-US" sz="2000" b="1" i="1" smtClean="0"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0152" y="3579862"/>
                <a:ext cx="588623" cy="400110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7272082" y="3579862"/>
                <a:ext cx="39626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72082" y="3579862"/>
                <a:ext cx="396262" cy="400110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8025698" y="3075806"/>
                <a:ext cx="4347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25698" y="3075806"/>
                <a:ext cx="434734" cy="400110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5148064" y="3115876"/>
                <a:ext cx="4347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8064" y="3115876"/>
                <a:ext cx="434734" cy="400110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/>
              <p:nvPr/>
            </p:nvSpPr>
            <p:spPr>
              <a:xfrm>
                <a:off x="6622885" y="3147814"/>
                <a:ext cx="4347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2885" y="3147814"/>
                <a:ext cx="434734" cy="400110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3" name="Дуга 72"/>
          <p:cNvSpPr/>
          <p:nvPr/>
        </p:nvSpPr>
        <p:spPr>
          <a:xfrm>
            <a:off x="3779912" y="3351357"/>
            <a:ext cx="2448272" cy="435087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4" name="Дуга 73"/>
          <p:cNvSpPr/>
          <p:nvPr/>
        </p:nvSpPr>
        <p:spPr>
          <a:xfrm flipH="1">
            <a:off x="7452320" y="3351357"/>
            <a:ext cx="1944216" cy="432048"/>
          </a:xfrm>
          <a:prstGeom prst="arc">
            <a:avLst>
              <a:gd name="adj1" fmla="val 12993460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7" name="Овал 76"/>
          <p:cNvSpPr/>
          <p:nvPr/>
        </p:nvSpPr>
        <p:spPr>
          <a:xfrm>
            <a:off x="2581896" y="4263659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8" name="Овал 77"/>
          <p:cNvSpPr/>
          <p:nvPr/>
        </p:nvSpPr>
        <p:spPr>
          <a:xfrm>
            <a:off x="4139952" y="4244419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9" name="TextBox 78"/>
              <p:cNvSpPr txBox="1"/>
              <p:nvPr/>
            </p:nvSpPr>
            <p:spPr>
              <a:xfrm>
                <a:off x="2255185" y="4259872"/>
                <a:ext cx="58862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−</m:t>
                      </m:r>
                      <m:r>
                        <a:rPr lang="en-US" sz="2000" b="1" i="1" smtClean="0">
                          <a:latin typeface="Cambria Math"/>
                        </a:rPr>
                        <m:t>𝟒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79" name="TextBox 7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5185" y="4259872"/>
                <a:ext cx="588623" cy="400110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TextBox 79"/>
              <p:cNvSpPr txBox="1"/>
              <p:nvPr/>
            </p:nvSpPr>
            <p:spPr>
              <a:xfrm>
                <a:off x="3851920" y="4259872"/>
                <a:ext cx="58862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−</m:t>
                      </m:r>
                      <m:r>
                        <a:rPr lang="en-US" sz="2000" b="1" i="1" smtClean="0"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80" name="TextBox 7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1920" y="4259872"/>
                <a:ext cx="588623" cy="400110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1" name="Прямая со стрелкой 80"/>
          <p:cNvCxnSpPr/>
          <p:nvPr/>
        </p:nvCxnSpPr>
        <p:spPr>
          <a:xfrm flipV="1">
            <a:off x="1532727" y="4299942"/>
            <a:ext cx="6639673" cy="7078"/>
          </a:xfrm>
          <a:prstGeom prst="straightConnector1">
            <a:avLst/>
          </a:prstGeom>
          <a:ln w="28575">
            <a:solidFill>
              <a:srgbClr val="00A85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Овал 81"/>
          <p:cNvSpPr/>
          <p:nvPr/>
        </p:nvSpPr>
        <p:spPr>
          <a:xfrm>
            <a:off x="5796136" y="4227934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3" name="Овал 82"/>
          <p:cNvSpPr/>
          <p:nvPr/>
        </p:nvSpPr>
        <p:spPr>
          <a:xfrm>
            <a:off x="6781306" y="4244419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4" name="TextBox 83"/>
              <p:cNvSpPr txBox="1"/>
              <p:nvPr/>
            </p:nvSpPr>
            <p:spPr>
              <a:xfrm>
                <a:off x="5615898" y="4259872"/>
                <a:ext cx="39626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84" name="TextBox 8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15898" y="4259872"/>
                <a:ext cx="396262" cy="400110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TextBox 84"/>
              <p:cNvSpPr txBox="1"/>
              <p:nvPr/>
            </p:nvSpPr>
            <p:spPr>
              <a:xfrm>
                <a:off x="6624010" y="4259872"/>
                <a:ext cx="39626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85" name="TextBox 8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4010" y="4259872"/>
                <a:ext cx="396262" cy="400110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0" name="Правая круглая скобка 89"/>
          <p:cNvSpPr/>
          <p:nvPr/>
        </p:nvSpPr>
        <p:spPr>
          <a:xfrm rot="16200000">
            <a:off x="2092722" y="2908789"/>
            <a:ext cx="126015" cy="1216131"/>
          </a:xfrm>
          <a:prstGeom prst="rightBracket">
            <a:avLst>
              <a:gd name="adj" fmla="val 44615"/>
            </a:avLst>
          </a:prstGeom>
          <a:solidFill>
            <a:srgbClr val="00B0F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1" name="Правая круглая скобка 90"/>
          <p:cNvSpPr/>
          <p:nvPr/>
        </p:nvSpPr>
        <p:spPr>
          <a:xfrm rot="16200000">
            <a:off x="6773242" y="2908789"/>
            <a:ext cx="126015" cy="1216131"/>
          </a:xfrm>
          <a:prstGeom prst="rightBracket">
            <a:avLst>
              <a:gd name="adj" fmla="val 44615"/>
            </a:avLst>
          </a:prstGeom>
          <a:solidFill>
            <a:srgbClr val="00B0F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2" name="Правая круглая скобка 91"/>
          <p:cNvSpPr/>
          <p:nvPr/>
        </p:nvSpPr>
        <p:spPr>
          <a:xfrm rot="16200000">
            <a:off x="5339784" y="2858420"/>
            <a:ext cx="259582" cy="2623462"/>
          </a:xfrm>
          <a:prstGeom prst="rightBracket">
            <a:avLst>
              <a:gd name="adj" fmla="val 44615"/>
            </a:avLst>
          </a:prstGeom>
          <a:noFill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3" name="Правая круглая скобка 92"/>
          <p:cNvSpPr/>
          <p:nvPr/>
        </p:nvSpPr>
        <p:spPr>
          <a:xfrm rot="16200000">
            <a:off x="4073006" y="2558916"/>
            <a:ext cx="259582" cy="3222468"/>
          </a:xfrm>
          <a:prstGeom prst="rightBracket">
            <a:avLst>
              <a:gd name="adj" fmla="val 44615"/>
            </a:avLst>
          </a:prstGeom>
          <a:noFill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8145900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3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6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28" grpId="0"/>
      <p:bldP spid="30" grpId="0" animBg="1"/>
      <p:bldP spid="31" grpId="0" animBg="1"/>
      <p:bldP spid="32" grpId="0" animBg="1"/>
      <p:bldP spid="32" grpId="1" animBg="1"/>
      <p:bldP spid="33" grpId="0"/>
      <p:bldP spid="34" grpId="0"/>
      <p:bldP spid="35" grpId="0"/>
      <p:bldP spid="35" grpId="1"/>
      <p:bldP spid="36" grpId="0"/>
      <p:bldP spid="36" grpId="1"/>
      <p:bldP spid="37" grpId="0"/>
      <p:bldP spid="37" grpId="1"/>
      <p:bldP spid="46" grpId="0" animBg="1"/>
      <p:bldP spid="46" grpId="1" animBg="1"/>
      <p:bldP spid="58" grpId="0" animBg="1"/>
      <p:bldP spid="58" grpId="1" animBg="1"/>
      <p:bldP spid="61" grpId="0"/>
      <p:bldP spid="62" grpId="0"/>
      <p:bldP spid="63" grpId="0"/>
      <p:bldP spid="65" grpId="0" animBg="1"/>
      <p:bldP spid="66" grpId="0" animBg="1"/>
      <p:bldP spid="67" grpId="0" animBg="1"/>
      <p:bldP spid="67" grpId="1" animBg="1"/>
      <p:bldP spid="68" grpId="0"/>
      <p:bldP spid="69" grpId="0"/>
      <p:bldP spid="70" grpId="0"/>
      <p:bldP spid="70" grpId="1"/>
      <p:bldP spid="71" grpId="0"/>
      <p:bldP spid="71" grpId="1"/>
      <p:bldP spid="72" grpId="0"/>
      <p:bldP spid="72" grpId="1"/>
      <p:bldP spid="73" grpId="0" animBg="1"/>
      <p:bldP spid="73" grpId="1" animBg="1"/>
      <p:bldP spid="74" grpId="0" animBg="1"/>
      <p:bldP spid="74" grpId="1" animBg="1"/>
      <p:bldP spid="77" grpId="0" animBg="1"/>
      <p:bldP spid="78" grpId="0" animBg="1"/>
      <p:bldP spid="79" grpId="0"/>
      <p:bldP spid="80" grpId="0"/>
      <p:bldP spid="82" grpId="0" animBg="1"/>
      <p:bldP spid="83" grpId="0" animBg="1"/>
      <p:bldP spid="84" grpId="0"/>
      <p:bldP spid="85" grpId="0"/>
      <p:bldP spid="90" grpId="0" animBg="1"/>
      <p:bldP spid="91" grpId="0" animBg="1"/>
      <p:bldP spid="92" grpId="0" animBg="1"/>
      <p:bldP spid="9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bject 4"/>
          <p:cNvSpPr txBox="1">
            <a:spLocks/>
          </p:cNvSpPr>
          <p:nvPr/>
        </p:nvSpPr>
        <p:spPr>
          <a:xfrm>
            <a:off x="342395" y="57562"/>
            <a:ext cx="8557312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51520" y="699542"/>
            <a:ext cx="8571834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182.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Найдите область определения функции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809978" y="1059582"/>
                <a:ext cx="5922262" cy="6546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</a:rPr>
                        <m:t>𝒚</m:t>
                      </m:r>
                      <m:r>
                        <a:rPr lang="en-US" b="1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b="1" i="1" smtClean="0">
                              <a:latin typeface="Cambria Math"/>
                            </a:rPr>
                            <m:t>𝒙</m:t>
                          </m:r>
                          <m:r>
                            <a:rPr lang="en-US" b="1" i="1" smtClean="0"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latin typeface="Cambria Math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b="1" i="1" smtClean="0"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e>
                      </m:rad>
                      <m:r>
                        <a:rPr lang="en-US" b="1" i="1" smtClean="0">
                          <a:latin typeface="Cambria Math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b="1" i="1"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latin typeface="Cambria Math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b="1" i="1"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b="1" i="1" smtClean="0">
                              <a:latin typeface="Cambria Math"/>
                            </a:rPr>
                            <m:t>+</m:t>
                          </m:r>
                          <m:r>
                            <a:rPr lang="en-US" b="1" i="1" smtClean="0">
                              <a:latin typeface="Cambria Math"/>
                            </a:rPr>
                            <m:t>𝟏𝟐</m:t>
                          </m:r>
                          <m:r>
                            <a:rPr lang="en-US" b="1" i="1" smtClean="0">
                              <a:latin typeface="Cambria Math"/>
                            </a:rPr>
                            <m:t>𝒙</m:t>
                          </m:r>
                          <m:r>
                            <a:rPr lang="en-US" b="1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b="1" i="1" smtClean="0">
                              <a:latin typeface="Cambria Math"/>
                            </a:rPr>
                            <m:t>𝟑𝟓</m:t>
                          </m:r>
                        </m:e>
                      </m:rad>
                    </m:oMath>
                  </m:oMathPara>
                </a14:m>
                <a:endParaRPr lang="ru-RU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9978" y="1059582"/>
                <a:ext cx="5922262" cy="65466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1187624" y="1635646"/>
                <a:ext cx="3656001" cy="9145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8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2800" b="1" i="1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800" b="1" i="1">
                                  <a:latin typeface="Cambria Math"/>
                                </a:rPr>
                                <m:t>𝒙</m:t>
                              </m:r>
                              <m:r>
                                <a:rPr lang="en-US" sz="2800" b="1" i="1"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28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1" i="1"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2800" b="1" i="1"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2800" b="1" i="1" smtClean="0">
                                  <a:latin typeface="Cambria Math"/>
                                  <a:ea typeface="Cambria Math"/>
                                </a:rPr>
                                <m:t>≥</m:t>
                              </m:r>
                              <m:r>
                                <a:rPr lang="en-US" sz="2800" b="1" i="1" smtClean="0">
                                  <a:latin typeface="Cambria Math"/>
                                  <a:ea typeface="Cambria Math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sz="2800" b="1" i="1"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28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1" i="1"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2800" b="1" i="1"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2800" b="1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2800" b="1" i="1">
                                  <a:latin typeface="Cambria Math"/>
                                </a:rPr>
                                <m:t>𝟏𝟐</m:t>
                              </m:r>
                              <m:r>
                                <a:rPr lang="en-US" sz="2800" b="1" i="1">
                                  <a:latin typeface="Cambria Math"/>
                                </a:rPr>
                                <m:t>𝒙</m:t>
                              </m:r>
                              <m:r>
                                <a:rPr lang="en-US" sz="2800" b="1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2800" b="1" i="1">
                                  <a:latin typeface="Cambria Math"/>
                                </a:rPr>
                                <m:t>𝟑𝟓</m:t>
                              </m:r>
                              <m:r>
                                <a:rPr lang="en-US" sz="2800" b="1" i="1" smtClean="0">
                                  <a:latin typeface="Cambria Math"/>
                                  <a:ea typeface="Cambria Math"/>
                                </a:rPr>
                                <m:t>≥</m:t>
                              </m:r>
                              <m:r>
                                <a:rPr lang="en-US" sz="2800" b="1" i="1" smtClean="0">
                                  <a:latin typeface="Cambria Math"/>
                                  <a:ea typeface="Cambria Math"/>
                                </a:rPr>
                                <m:t>𝟎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7624" y="1635646"/>
                <a:ext cx="3656001" cy="91454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697516" y="2499742"/>
                <a:ext cx="2218300" cy="5959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/>
                        </a:rPr>
                        <m:t>𝒙</m:t>
                      </m:r>
                      <m:r>
                        <a:rPr lang="en-US" sz="3200" b="1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US" sz="32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1" i="1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sz="3200" b="1" i="1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3200" b="1" i="1">
                          <a:latin typeface="Cambria Math"/>
                          <a:ea typeface="Cambria Math"/>
                        </a:rPr>
                        <m:t>≥</m:t>
                      </m:r>
                      <m:r>
                        <a:rPr lang="en-US" sz="3200" b="1" i="1">
                          <a:latin typeface="Cambria Math"/>
                          <a:ea typeface="Cambria Math"/>
                        </a:rPr>
                        <m:t>𝟎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516" y="2499742"/>
                <a:ext cx="2218300" cy="5959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467544" y="3027174"/>
                <a:ext cx="269952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US" sz="2800" b="1" i="1" smtClean="0">
                          <a:latin typeface="Cambria Math"/>
                        </a:rPr>
                        <m:t>=</m:t>
                      </m:r>
                      <m:r>
                        <a:rPr lang="en-US" sz="2800" b="1" i="1" smtClean="0">
                          <a:latin typeface="Cambria Math"/>
                        </a:rPr>
                        <m:t>𝟎</m:t>
                      </m:r>
                      <m:r>
                        <a:rPr lang="en-US" sz="2800" b="1" i="1" smtClean="0">
                          <a:latin typeface="Cambria Math"/>
                        </a:rPr>
                        <m:t>;  </m:t>
                      </m:r>
                      <m:sSub>
                        <m:sSubPr>
                          <m:ctrlPr>
                            <a:rPr lang="ru-RU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US" sz="2800" b="1" i="1" smtClean="0">
                          <a:latin typeface="Cambria Math"/>
                        </a:rPr>
                        <m:t>=</m:t>
                      </m:r>
                      <m:r>
                        <a:rPr lang="en-US" sz="2800" b="1" i="1" smtClean="0"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3027174"/>
                <a:ext cx="2699521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4804109" y="2571750"/>
                <a:ext cx="3516988" cy="5329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US" sz="28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sz="2800" b="1" i="1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800" b="1" i="1">
                          <a:latin typeface="Cambria Math"/>
                        </a:rPr>
                        <m:t>+</m:t>
                      </m:r>
                      <m:r>
                        <a:rPr lang="en-US" sz="2800" b="1" i="1">
                          <a:latin typeface="Cambria Math"/>
                        </a:rPr>
                        <m:t>𝟏𝟐</m:t>
                      </m:r>
                      <m:r>
                        <a:rPr lang="en-US" sz="2800" b="1" i="1">
                          <a:latin typeface="Cambria Math"/>
                        </a:rPr>
                        <m:t>𝒙</m:t>
                      </m:r>
                      <m:r>
                        <a:rPr lang="en-US" sz="2800" b="1" i="1">
                          <a:latin typeface="Cambria Math"/>
                        </a:rPr>
                        <m:t>−</m:t>
                      </m:r>
                      <m:r>
                        <a:rPr lang="en-US" sz="2800" b="1" i="1">
                          <a:latin typeface="Cambria Math"/>
                        </a:rPr>
                        <m:t>𝟑𝟓</m:t>
                      </m:r>
                      <m:r>
                        <a:rPr lang="en-US" sz="2800" b="1" i="1">
                          <a:latin typeface="Cambria Math"/>
                          <a:ea typeface="Cambria Math"/>
                        </a:rPr>
                        <m:t>≥</m:t>
                      </m:r>
                      <m:r>
                        <a:rPr lang="en-US" sz="2800" b="1" i="1">
                          <a:latin typeface="Cambria Math"/>
                          <a:ea typeface="Cambria Math"/>
                        </a:rPr>
                        <m:t>𝟎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4109" y="2571750"/>
                <a:ext cx="3516988" cy="53296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4845137" y="2984634"/>
                <a:ext cx="269952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US" sz="2800" b="1" i="1" smtClean="0">
                          <a:latin typeface="Cambria Math"/>
                        </a:rPr>
                        <m:t>=</m:t>
                      </m:r>
                      <m:r>
                        <a:rPr lang="en-US" sz="2800" b="1" i="1" smtClean="0">
                          <a:latin typeface="Cambria Math"/>
                        </a:rPr>
                        <m:t>𝟓</m:t>
                      </m:r>
                      <m:r>
                        <a:rPr lang="en-US" sz="2800" b="1" i="1" smtClean="0">
                          <a:latin typeface="Cambria Math"/>
                        </a:rPr>
                        <m:t>;  </m:t>
                      </m:r>
                      <m:sSub>
                        <m:sSubPr>
                          <m:ctrlPr>
                            <a:rPr lang="ru-RU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US" sz="2800" b="1" i="1" smtClean="0">
                          <a:latin typeface="Cambria Math"/>
                        </a:rPr>
                        <m:t>=</m:t>
                      </m:r>
                      <m:r>
                        <a:rPr lang="en-US" sz="2800" b="1" i="1" smtClean="0">
                          <a:latin typeface="Cambria Math"/>
                        </a:rPr>
                        <m:t>𝟕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5137" y="2984634"/>
                <a:ext cx="2699521" cy="52322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2" name="Прямая со стрелкой 51"/>
          <p:cNvCxnSpPr/>
          <p:nvPr/>
        </p:nvCxnSpPr>
        <p:spPr>
          <a:xfrm>
            <a:off x="179512" y="3907964"/>
            <a:ext cx="3960440" cy="0"/>
          </a:xfrm>
          <a:prstGeom prst="straightConnector1">
            <a:avLst/>
          </a:prstGeom>
          <a:ln w="28575">
            <a:solidFill>
              <a:srgbClr val="00A85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Овал 52"/>
          <p:cNvSpPr/>
          <p:nvPr/>
        </p:nvSpPr>
        <p:spPr>
          <a:xfrm>
            <a:off x="1532727" y="3891138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Овал 53"/>
          <p:cNvSpPr/>
          <p:nvPr/>
        </p:nvSpPr>
        <p:spPr>
          <a:xfrm>
            <a:off x="2748858" y="3871898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Правая круглая скобка 54"/>
          <p:cNvSpPr/>
          <p:nvPr/>
        </p:nvSpPr>
        <p:spPr>
          <a:xfrm rot="16200000">
            <a:off x="2100729" y="3206912"/>
            <a:ext cx="126015" cy="1216131"/>
          </a:xfrm>
          <a:prstGeom prst="rightBracket">
            <a:avLst>
              <a:gd name="adj" fmla="val 4461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1367426" y="3867894"/>
                <a:ext cx="39626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7426" y="3867894"/>
                <a:ext cx="396262" cy="40011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2591562" y="3899832"/>
                <a:ext cx="39626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1562" y="3899832"/>
                <a:ext cx="396262" cy="40011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1946369" y="3435846"/>
                <a:ext cx="4347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6369" y="3435846"/>
                <a:ext cx="434734" cy="40011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3300190" y="3380688"/>
                <a:ext cx="4347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0190" y="3380688"/>
                <a:ext cx="434734" cy="40011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0" name="Дуга 59"/>
          <p:cNvSpPr/>
          <p:nvPr/>
        </p:nvSpPr>
        <p:spPr>
          <a:xfrm>
            <a:off x="-900608" y="3639389"/>
            <a:ext cx="2448272" cy="435087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Дуга 60"/>
          <p:cNvSpPr/>
          <p:nvPr/>
        </p:nvSpPr>
        <p:spPr>
          <a:xfrm flipH="1">
            <a:off x="2771800" y="3639389"/>
            <a:ext cx="1944216" cy="432048"/>
          </a:xfrm>
          <a:prstGeom prst="arc">
            <a:avLst>
              <a:gd name="adj1" fmla="val 12993460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6681346" y="4573736"/>
                <a:ext cx="244827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Ответ</a:t>
                </a:r>
                <a:r>
                  <a:rPr lang="en-US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B050"/>
                        </a:solidFill>
                        <a:latin typeface="Cambria Math"/>
                      </a:rPr>
                      <m:t>𝒙</m:t>
                    </m:r>
                    <m:r>
                      <a:rPr lang="en-US" sz="2800" b="1" i="1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∈</m:t>
                    </m:r>
                    <m:r>
                      <a:rPr lang="en-US" sz="2800" b="1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∅</m:t>
                    </m:r>
                  </m:oMath>
                </a14:m>
                <a:endParaRPr lang="ru-RU" sz="2800" b="1" dirty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1346" y="4573736"/>
                <a:ext cx="2448272" cy="523220"/>
              </a:xfrm>
              <a:prstGeom prst="rect">
                <a:avLst/>
              </a:prstGeom>
              <a:blipFill>
                <a:blip r:embed="rId13"/>
                <a:stretch>
                  <a:fillRect l="-4975" t="-11628" b="-313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3" name="Прямая со стрелкой 62"/>
          <p:cNvCxnSpPr/>
          <p:nvPr/>
        </p:nvCxnSpPr>
        <p:spPr>
          <a:xfrm>
            <a:off x="5004048" y="3907964"/>
            <a:ext cx="3960440" cy="0"/>
          </a:xfrm>
          <a:prstGeom prst="straightConnector1">
            <a:avLst/>
          </a:prstGeom>
          <a:ln w="28575">
            <a:solidFill>
              <a:srgbClr val="00A85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Овал 63"/>
          <p:cNvSpPr/>
          <p:nvPr/>
        </p:nvSpPr>
        <p:spPr>
          <a:xfrm>
            <a:off x="6228184" y="3891138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Овал 64"/>
          <p:cNvSpPr/>
          <p:nvPr/>
        </p:nvSpPr>
        <p:spPr>
          <a:xfrm>
            <a:off x="7429378" y="3871898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Правая круглая скобка 65"/>
          <p:cNvSpPr/>
          <p:nvPr/>
        </p:nvSpPr>
        <p:spPr>
          <a:xfrm rot="16200000">
            <a:off x="6781249" y="3206912"/>
            <a:ext cx="126015" cy="1216131"/>
          </a:xfrm>
          <a:prstGeom prst="rightBracket">
            <a:avLst>
              <a:gd name="adj" fmla="val 4461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6047946" y="3939902"/>
                <a:ext cx="39626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𝟓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7946" y="3939902"/>
                <a:ext cx="396262" cy="400110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7272082" y="3939902"/>
                <a:ext cx="39626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𝟕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72082" y="3939902"/>
                <a:ext cx="396262" cy="400110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6585538" y="3435846"/>
                <a:ext cx="4347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5538" y="3435846"/>
                <a:ext cx="434734" cy="40011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7953690" y="3363838"/>
                <a:ext cx="4347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3690" y="3363838"/>
                <a:ext cx="434734" cy="400110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" name="Дуга 70"/>
          <p:cNvSpPr/>
          <p:nvPr/>
        </p:nvSpPr>
        <p:spPr>
          <a:xfrm>
            <a:off x="3779912" y="3639389"/>
            <a:ext cx="2448272" cy="435087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Дуга 71"/>
          <p:cNvSpPr/>
          <p:nvPr/>
        </p:nvSpPr>
        <p:spPr>
          <a:xfrm flipH="1">
            <a:off x="7452320" y="3711397"/>
            <a:ext cx="1944216" cy="432048"/>
          </a:xfrm>
          <a:prstGeom prst="arc">
            <a:avLst>
              <a:gd name="adj1" fmla="val 12993460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4" name="Овал 73"/>
          <p:cNvSpPr/>
          <p:nvPr/>
        </p:nvSpPr>
        <p:spPr>
          <a:xfrm>
            <a:off x="1372697" y="4479683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Овал 74"/>
          <p:cNvSpPr/>
          <p:nvPr/>
        </p:nvSpPr>
        <p:spPr>
          <a:xfrm>
            <a:off x="2930753" y="4460443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Box 75"/>
              <p:cNvSpPr txBox="1"/>
              <p:nvPr/>
            </p:nvSpPr>
            <p:spPr>
              <a:xfrm>
                <a:off x="1166339" y="4475896"/>
                <a:ext cx="39626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76" name="TextBox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6339" y="4475896"/>
                <a:ext cx="396262" cy="400110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Box 76"/>
              <p:cNvSpPr txBox="1"/>
              <p:nvPr/>
            </p:nvSpPr>
            <p:spPr>
              <a:xfrm>
                <a:off x="2750515" y="4475896"/>
                <a:ext cx="39626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77" name="TextBox 7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0515" y="4475896"/>
                <a:ext cx="396262" cy="400110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8" name="Прямая со стрелкой 77"/>
          <p:cNvCxnSpPr/>
          <p:nvPr/>
        </p:nvCxnSpPr>
        <p:spPr>
          <a:xfrm flipV="1">
            <a:off x="323528" y="4515966"/>
            <a:ext cx="6639673" cy="7078"/>
          </a:xfrm>
          <a:prstGeom prst="straightConnector1">
            <a:avLst/>
          </a:prstGeom>
          <a:ln w="28575">
            <a:solidFill>
              <a:srgbClr val="00A85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Овал 80"/>
          <p:cNvSpPr/>
          <p:nvPr/>
        </p:nvSpPr>
        <p:spPr>
          <a:xfrm>
            <a:off x="4586937" y="4443958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2" name="Овал 91"/>
          <p:cNvSpPr/>
          <p:nvPr/>
        </p:nvSpPr>
        <p:spPr>
          <a:xfrm>
            <a:off x="5572107" y="4460443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3" name="TextBox 92"/>
              <p:cNvSpPr txBox="1"/>
              <p:nvPr/>
            </p:nvSpPr>
            <p:spPr>
              <a:xfrm>
                <a:off x="4406699" y="4475896"/>
                <a:ext cx="39626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𝟓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93" name="TextBox 9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6699" y="4475896"/>
                <a:ext cx="396262" cy="400110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4" name="TextBox 93"/>
              <p:cNvSpPr txBox="1"/>
              <p:nvPr/>
            </p:nvSpPr>
            <p:spPr>
              <a:xfrm>
                <a:off x="5414811" y="4547904"/>
                <a:ext cx="39626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𝟕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94" name="TextBox 9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4811" y="4547904"/>
                <a:ext cx="396262" cy="400110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5" name="TextBox 94"/>
              <p:cNvSpPr txBox="1"/>
              <p:nvPr/>
            </p:nvSpPr>
            <p:spPr>
              <a:xfrm>
                <a:off x="611560" y="3363838"/>
                <a:ext cx="4347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95" name="TextBox 9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3363838"/>
                <a:ext cx="434734" cy="400110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8" name="TextBox 97"/>
              <p:cNvSpPr txBox="1"/>
              <p:nvPr/>
            </p:nvSpPr>
            <p:spPr>
              <a:xfrm>
                <a:off x="5220072" y="3363838"/>
                <a:ext cx="4347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98" name="TextBox 9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0072" y="3363838"/>
                <a:ext cx="434734" cy="400110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5" name="Правая круглая скобка 104"/>
          <p:cNvSpPr/>
          <p:nvPr/>
        </p:nvSpPr>
        <p:spPr>
          <a:xfrm rot="16200000">
            <a:off x="2100727" y="3196820"/>
            <a:ext cx="126015" cy="1216131"/>
          </a:xfrm>
          <a:prstGeom prst="rightBracket">
            <a:avLst>
              <a:gd name="adj" fmla="val 44615"/>
            </a:avLst>
          </a:prstGeom>
          <a:solidFill>
            <a:srgbClr val="00B0F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6" name="Правая круглая скобка 105"/>
          <p:cNvSpPr/>
          <p:nvPr/>
        </p:nvSpPr>
        <p:spPr>
          <a:xfrm rot="16200000">
            <a:off x="6773242" y="3196821"/>
            <a:ext cx="126015" cy="1216131"/>
          </a:xfrm>
          <a:prstGeom prst="rightBracket">
            <a:avLst>
              <a:gd name="adj" fmla="val 44615"/>
            </a:avLst>
          </a:prstGeom>
          <a:solidFill>
            <a:srgbClr val="00B0F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7" name="Правая круглая скобка 106"/>
          <p:cNvSpPr/>
          <p:nvPr/>
        </p:nvSpPr>
        <p:spPr>
          <a:xfrm rot="16200000">
            <a:off x="2035714" y="3578524"/>
            <a:ext cx="259582" cy="1566282"/>
          </a:xfrm>
          <a:prstGeom prst="rightBracket">
            <a:avLst>
              <a:gd name="adj" fmla="val 44615"/>
            </a:avLst>
          </a:prstGeom>
          <a:noFill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8" name="Правая круглая скобка 107"/>
          <p:cNvSpPr/>
          <p:nvPr/>
        </p:nvSpPr>
        <p:spPr>
          <a:xfrm rot="16200000">
            <a:off x="4961203" y="3853669"/>
            <a:ext cx="259582" cy="1008114"/>
          </a:xfrm>
          <a:prstGeom prst="rightBracket">
            <a:avLst>
              <a:gd name="adj" fmla="val 44615"/>
            </a:avLst>
          </a:prstGeom>
          <a:noFill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464320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5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6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9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5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4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0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40" grpId="0"/>
      <p:bldP spid="43" grpId="0"/>
      <p:bldP spid="44" grpId="0"/>
      <p:bldP spid="46" grpId="0"/>
      <p:bldP spid="51" grpId="0"/>
      <p:bldP spid="53" grpId="0" animBg="1"/>
      <p:bldP spid="54" grpId="0" animBg="1"/>
      <p:bldP spid="55" grpId="0" animBg="1"/>
      <p:bldP spid="55" grpId="1" animBg="1"/>
      <p:bldP spid="56" grpId="0"/>
      <p:bldP spid="57" grpId="0"/>
      <p:bldP spid="58" grpId="0"/>
      <p:bldP spid="58" grpId="1"/>
      <p:bldP spid="59" grpId="0"/>
      <p:bldP spid="59" grpId="1"/>
      <p:bldP spid="60" grpId="0" animBg="1"/>
      <p:bldP spid="60" grpId="1" animBg="1"/>
      <p:bldP spid="61" grpId="0" animBg="1"/>
      <p:bldP spid="61" grpId="1" animBg="1"/>
      <p:bldP spid="62" grpId="0"/>
      <p:bldP spid="64" grpId="0" animBg="1"/>
      <p:bldP spid="65" grpId="0" animBg="1"/>
      <p:bldP spid="66" grpId="0" animBg="1"/>
      <p:bldP spid="66" grpId="1" animBg="1"/>
      <p:bldP spid="67" grpId="0"/>
      <p:bldP spid="68" grpId="0"/>
      <p:bldP spid="69" grpId="0"/>
      <p:bldP spid="69" grpId="1"/>
      <p:bldP spid="70" grpId="0"/>
      <p:bldP spid="70" grpId="1"/>
      <p:bldP spid="71" grpId="0" animBg="1"/>
      <p:bldP spid="71" grpId="1" animBg="1"/>
      <p:bldP spid="72" grpId="0" animBg="1"/>
      <p:bldP spid="72" grpId="1" animBg="1"/>
      <p:bldP spid="74" grpId="0" animBg="1"/>
      <p:bldP spid="75" grpId="0" animBg="1"/>
      <p:bldP spid="76" grpId="0"/>
      <p:bldP spid="77" grpId="0"/>
      <p:bldP spid="81" grpId="0" animBg="1"/>
      <p:bldP spid="92" grpId="0" animBg="1"/>
      <p:bldP spid="93" grpId="0"/>
      <p:bldP spid="94" grpId="0"/>
      <p:bldP spid="95" grpId="0"/>
      <p:bldP spid="95" grpId="1"/>
      <p:bldP spid="98" grpId="0"/>
      <p:bldP spid="98" grpId="1"/>
      <p:bldP spid="105" grpId="0" animBg="1"/>
      <p:bldP spid="106" grpId="0" animBg="1"/>
      <p:bldP spid="107" grpId="0" animBg="1"/>
      <p:bldP spid="10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ject 4"/>
          <p:cNvSpPr txBox="1">
            <a:spLocks/>
          </p:cNvSpPr>
          <p:nvPr/>
        </p:nvSpPr>
        <p:spPr>
          <a:xfrm>
            <a:off x="0" y="51470"/>
            <a:ext cx="9144000" cy="641980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ru-RU" sz="4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НЕРАВЕНСТВ</a:t>
            </a:r>
            <a:endParaRPr lang="en-US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22961" y="1228234"/>
                <a:ext cx="3058209" cy="9342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b="1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p>
                                <m:sSupPr>
                                  <m:ctrlPr>
                                    <a:rPr lang="ru-RU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b="1" i="1" smtClean="0"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𝟒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𝟑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&gt;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𝟎</m:t>
                              </m:r>
                            </m:e>
                            <m:e>
                              <m:sSup>
                                <m:sSupPr>
                                  <m:ctrlP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b="1" i="1" smtClean="0"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𝟒</m:t>
                              </m:r>
                              <m:r>
                                <a:rPr lang="en-US" b="1" i="1" smtClean="0">
                                  <a:latin typeface="Cambria Math"/>
                                  <a:ea typeface="Cambria Math"/>
                                </a:rPr>
                                <m:t>≤</m:t>
                              </m:r>
                              <m:r>
                                <a:rPr lang="en-US" b="1" i="1" smtClean="0">
                                  <a:latin typeface="Cambria Math"/>
                                  <a:ea typeface="Cambria Math"/>
                                </a:rPr>
                                <m:t>𝟎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961" y="1228234"/>
                <a:ext cx="3058209" cy="93429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251520" y="746759"/>
            <a:ext cx="61727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Решите систему неравенств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39552" y="2283718"/>
                <a:ext cx="2914195" cy="5487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b="1" i="1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b="1" i="1">
                          <a:latin typeface="Cambria Math"/>
                        </a:rPr>
                        <m:t>+</m:t>
                      </m:r>
                      <m:r>
                        <a:rPr lang="en-US" b="1" i="1">
                          <a:latin typeface="Cambria Math"/>
                        </a:rPr>
                        <m:t>𝟒</m:t>
                      </m:r>
                      <m:r>
                        <a:rPr lang="en-US" b="1" i="1">
                          <a:latin typeface="Cambria Math"/>
                        </a:rPr>
                        <m:t>𝒙</m:t>
                      </m:r>
                      <m:r>
                        <a:rPr lang="en-US" b="1" i="1">
                          <a:latin typeface="Cambria Math"/>
                        </a:rPr>
                        <m:t>+</m:t>
                      </m:r>
                      <m:r>
                        <a:rPr lang="en-US" b="1" i="1">
                          <a:latin typeface="Cambria Math"/>
                        </a:rPr>
                        <m:t>𝟑</m:t>
                      </m:r>
                      <m:r>
                        <a:rPr lang="en-US" b="1" i="1">
                          <a:latin typeface="Cambria Math"/>
                        </a:rPr>
                        <m:t>&gt;</m:t>
                      </m:r>
                      <m:r>
                        <a:rPr lang="en-US" b="1" i="1"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2283718"/>
                <a:ext cx="2914195" cy="54874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67544" y="2768610"/>
                <a:ext cx="3234925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US" sz="2800" b="1" i="1" smtClean="0">
                          <a:latin typeface="Cambria Math"/>
                        </a:rPr>
                        <m:t>=−</m:t>
                      </m:r>
                      <m:r>
                        <a:rPr lang="en-US" sz="2800" b="1" i="1" smtClean="0">
                          <a:latin typeface="Cambria Math"/>
                        </a:rPr>
                        <m:t>𝟑</m:t>
                      </m:r>
                      <m:r>
                        <a:rPr lang="en-US" sz="2800" b="1" i="1" smtClean="0">
                          <a:latin typeface="Cambria Math"/>
                        </a:rPr>
                        <m:t>;  </m:t>
                      </m:r>
                      <m:sSub>
                        <m:sSubPr>
                          <m:ctrlPr>
                            <a:rPr lang="ru-RU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US" sz="2800" b="1" i="1" smtClean="0">
                          <a:latin typeface="Cambria Math"/>
                        </a:rPr>
                        <m:t>=−</m:t>
                      </m:r>
                      <m:r>
                        <a:rPr lang="en-US" sz="2800" b="1" i="1" smtClean="0"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2768610"/>
                <a:ext cx="3234925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 стрелкой 7"/>
          <p:cNvCxnSpPr/>
          <p:nvPr/>
        </p:nvCxnSpPr>
        <p:spPr>
          <a:xfrm>
            <a:off x="179512" y="3691940"/>
            <a:ext cx="3960440" cy="0"/>
          </a:xfrm>
          <a:prstGeom prst="straightConnector1">
            <a:avLst/>
          </a:prstGeom>
          <a:ln w="28575">
            <a:solidFill>
              <a:srgbClr val="00A85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Овал 8"/>
          <p:cNvSpPr/>
          <p:nvPr/>
        </p:nvSpPr>
        <p:spPr>
          <a:xfrm>
            <a:off x="1532727" y="3675114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2748858" y="3655874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авая круглая скобка 10"/>
          <p:cNvSpPr/>
          <p:nvPr/>
        </p:nvSpPr>
        <p:spPr>
          <a:xfrm rot="16200000">
            <a:off x="2100729" y="2990888"/>
            <a:ext cx="126015" cy="1216131"/>
          </a:xfrm>
          <a:prstGeom prst="rightBracket">
            <a:avLst>
              <a:gd name="adj" fmla="val 4461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187624" y="3651870"/>
                <a:ext cx="58862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−</m:t>
                      </m:r>
                      <m:r>
                        <a:rPr lang="en-US" sz="2000" b="1" i="1" smtClean="0">
                          <a:latin typeface="Cambria Math"/>
                        </a:rPr>
                        <m:t>𝟑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7624" y="3651870"/>
                <a:ext cx="588623" cy="4001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591562" y="3683808"/>
                <a:ext cx="58862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−</m:t>
                      </m:r>
                      <m:r>
                        <a:rPr lang="en-US" sz="2000" b="1" i="1" smtClean="0"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1562" y="3683808"/>
                <a:ext cx="588623" cy="40011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345178" y="3147814"/>
                <a:ext cx="4347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5178" y="3147814"/>
                <a:ext cx="434734" cy="40011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67544" y="3187884"/>
                <a:ext cx="4347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3187884"/>
                <a:ext cx="434734" cy="40011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942365" y="3219822"/>
                <a:ext cx="4347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2365" y="3219822"/>
                <a:ext cx="434734" cy="40011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Дуга 17"/>
          <p:cNvSpPr/>
          <p:nvPr/>
        </p:nvSpPr>
        <p:spPr>
          <a:xfrm>
            <a:off x="-900608" y="3423365"/>
            <a:ext cx="2448272" cy="435087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Дуга 18"/>
          <p:cNvSpPr/>
          <p:nvPr/>
        </p:nvSpPr>
        <p:spPr>
          <a:xfrm flipH="1">
            <a:off x="2771800" y="3423365"/>
            <a:ext cx="1944216" cy="432048"/>
          </a:xfrm>
          <a:prstGeom prst="arc">
            <a:avLst>
              <a:gd name="adj1" fmla="val 12993460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Дуга 21"/>
          <p:cNvSpPr/>
          <p:nvPr/>
        </p:nvSpPr>
        <p:spPr>
          <a:xfrm>
            <a:off x="-900608" y="3435846"/>
            <a:ext cx="2448272" cy="435087"/>
          </a:xfrm>
          <a:prstGeom prst="arc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Дуга 22"/>
          <p:cNvSpPr/>
          <p:nvPr/>
        </p:nvSpPr>
        <p:spPr>
          <a:xfrm flipH="1">
            <a:off x="2771800" y="3435846"/>
            <a:ext cx="1944216" cy="432048"/>
          </a:xfrm>
          <a:prstGeom prst="arc">
            <a:avLst>
              <a:gd name="adj1" fmla="val 12993460"/>
              <a:gd name="adj2" fmla="val 0"/>
            </a:avLst>
          </a:prstGeom>
          <a:solidFill>
            <a:srgbClr val="00B0F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579369" y="2249165"/>
                <a:ext cx="2033955" cy="5487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b="1" i="1" smtClean="0">
                          <a:latin typeface="Cambria Math"/>
                        </a:rPr>
                        <m:t>−</m:t>
                      </m:r>
                      <m:r>
                        <a:rPr lang="en-US" b="1" i="1" smtClean="0">
                          <a:latin typeface="Cambria Math"/>
                        </a:rPr>
                        <m:t>𝟒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≤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𝟎</m:t>
                      </m:r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9369" y="2249165"/>
                <a:ext cx="2033955" cy="54874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5421201" y="2768610"/>
                <a:ext cx="296722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US" sz="2800" b="1" i="1" smtClean="0">
                          <a:latin typeface="Cambria Math"/>
                        </a:rPr>
                        <m:t>=−</m:t>
                      </m:r>
                      <m:r>
                        <a:rPr lang="en-US" sz="2800" b="1" i="1" smtClean="0">
                          <a:latin typeface="Cambria Math"/>
                        </a:rPr>
                        <m:t>𝟐</m:t>
                      </m:r>
                      <m:r>
                        <a:rPr lang="en-US" sz="2800" b="1" i="1" smtClean="0">
                          <a:latin typeface="Cambria Math"/>
                        </a:rPr>
                        <m:t>;  </m:t>
                      </m:r>
                      <m:sSub>
                        <m:sSubPr>
                          <m:ctrlPr>
                            <a:rPr lang="ru-RU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US" sz="2800" b="1" i="1" smtClean="0">
                          <a:latin typeface="Cambria Math"/>
                        </a:rPr>
                        <m:t>=</m:t>
                      </m:r>
                      <m:r>
                        <a:rPr lang="en-US" sz="2800" b="1" i="1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1201" y="2768610"/>
                <a:ext cx="2967223" cy="52322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Прямая со стрелкой 24"/>
          <p:cNvCxnSpPr/>
          <p:nvPr/>
        </p:nvCxnSpPr>
        <p:spPr>
          <a:xfrm>
            <a:off x="4860032" y="3691940"/>
            <a:ext cx="3960440" cy="0"/>
          </a:xfrm>
          <a:prstGeom prst="straightConnector1">
            <a:avLst/>
          </a:prstGeom>
          <a:ln w="28575">
            <a:solidFill>
              <a:srgbClr val="00A85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Овал 25"/>
          <p:cNvSpPr/>
          <p:nvPr/>
        </p:nvSpPr>
        <p:spPr>
          <a:xfrm>
            <a:off x="6213247" y="3675114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Овал 26"/>
          <p:cNvSpPr/>
          <p:nvPr/>
        </p:nvSpPr>
        <p:spPr>
          <a:xfrm>
            <a:off x="7429378" y="3655874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авая круглая скобка 27"/>
          <p:cNvSpPr/>
          <p:nvPr/>
        </p:nvSpPr>
        <p:spPr>
          <a:xfrm rot="16200000">
            <a:off x="6781249" y="2990888"/>
            <a:ext cx="126015" cy="1216131"/>
          </a:xfrm>
          <a:prstGeom prst="rightBracket">
            <a:avLst>
              <a:gd name="adj" fmla="val 4461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5868144" y="3651870"/>
                <a:ext cx="58862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−</m:t>
                      </m:r>
                      <m:r>
                        <a:rPr lang="en-US" sz="2000" b="1" i="1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8144" y="3651870"/>
                <a:ext cx="588623" cy="400110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7272082" y="3683808"/>
                <a:ext cx="39626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72082" y="3683808"/>
                <a:ext cx="396262" cy="400110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8025698" y="3147814"/>
                <a:ext cx="4347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25698" y="3147814"/>
                <a:ext cx="434734" cy="400110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5148064" y="3187884"/>
                <a:ext cx="4347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8064" y="3187884"/>
                <a:ext cx="434734" cy="400110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6622885" y="3219822"/>
                <a:ext cx="4347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2885" y="3219822"/>
                <a:ext cx="434734" cy="400110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Дуга 33"/>
          <p:cNvSpPr/>
          <p:nvPr/>
        </p:nvSpPr>
        <p:spPr>
          <a:xfrm>
            <a:off x="3779912" y="3423365"/>
            <a:ext cx="2448272" cy="435087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Дуга 34"/>
          <p:cNvSpPr/>
          <p:nvPr/>
        </p:nvSpPr>
        <p:spPr>
          <a:xfrm flipH="1">
            <a:off x="7452320" y="3423365"/>
            <a:ext cx="1944216" cy="432048"/>
          </a:xfrm>
          <a:prstGeom prst="arc">
            <a:avLst>
              <a:gd name="adj1" fmla="val 12993460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авая круглая скобка 37"/>
          <p:cNvSpPr/>
          <p:nvPr/>
        </p:nvSpPr>
        <p:spPr>
          <a:xfrm rot="16200000">
            <a:off x="6773242" y="2980797"/>
            <a:ext cx="126015" cy="1216131"/>
          </a:xfrm>
          <a:prstGeom prst="rightBracket">
            <a:avLst>
              <a:gd name="adj" fmla="val 44615"/>
            </a:avLst>
          </a:prstGeom>
          <a:solidFill>
            <a:srgbClr val="00B0F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Овал 38"/>
          <p:cNvSpPr/>
          <p:nvPr/>
        </p:nvSpPr>
        <p:spPr>
          <a:xfrm>
            <a:off x="1933824" y="4263659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Овал 39"/>
          <p:cNvSpPr/>
          <p:nvPr/>
        </p:nvSpPr>
        <p:spPr>
          <a:xfrm>
            <a:off x="3491880" y="4244419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1619672" y="4259872"/>
                <a:ext cx="58862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−</m:t>
                      </m:r>
                      <m:r>
                        <a:rPr lang="en-US" sz="2000" b="1" i="1" smtClean="0">
                          <a:latin typeface="Cambria Math"/>
                        </a:rPr>
                        <m:t>𝟑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9672" y="4259872"/>
                <a:ext cx="588623" cy="400110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3275856" y="4259872"/>
                <a:ext cx="58862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−</m:t>
                      </m:r>
                      <m:r>
                        <a:rPr lang="en-US" sz="2000" b="1" i="1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5856" y="4259872"/>
                <a:ext cx="588623" cy="400110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3" name="Прямая со стрелкой 42"/>
          <p:cNvCxnSpPr/>
          <p:nvPr/>
        </p:nvCxnSpPr>
        <p:spPr>
          <a:xfrm flipV="1">
            <a:off x="884655" y="4299942"/>
            <a:ext cx="6639673" cy="7078"/>
          </a:xfrm>
          <a:prstGeom prst="straightConnector1">
            <a:avLst/>
          </a:prstGeom>
          <a:ln w="28575">
            <a:solidFill>
              <a:srgbClr val="00A85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Овал 43"/>
          <p:cNvSpPr/>
          <p:nvPr/>
        </p:nvSpPr>
        <p:spPr>
          <a:xfrm>
            <a:off x="5148064" y="4227934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Овал 44"/>
          <p:cNvSpPr/>
          <p:nvPr/>
        </p:nvSpPr>
        <p:spPr>
          <a:xfrm>
            <a:off x="6133234" y="4244419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4967826" y="4259872"/>
                <a:ext cx="58862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−</m:t>
                      </m:r>
                      <m:r>
                        <a:rPr lang="en-US" sz="2000" b="1" i="1" smtClean="0"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7826" y="4259872"/>
                <a:ext cx="588623" cy="400110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5975938" y="4259872"/>
                <a:ext cx="39626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5938" y="4259872"/>
                <a:ext cx="396262" cy="400110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Правая круглая скобка 48"/>
          <p:cNvSpPr/>
          <p:nvPr/>
        </p:nvSpPr>
        <p:spPr>
          <a:xfrm rot="16200000">
            <a:off x="4705710" y="2821025"/>
            <a:ext cx="259582" cy="2641354"/>
          </a:xfrm>
          <a:prstGeom prst="rightBracket">
            <a:avLst>
              <a:gd name="adj" fmla="val 44615"/>
            </a:avLst>
          </a:prstGeom>
          <a:noFill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Дуга 49"/>
          <p:cNvSpPr/>
          <p:nvPr/>
        </p:nvSpPr>
        <p:spPr>
          <a:xfrm>
            <a:off x="-468560" y="4080879"/>
            <a:ext cx="2448272" cy="435087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Дуга 50"/>
          <p:cNvSpPr/>
          <p:nvPr/>
        </p:nvSpPr>
        <p:spPr>
          <a:xfrm flipH="1">
            <a:off x="5148064" y="4011910"/>
            <a:ext cx="1944216" cy="432048"/>
          </a:xfrm>
          <a:prstGeom prst="arc">
            <a:avLst>
              <a:gd name="adj1" fmla="val 12993460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4427984" y="4587974"/>
                <a:ext cx="345638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800" b="1" dirty="0">
                    <a:solidFill>
                      <a:srgbClr val="00A859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</a:t>
                </a:r>
                <a:r>
                  <a:rPr lang="en-US" sz="2800" b="1" dirty="0">
                    <a:solidFill>
                      <a:srgbClr val="00A859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A859"/>
                        </a:solidFill>
                        <a:latin typeface="Cambria Math"/>
                      </a:rPr>
                      <m:t>𝒙</m:t>
                    </m:r>
                    <m:r>
                      <a:rPr lang="en-US" sz="2800" b="1" i="1">
                        <a:solidFill>
                          <a:srgbClr val="00A859"/>
                        </a:solidFill>
                        <a:latin typeface="Cambria Math"/>
                        <a:ea typeface="Cambria Math"/>
                      </a:rPr>
                      <m:t>∈</m:t>
                    </m:r>
                  </m:oMath>
                </a14:m>
                <a:r>
                  <a:rPr lang="ru-RU" sz="2800" b="1" dirty="0">
                    <a:solidFill>
                      <a:srgbClr val="00A859"/>
                    </a:solidFill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endChr m:val=""/>
                        <m:ctrlPr>
                          <a:rPr lang="en-US" sz="2800" b="1" i="1" smtClean="0">
                            <a:solidFill>
                              <a:srgbClr val="00A859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n-US" sz="2800" b="1" i="1" smtClean="0">
                            <a:solidFill>
                              <a:srgbClr val="00A859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US" sz="2800" b="1" i="1" smtClean="0">
                            <a:solidFill>
                              <a:srgbClr val="00A859"/>
                            </a:solidFill>
                            <a:latin typeface="Cambria Math"/>
                            <a:ea typeface="Cambria Math"/>
                          </a:rPr>
                          <m:t>𝟏</m:t>
                        </m:r>
                      </m:e>
                    </m:d>
                    <m:r>
                      <a:rPr lang="en-US" sz="2800" b="1" i="1" smtClean="0">
                        <a:solidFill>
                          <a:srgbClr val="00A859"/>
                        </a:solidFill>
                        <a:latin typeface="Cambria Math"/>
                        <a:ea typeface="Cambria Math"/>
                      </a:rPr>
                      <m:t>;</m:t>
                    </m:r>
                    <m:d>
                      <m:dPr>
                        <m:begChr m:val=""/>
                        <m:endChr m:val="]"/>
                        <m:ctrlPr>
                          <a:rPr lang="en-US" sz="2800" b="1" i="1" smtClean="0">
                            <a:solidFill>
                              <a:srgbClr val="00A859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n-US" sz="2800" b="1" i="1" smtClean="0">
                            <a:solidFill>
                              <a:srgbClr val="00A859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e>
                    </m:d>
                  </m:oMath>
                </a14:m>
                <a:endParaRPr lang="ru-RU" sz="2800" b="1" dirty="0">
                  <a:solidFill>
                    <a:srgbClr val="00A85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7984" y="4587974"/>
                <a:ext cx="3456384" cy="523220"/>
              </a:xfrm>
              <a:prstGeom prst="rect">
                <a:avLst/>
              </a:prstGeom>
              <a:blipFill>
                <a:blip r:embed="rId22"/>
                <a:stretch>
                  <a:fillRect l="-3527" t="-15294" b="-3058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73365151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3" grpId="0"/>
      <p:bldP spid="7" grpId="0"/>
      <p:bldP spid="9" grpId="0" animBg="1"/>
      <p:bldP spid="10" grpId="0" animBg="1"/>
      <p:bldP spid="11" grpId="0" animBg="1"/>
      <p:bldP spid="11" grpId="1" animBg="1"/>
      <p:bldP spid="12" grpId="0"/>
      <p:bldP spid="13" grpId="0"/>
      <p:bldP spid="14" grpId="0"/>
      <p:bldP spid="14" grpId="1"/>
      <p:bldP spid="15" grpId="0"/>
      <p:bldP spid="15" grpId="1"/>
      <p:bldP spid="16" grpId="0"/>
      <p:bldP spid="16" grpId="1"/>
      <p:bldP spid="18" grpId="0" animBg="1"/>
      <p:bldP spid="18" grpId="1" animBg="1"/>
      <p:bldP spid="19" grpId="0" animBg="1"/>
      <p:bldP spid="19" grpId="1" animBg="1"/>
      <p:bldP spid="22" grpId="0" animBg="1"/>
      <p:bldP spid="23" grpId="0" animBg="1"/>
      <p:bldP spid="4" grpId="0"/>
      <p:bldP spid="24" grpId="0"/>
      <p:bldP spid="26" grpId="0" animBg="1"/>
      <p:bldP spid="27" grpId="0" animBg="1"/>
      <p:bldP spid="28" grpId="0" animBg="1"/>
      <p:bldP spid="28" grpId="1" animBg="1"/>
      <p:bldP spid="29" grpId="0"/>
      <p:bldP spid="30" grpId="0"/>
      <p:bldP spid="31" grpId="0"/>
      <p:bldP spid="31" grpId="1"/>
      <p:bldP spid="32" grpId="0"/>
      <p:bldP spid="32" grpId="1"/>
      <p:bldP spid="33" grpId="0"/>
      <p:bldP spid="33" grpId="1"/>
      <p:bldP spid="34" grpId="0" animBg="1"/>
      <p:bldP spid="34" grpId="1" animBg="1"/>
      <p:bldP spid="35" grpId="0" animBg="1"/>
      <p:bldP spid="35" grpId="1" animBg="1"/>
      <p:bldP spid="38" grpId="0" animBg="1"/>
      <p:bldP spid="39" grpId="0" animBg="1"/>
      <p:bldP spid="40" grpId="0" animBg="1"/>
      <p:bldP spid="41" grpId="0"/>
      <p:bldP spid="42" grpId="0"/>
      <p:bldP spid="44" grpId="0" animBg="1"/>
      <p:bldP spid="45" grpId="0" animBg="1"/>
      <p:bldP spid="46" grpId="0"/>
      <p:bldP spid="47" grpId="0"/>
      <p:bldP spid="49" grpId="0" animBg="1"/>
      <p:bldP spid="50" grpId="0" animBg="1"/>
      <p:bldP spid="51" grpId="0" animBg="1"/>
      <p:bldP spid="5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ject 4"/>
          <p:cNvSpPr txBox="1">
            <a:spLocks/>
          </p:cNvSpPr>
          <p:nvPr/>
        </p:nvSpPr>
        <p:spPr>
          <a:xfrm>
            <a:off x="0" y="51470"/>
            <a:ext cx="9144000" cy="641980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ru-RU" sz="4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НЕРАВЕНСТВ</a:t>
            </a:r>
            <a:endParaRPr lang="en-US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22961" y="1228234"/>
                <a:ext cx="3558345" cy="92461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b="1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p>
                                <m:sSupPr>
                                  <m:ctrlPr>
                                    <a:rPr lang="ru-RU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b="1" i="1" smtClean="0"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𝟔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&lt;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b="1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𝟐</m:t>
                              </m:r>
                              <m:sSup>
                                <m:sSupPr>
                                  <m:ctrlP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b="1" i="1" smtClean="0"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𝟑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𝟐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&gt;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𝟎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961" y="1228234"/>
                <a:ext cx="3558345" cy="92461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251520" y="746759"/>
            <a:ext cx="545784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Решите систему неравенств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39552" y="2283718"/>
                <a:ext cx="2691378" cy="5487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b="1" i="1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b="1" i="1">
                          <a:latin typeface="Cambria Math"/>
                        </a:rPr>
                        <m:t>+</m:t>
                      </m:r>
                      <m:r>
                        <a:rPr lang="en-US" b="1" i="1">
                          <a:latin typeface="Cambria Math"/>
                        </a:rPr>
                        <m:t>𝒙</m:t>
                      </m:r>
                      <m:r>
                        <a:rPr lang="en-US" b="1" i="1" smtClean="0">
                          <a:latin typeface="Cambria Math"/>
                        </a:rPr>
                        <m:t>−</m:t>
                      </m:r>
                      <m:r>
                        <a:rPr lang="en-US" b="1" i="1" smtClean="0">
                          <a:latin typeface="Cambria Math"/>
                        </a:rPr>
                        <m:t>𝟔</m:t>
                      </m:r>
                      <m:r>
                        <a:rPr lang="en-US" b="1" i="1" smtClean="0">
                          <a:latin typeface="Cambria Math"/>
                        </a:rPr>
                        <m:t>&lt;</m:t>
                      </m:r>
                      <m:r>
                        <a:rPr lang="en-US" b="1" i="1" smtClean="0"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2283718"/>
                <a:ext cx="2691378" cy="54874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67544" y="2768610"/>
                <a:ext cx="296722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US" sz="2800" b="1" i="1" smtClean="0">
                          <a:latin typeface="Cambria Math"/>
                        </a:rPr>
                        <m:t>=−</m:t>
                      </m:r>
                      <m:r>
                        <a:rPr lang="en-US" sz="2800" b="1" i="1" smtClean="0">
                          <a:latin typeface="Cambria Math"/>
                        </a:rPr>
                        <m:t>𝟑</m:t>
                      </m:r>
                      <m:r>
                        <a:rPr lang="en-US" sz="2800" b="1" i="1" smtClean="0">
                          <a:latin typeface="Cambria Math"/>
                        </a:rPr>
                        <m:t>;  </m:t>
                      </m:r>
                      <m:sSub>
                        <m:sSubPr>
                          <m:ctrlPr>
                            <a:rPr lang="ru-RU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US" sz="2800" b="1" i="1" smtClean="0">
                          <a:latin typeface="Cambria Math"/>
                        </a:rPr>
                        <m:t>=</m:t>
                      </m:r>
                      <m:r>
                        <a:rPr lang="en-US" sz="2800" b="1" i="1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2768610"/>
                <a:ext cx="2967223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 стрелкой 7"/>
          <p:cNvCxnSpPr/>
          <p:nvPr/>
        </p:nvCxnSpPr>
        <p:spPr>
          <a:xfrm>
            <a:off x="179512" y="3691940"/>
            <a:ext cx="3960440" cy="0"/>
          </a:xfrm>
          <a:prstGeom prst="straightConnector1">
            <a:avLst/>
          </a:prstGeom>
          <a:ln w="28575">
            <a:solidFill>
              <a:srgbClr val="00A85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Овал 8"/>
          <p:cNvSpPr/>
          <p:nvPr/>
        </p:nvSpPr>
        <p:spPr>
          <a:xfrm>
            <a:off x="1532727" y="3675114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2748858" y="3655874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авая круглая скобка 10"/>
          <p:cNvSpPr/>
          <p:nvPr/>
        </p:nvSpPr>
        <p:spPr>
          <a:xfrm rot="16200000">
            <a:off x="2100729" y="2990888"/>
            <a:ext cx="126015" cy="1216131"/>
          </a:xfrm>
          <a:prstGeom prst="rightBracket">
            <a:avLst>
              <a:gd name="adj" fmla="val 4461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187624" y="3651870"/>
                <a:ext cx="58862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−</m:t>
                      </m:r>
                      <m:r>
                        <a:rPr lang="en-US" sz="2000" b="1" i="1" smtClean="0">
                          <a:latin typeface="Cambria Math"/>
                        </a:rPr>
                        <m:t>𝟑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7624" y="3651870"/>
                <a:ext cx="588623" cy="4001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591562" y="3683808"/>
                <a:ext cx="39626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1562" y="3683808"/>
                <a:ext cx="396262" cy="40011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345178" y="3147814"/>
                <a:ext cx="4347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5178" y="3147814"/>
                <a:ext cx="434734" cy="40011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67544" y="3187884"/>
                <a:ext cx="4347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3187884"/>
                <a:ext cx="434734" cy="40011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942365" y="3219822"/>
                <a:ext cx="4347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2365" y="3219822"/>
                <a:ext cx="434734" cy="40011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Дуга 17"/>
          <p:cNvSpPr/>
          <p:nvPr/>
        </p:nvSpPr>
        <p:spPr>
          <a:xfrm>
            <a:off x="-900608" y="3423365"/>
            <a:ext cx="2448272" cy="435087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Дуга 18"/>
          <p:cNvSpPr/>
          <p:nvPr/>
        </p:nvSpPr>
        <p:spPr>
          <a:xfrm flipH="1">
            <a:off x="2771800" y="3423365"/>
            <a:ext cx="1944216" cy="432048"/>
          </a:xfrm>
          <a:prstGeom prst="arc">
            <a:avLst>
              <a:gd name="adj1" fmla="val 12993460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220072" y="2249165"/>
                <a:ext cx="3414332" cy="5487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</a:rPr>
                        <m:t>−</m:t>
                      </m:r>
                      <m:r>
                        <a:rPr lang="en-US" b="1" i="1" smtClean="0">
                          <a:latin typeface="Cambria Math"/>
                        </a:rPr>
                        <m:t>𝟐</m:t>
                      </m:r>
                      <m:sSup>
                        <m:sSup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b="1" i="1" smtClean="0">
                          <a:latin typeface="Cambria Math"/>
                        </a:rPr>
                        <m:t>+</m:t>
                      </m:r>
                      <m:r>
                        <a:rPr lang="en-US" b="1" i="1" smtClean="0">
                          <a:latin typeface="Cambria Math"/>
                        </a:rPr>
                        <m:t>𝟑</m:t>
                      </m:r>
                      <m:r>
                        <a:rPr lang="en-US" b="1" i="1" smtClean="0">
                          <a:latin typeface="Cambria Math"/>
                        </a:rPr>
                        <m:t>𝒙</m:t>
                      </m:r>
                      <m:r>
                        <a:rPr lang="en-US" b="1" i="1" smtClean="0">
                          <a:latin typeface="Cambria Math"/>
                        </a:rPr>
                        <m:t>+</m:t>
                      </m:r>
                      <m:r>
                        <a:rPr lang="en-US" b="1" i="1" smtClean="0">
                          <a:latin typeface="Cambria Math"/>
                        </a:rPr>
                        <m:t>𝟐</m:t>
                      </m:r>
                      <m:r>
                        <a:rPr lang="en-US" b="1" i="1" smtClean="0">
                          <a:latin typeface="Cambria Math"/>
                        </a:rPr>
                        <m:t>&gt;</m:t>
                      </m:r>
                      <m:r>
                        <a:rPr lang="en-US" b="1" i="1" smtClean="0"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0072" y="2249165"/>
                <a:ext cx="3414332" cy="54874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5421201" y="2768610"/>
                <a:ext cx="331558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US" sz="2800" b="1" i="1" smtClean="0">
                          <a:latin typeface="Cambria Math"/>
                        </a:rPr>
                        <m:t>=−</m:t>
                      </m:r>
                      <m:r>
                        <a:rPr lang="en-US" sz="2800" b="1" i="1" smtClean="0">
                          <a:latin typeface="Cambria Math"/>
                        </a:rPr>
                        <m:t>𝟎</m:t>
                      </m:r>
                      <m:r>
                        <a:rPr lang="en-US" sz="2800" b="1" i="1" smtClean="0">
                          <a:latin typeface="Cambria Math"/>
                        </a:rPr>
                        <m:t>,</m:t>
                      </m:r>
                      <m:r>
                        <a:rPr lang="en-US" sz="2800" b="1" i="1" smtClean="0">
                          <a:latin typeface="Cambria Math"/>
                        </a:rPr>
                        <m:t>𝟓</m:t>
                      </m:r>
                      <m:r>
                        <a:rPr lang="en-US" sz="2800" b="1" i="1" smtClean="0">
                          <a:latin typeface="Cambria Math"/>
                        </a:rPr>
                        <m:t>;  </m:t>
                      </m:r>
                      <m:sSub>
                        <m:sSubPr>
                          <m:ctrlPr>
                            <a:rPr lang="ru-RU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US" sz="2800" b="1" i="1" smtClean="0">
                          <a:latin typeface="Cambria Math"/>
                        </a:rPr>
                        <m:t>=</m:t>
                      </m:r>
                      <m:r>
                        <a:rPr lang="en-US" sz="2800" b="1" i="1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1201" y="2768610"/>
                <a:ext cx="3315588" cy="52322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Прямая со стрелкой 24"/>
          <p:cNvCxnSpPr/>
          <p:nvPr/>
        </p:nvCxnSpPr>
        <p:spPr>
          <a:xfrm>
            <a:off x="4860032" y="3691940"/>
            <a:ext cx="3960440" cy="0"/>
          </a:xfrm>
          <a:prstGeom prst="straightConnector1">
            <a:avLst/>
          </a:prstGeom>
          <a:ln w="28575">
            <a:solidFill>
              <a:srgbClr val="00A85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Овал 25"/>
          <p:cNvSpPr/>
          <p:nvPr/>
        </p:nvSpPr>
        <p:spPr>
          <a:xfrm>
            <a:off x="6213247" y="3675114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Овал 26"/>
          <p:cNvSpPr/>
          <p:nvPr/>
        </p:nvSpPr>
        <p:spPr>
          <a:xfrm>
            <a:off x="7429378" y="3655874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авая круглая скобка 27"/>
          <p:cNvSpPr/>
          <p:nvPr/>
        </p:nvSpPr>
        <p:spPr>
          <a:xfrm rot="16200000">
            <a:off x="6781249" y="2990888"/>
            <a:ext cx="126015" cy="1216131"/>
          </a:xfrm>
          <a:prstGeom prst="rightBracket">
            <a:avLst>
              <a:gd name="adj" fmla="val 4461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5796136" y="3651870"/>
                <a:ext cx="83817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−</m:t>
                      </m:r>
                      <m:r>
                        <a:rPr lang="en-US" sz="2000" b="1" i="1" smtClean="0">
                          <a:latin typeface="Cambria Math"/>
                        </a:rPr>
                        <m:t>𝟎</m:t>
                      </m:r>
                      <m:r>
                        <a:rPr lang="en-US" sz="2000" b="1" i="1" smtClean="0">
                          <a:latin typeface="Cambria Math"/>
                        </a:rPr>
                        <m:t>,</m:t>
                      </m:r>
                      <m:r>
                        <a:rPr lang="en-US" sz="2000" b="1" i="1" smtClean="0">
                          <a:latin typeface="Cambria Math"/>
                        </a:rPr>
                        <m:t>𝟓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6136" y="3651870"/>
                <a:ext cx="838178" cy="400110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7272082" y="3683808"/>
                <a:ext cx="39626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72082" y="3683808"/>
                <a:ext cx="396262" cy="400110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8025698" y="3147814"/>
                <a:ext cx="4347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25698" y="3147814"/>
                <a:ext cx="434734" cy="400110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5148064" y="3187884"/>
                <a:ext cx="4347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8064" y="3187884"/>
                <a:ext cx="434734" cy="400110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6622885" y="3219822"/>
                <a:ext cx="4347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2885" y="3219822"/>
                <a:ext cx="434734" cy="400110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Дуга 33"/>
          <p:cNvSpPr/>
          <p:nvPr/>
        </p:nvSpPr>
        <p:spPr>
          <a:xfrm>
            <a:off x="3779912" y="3423365"/>
            <a:ext cx="2448272" cy="435087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Дуга 34"/>
          <p:cNvSpPr/>
          <p:nvPr/>
        </p:nvSpPr>
        <p:spPr>
          <a:xfrm flipH="1">
            <a:off x="7452320" y="3423365"/>
            <a:ext cx="1944216" cy="432048"/>
          </a:xfrm>
          <a:prstGeom prst="arc">
            <a:avLst>
              <a:gd name="adj1" fmla="val 12993460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авая круглая скобка 37"/>
          <p:cNvSpPr/>
          <p:nvPr/>
        </p:nvSpPr>
        <p:spPr>
          <a:xfrm rot="16200000">
            <a:off x="6773242" y="2980797"/>
            <a:ext cx="126015" cy="1216131"/>
          </a:xfrm>
          <a:prstGeom prst="rightBracket">
            <a:avLst>
              <a:gd name="adj" fmla="val 44615"/>
            </a:avLst>
          </a:prstGeom>
          <a:solidFill>
            <a:srgbClr val="00B0F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Овал 38"/>
          <p:cNvSpPr/>
          <p:nvPr/>
        </p:nvSpPr>
        <p:spPr>
          <a:xfrm>
            <a:off x="1933824" y="4263659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1619672" y="4259872"/>
                <a:ext cx="58862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−</m:t>
                      </m:r>
                      <m:r>
                        <a:rPr lang="en-US" sz="2000" b="1" i="1" smtClean="0">
                          <a:latin typeface="Cambria Math"/>
                        </a:rPr>
                        <m:t>𝟑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9672" y="4259872"/>
                <a:ext cx="588623" cy="400110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3" name="Прямая со стрелкой 42"/>
          <p:cNvCxnSpPr/>
          <p:nvPr/>
        </p:nvCxnSpPr>
        <p:spPr>
          <a:xfrm flipV="1">
            <a:off x="884655" y="4299942"/>
            <a:ext cx="6639673" cy="7078"/>
          </a:xfrm>
          <a:prstGeom prst="straightConnector1">
            <a:avLst/>
          </a:prstGeom>
          <a:ln w="28575">
            <a:solidFill>
              <a:srgbClr val="00A85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Овал 43"/>
          <p:cNvSpPr/>
          <p:nvPr/>
        </p:nvSpPr>
        <p:spPr>
          <a:xfrm>
            <a:off x="3995936" y="4227934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Овал 44"/>
          <p:cNvSpPr/>
          <p:nvPr/>
        </p:nvSpPr>
        <p:spPr>
          <a:xfrm>
            <a:off x="6133234" y="4244419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3563888" y="4259872"/>
                <a:ext cx="83817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−</m:t>
                      </m:r>
                      <m:r>
                        <a:rPr lang="en-US" sz="2000" b="1" i="1" smtClean="0">
                          <a:latin typeface="Cambria Math"/>
                        </a:rPr>
                        <m:t>𝟎</m:t>
                      </m:r>
                      <m:r>
                        <a:rPr lang="en-US" sz="2000" b="1" i="1" smtClean="0">
                          <a:latin typeface="Cambria Math"/>
                        </a:rPr>
                        <m:t>,</m:t>
                      </m:r>
                      <m:r>
                        <a:rPr lang="en-US" sz="2000" b="1" i="1" smtClean="0">
                          <a:latin typeface="Cambria Math"/>
                        </a:rPr>
                        <m:t>𝟓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3888" y="4259872"/>
                <a:ext cx="838178" cy="400110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5975938" y="4259872"/>
                <a:ext cx="39626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5938" y="4259872"/>
                <a:ext cx="396262" cy="400110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Правая круглая скобка 48"/>
          <p:cNvSpPr/>
          <p:nvPr/>
        </p:nvSpPr>
        <p:spPr>
          <a:xfrm rot="16200000">
            <a:off x="4969212" y="3084525"/>
            <a:ext cx="259582" cy="2114353"/>
          </a:xfrm>
          <a:prstGeom prst="rightBracket">
            <a:avLst>
              <a:gd name="adj" fmla="val 44615"/>
            </a:avLst>
          </a:prstGeom>
          <a:noFill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4427984" y="4587974"/>
                <a:ext cx="460851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800" b="1" dirty="0">
                    <a:solidFill>
                      <a:srgbClr val="00A859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</a:t>
                </a:r>
                <a:r>
                  <a:rPr lang="en-US" sz="2800" b="1" dirty="0">
                    <a:solidFill>
                      <a:srgbClr val="00A859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A859"/>
                        </a:solidFill>
                        <a:latin typeface="Cambria Math"/>
                      </a:rPr>
                      <m:t>𝒙</m:t>
                    </m:r>
                    <m:r>
                      <a:rPr lang="en-US" sz="2800" b="1" i="1">
                        <a:solidFill>
                          <a:srgbClr val="00A859"/>
                        </a:solidFill>
                        <a:latin typeface="Cambria Math"/>
                        <a:ea typeface="Cambria Math"/>
                      </a:rPr>
                      <m:t>∈</m:t>
                    </m:r>
                  </m:oMath>
                </a14:m>
                <a:r>
                  <a:rPr lang="ru-RU" sz="2800" b="1" dirty="0">
                    <a:solidFill>
                      <a:srgbClr val="00A859"/>
                    </a:solidFill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800" b="1" i="1" smtClean="0">
                            <a:solidFill>
                              <a:srgbClr val="00A859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n-US" sz="2800" b="1" i="1" smtClean="0">
                            <a:solidFill>
                              <a:srgbClr val="00A859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US" sz="2800" b="1" i="1" smtClean="0">
                            <a:solidFill>
                              <a:srgbClr val="00A859"/>
                            </a:solidFill>
                            <a:latin typeface="Cambria Math"/>
                            <a:ea typeface="Cambria Math"/>
                          </a:rPr>
                          <m:t>𝟎</m:t>
                        </m:r>
                        <m:r>
                          <a:rPr lang="en-US" sz="2800" b="1" i="1" smtClean="0">
                            <a:solidFill>
                              <a:srgbClr val="00A859"/>
                            </a:solidFill>
                            <a:latin typeface="Cambria Math"/>
                            <a:ea typeface="Cambria Math"/>
                          </a:rPr>
                          <m:t>,</m:t>
                        </m:r>
                        <m:r>
                          <a:rPr lang="en-US" sz="2800" b="1" i="1" smtClean="0">
                            <a:solidFill>
                              <a:srgbClr val="00A859"/>
                            </a:solidFill>
                            <a:latin typeface="Cambria Math"/>
                            <a:ea typeface="Cambria Math"/>
                          </a:rPr>
                          <m:t>𝟓</m:t>
                        </m:r>
                        <m:r>
                          <a:rPr lang="en-US" sz="2800" b="1" i="1" smtClean="0">
                            <a:solidFill>
                              <a:srgbClr val="00A859"/>
                            </a:solidFill>
                            <a:latin typeface="Cambria Math"/>
                            <a:ea typeface="Cambria Math"/>
                          </a:rPr>
                          <m:t>;</m:t>
                        </m:r>
                        <m:r>
                          <a:rPr lang="en-US" sz="2800" b="1" i="1" smtClean="0">
                            <a:solidFill>
                              <a:srgbClr val="00A859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e>
                    </m:d>
                  </m:oMath>
                </a14:m>
                <a:endParaRPr lang="ru-RU" sz="2800" b="1" dirty="0">
                  <a:solidFill>
                    <a:srgbClr val="00A85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7984" y="4587974"/>
                <a:ext cx="4608512" cy="523220"/>
              </a:xfrm>
              <a:prstGeom prst="rect">
                <a:avLst/>
              </a:prstGeom>
              <a:blipFill>
                <a:blip r:embed="rId22"/>
                <a:stretch>
                  <a:fillRect l="-2646" t="-15294" b="-3058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3" name="Правая круглая скобка 52"/>
          <p:cNvSpPr/>
          <p:nvPr/>
        </p:nvSpPr>
        <p:spPr>
          <a:xfrm rot="16200000">
            <a:off x="2092722" y="2980797"/>
            <a:ext cx="126015" cy="1216131"/>
          </a:xfrm>
          <a:prstGeom prst="rightBracket">
            <a:avLst>
              <a:gd name="adj" fmla="val 44615"/>
            </a:avLst>
          </a:prstGeom>
          <a:solidFill>
            <a:srgbClr val="00B0F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Правая круглая скобка 53"/>
          <p:cNvSpPr/>
          <p:nvPr/>
        </p:nvSpPr>
        <p:spPr>
          <a:xfrm rot="16200000">
            <a:off x="3862659" y="2000916"/>
            <a:ext cx="387628" cy="4153522"/>
          </a:xfrm>
          <a:prstGeom prst="rightBracket">
            <a:avLst>
              <a:gd name="adj" fmla="val 44615"/>
            </a:avLst>
          </a:prstGeom>
          <a:noFill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884294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3" grpId="0"/>
      <p:bldP spid="7" grpId="0"/>
      <p:bldP spid="9" grpId="0" animBg="1"/>
      <p:bldP spid="10" grpId="0" animBg="1"/>
      <p:bldP spid="11" grpId="0" animBg="1"/>
      <p:bldP spid="11" grpId="1" animBg="1"/>
      <p:bldP spid="12" grpId="0"/>
      <p:bldP spid="13" grpId="0"/>
      <p:bldP spid="14" grpId="0"/>
      <p:bldP spid="14" grpId="1"/>
      <p:bldP spid="15" grpId="0"/>
      <p:bldP spid="15" grpId="1"/>
      <p:bldP spid="16" grpId="0"/>
      <p:bldP spid="16" grpId="1"/>
      <p:bldP spid="18" grpId="0" animBg="1"/>
      <p:bldP spid="18" grpId="1" animBg="1"/>
      <p:bldP spid="19" grpId="0" animBg="1"/>
      <p:bldP spid="19" grpId="1" animBg="1"/>
      <p:bldP spid="4" grpId="0"/>
      <p:bldP spid="24" grpId="0"/>
      <p:bldP spid="26" grpId="0" animBg="1"/>
      <p:bldP spid="27" grpId="0" animBg="1"/>
      <p:bldP spid="28" grpId="0" animBg="1"/>
      <p:bldP spid="28" grpId="1" animBg="1"/>
      <p:bldP spid="29" grpId="0"/>
      <p:bldP spid="30" grpId="0"/>
      <p:bldP spid="31" grpId="0"/>
      <p:bldP spid="31" grpId="1"/>
      <p:bldP spid="32" grpId="0"/>
      <p:bldP spid="32" grpId="1"/>
      <p:bldP spid="33" grpId="0"/>
      <p:bldP spid="33" grpId="1"/>
      <p:bldP spid="34" grpId="0" animBg="1"/>
      <p:bldP spid="34" grpId="1" animBg="1"/>
      <p:bldP spid="35" grpId="0" animBg="1"/>
      <p:bldP spid="35" grpId="1" animBg="1"/>
      <p:bldP spid="38" grpId="0" animBg="1"/>
      <p:bldP spid="39" grpId="0" animBg="1"/>
      <p:bldP spid="41" grpId="0"/>
      <p:bldP spid="44" grpId="0" animBg="1"/>
      <p:bldP spid="45" grpId="0" animBg="1"/>
      <p:bldP spid="46" grpId="0"/>
      <p:bldP spid="47" grpId="0"/>
      <p:bldP spid="49" grpId="0" animBg="1"/>
      <p:bldP spid="52" grpId="0"/>
      <p:bldP spid="53" grpId="0" animBg="1"/>
      <p:bldP spid="5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ject 4"/>
          <p:cNvSpPr txBox="1">
            <a:spLocks/>
          </p:cNvSpPr>
          <p:nvPr/>
        </p:nvSpPr>
        <p:spPr>
          <a:xfrm>
            <a:off x="0" y="51470"/>
            <a:ext cx="9144000" cy="641980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ru-RU" sz="4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НЕРАВЕНСТВ</a:t>
            </a:r>
            <a:endParaRPr lang="en-US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22961" y="1228234"/>
                <a:ext cx="3058209" cy="92461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b="1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p>
                                <m:sSupPr>
                                  <m:ctrlPr>
                                    <a:rPr lang="ru-RU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b="1" i="1" smtClean="0"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𝟔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&gt;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𝟎</m:t>
                              </m:r>
                            </m:e>
                            <m:e>
                              <m:sSup>
                                <m:sSupPr>
                                  <m:ctrlP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b="1" i="1" smtClean="0"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𝟒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𝟓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&lt;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𝟎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961" y="1228234"/>
                <a:ext cx="3058209" cy="92461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251520" y="746759"/>
            <a:ext cx="545784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Решите систему неравенств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39552" y="2283718"/>
                <a:ext cx="2691378" cy="5487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b="1" i="1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b="1" i="1">
                          <a:latin typeface="Cambria Math"/>
                        </a:rPr>
                        <m:t>+</m:t>
                      </m:r>
                      <m:r>
                        <a:rPr lang="en-US" b="1" i="1">
                          <a:latin typeface="Cambria Math"/>
                        </a:rPr>
                        <m:t>𝒙</m:t>
                      </m:r>
                      <m:r>
                        <a:rPr lang="en-US" b="1" i="1" smtClean="0">
                          <a:latin typeface="Cambria Math"/>
                        </a:rPr>
                        <m:t>−</m:t>
                      </m:r>
                      <m:r>
                        <a:rPr lang="en-US" b="1" i="1" smtClean="0">
                          <a:latin typeface="Cambria Math"/>
                        </a:rPr>
                        <m:t>𝟔</m:t>
                      </m:r>
                      <m:r>
                        <a:rPr lang="en-US" b="1" i="1" smtClean="0">
                          <a:latin typeface="Cambria Math"/>
                        </a:rPr>
                        <m:t>&gt;</m:t>
                      </m:r>
                      <m:r>
                        <a:rPr lang="en-US" b="1" i="1" smtClean="0"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2283718"/>
                <a:ext cx="2691378" cy="54874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67544" y="2768610"/>
                <a:ext cx="296722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US" sz="2800" b="1" i="1" smtClean="0">
                          <a:latin typeface="Cambria Math"/>
                        </a:rPr>
                        <m:t>=−</m:t>
                      </m:r>
                      <m:r>
                        <a:rPr lang="en-US" sz="2800" b="1" i="1" smtClean="0">
                          <a:latin typeface="Cambria Math"/>
                        </a:rPr>
                        <m:t>𝟑</m:t>
                      </m:r>
                      <m:r>
                        <a:rPr lang="en-US" sz="2800" b="1" i="1" smtClean="0">
                          <a:latin typeface="Cambria Math"/>
                        </a:rPr>
                        <m:t>;  </m:t>
                      </m:r>
                      <m:sSub>
                        <m:sSubPr>
                          <m:ctrlPr>
                            <a:rPr lang="ru-RU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US" sz="2800" b="1" i="1" smtClean="0">
                          <a:latin typeface="Cambria Math"/>
                        </a:rPr>
                        <m:t>=</m:t>
                      </m:r>
                      <m:r>
                        <a:rPr lang="en-US" sz="2800" b="1" i="1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2768610"/>
                <a:ext cx="2967223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 стрелкой 7"/>
          <p:cNvCxnSpPr/>
          <p:nvPr/>
        </p:nvCxnSpPr>
        <p:spPr>
          <a:xfrm>
            <a:off x="179512" y="3691940"/>
            <a:ext cx="3960440" cy="0"/>
          </a:xfrm>
          <a:prstGeom prst="straightConnector1">
            <a:avLst/>
          </a:prstGeom>
          <a:ln w="28575">
            <a:solidFill>
              <a:srgbClr val="00A85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Овал 8"/>
          <p:cNvSpPr/>
          <p:nvPr/>
        </p:nvSpPr>
        <p:spPr>
          <a:xfrm>
            <a:off x="1532727" y="3675114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2748858" y="3655874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авая круглая скобка 10"/>
          <p:cNvSpPr/>
          <p:nvPr/>
        </p:nvSpPr>
        <p:spPr>
          <a:xfrm rot="16200000">
            <a:off x="2100729" y="2990888"/>
            <a:ext cx="126015" cy="1216131"/>
          </a:xfrm>
          <a:prstGeom prst="rightBracket">
            <a:avLst>
              <a:gd name="adj" fmla="val 4461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187624" y="3651870"/>
                <a:ext cx="58862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−</m:t>
                      </m:r>
                      <m:r>
                        <a:rPr lang="en-US" sz="2000" b="1" i="1" smtClean="0">
                          <a:latin typeface="Cambria Math"/>
                        </a:rPr>
                        <m:t>𝟑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7624" y="3651870"/>
                <a:ext cx="588623" cy="4001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591562" y="3683808"/>
                <a:ext cx="39626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1562" y="3683808"/>
                <a:ext cx="396262" cy="40011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345178" y="3147814"/>
                <a:ext cx="4347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5178" y="3147814"/>
                <a:ext cx="434734" cy="40011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67544" y="3187884"/>
                <a:ext cx="4347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3187884"/>
                <a:ext cx="434734" cy="40011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942365" y="3219822"/>
                <a:ext cx="4347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2365" y="3219822"/>
                <a:ext cx="434734" cy="40011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Дуга 17"/>
          <p:cNvSpPr/>
          <p:nvPr/>
        </p:nvSpPr>
        <p:spPr>
          <a:xfrm>
            <a:off x="-900608" y="3423365"/>
            <a:ext cx="2448272" cy="435087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Дуга 18"/>
          <p:cNvSpPr/>
          <p:nvPr/>
        </p:nvSpPr>
        <p:spPr>
          <a:xfrm flipH="1">
            <a:off x="2771800" y="3423365"/>
            <a:ext cx="1944216" cy="432048"/>
          </a:xfrm>
          <a:prstGeom prst="arc">
            <a:avLst>
              <a:gd name="adj1" fmla="val 12993460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220072" y="2249165"/>
                <a:ext cx="2914195" cy="5487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b="1" i="1" smtClean="0">
                          <a:latin typeface="Cambria Math"/>
                        </a:rPr>
                        <m:t>+</m:t>
                      </m:r>
                      <m:r>
                        <a:rPr lang="en-US" b="1" i="1" smtClean="0">
                          <a:latin typeface="Cambria Math"/>
                        </a:rPr>
                        <m:t>𝟒</m:t>
                      </m:r>
                      <m:r>
                        <a:rPr lang="en-US" b="1" i="1" smtClean="0">
                          <a:latin typeface="Cambria Math"/>
                        </a:rPr>
                        <m:t>𝒙</m:t>
                      </m:r>
                      <m:r>
                        <a:rPr lang="en-US" b="1" i="1" smtClean="0">
                          <a:latin typeface="Cambria Math"/>
                        </a:rPr>
                        <m:t>−</m:t>
                      </m:r>
                      <m:r>
                        <a:rPr lang="en-US" b="1" i="1" smtClean="0">
                          <a:latin typeface="Cambria Math"/>
                        </a:rPr>
                        <m:t>𝟓</m:t>
                      </m:r>
                      <m:r>
                        <a:rPr lang="en-US" b="1" i="1" smtClean="0">
                          <a:latin typeface="Cambria Math"/>
                        </a:rPr>
                        <m:t>&lt;</m:t>
                      </m:r>
                      <m:r>
                        <a:rPr lang="en-US" b="1" i="1" smtClean="0"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0072" y="2249165"/>
                <a:ext cx="2914195" cy="54874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5421201" y="2768610"/>
                <a:ext cx="296722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US" sz="2800" b="1" i="1" smtClean="0">
                          <a:latin typeface="Cambria Math"/>
                        </a:rPr>
                        <m:t>=−</m:t>
                      </m:r>
                      <m:r>
                        <a:rPr lang="en-US" sz="2800" b="1" i="1" smtClean="0">
                          <a:latin typeface="Cambria Math"/>
                        </a:rPr>
                        <m:t>𝟓</m:t>
                      </m:r>
                      <m:r>
                        <a:rPr lang="en-US" sz="2800" b="1" i="1" smtClean="0">
                          <a:latin typeface="Cambria Math"/>
                        </a:rPr>
                        <m:t>;  </m:t>
                      </m:r>
                      <m:sSub>
                        <m:sSubPr>
                          <m:ctrlPr>
                            <a:rPr lang="ru-RU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US" sz="2800" b="1" i="1" smtClean="0">
                          <a:latin typeface="Cambria Math"/>
                        </a:rPr>
                        <m:t>=</m:t>
                      </m:r>
                      <m:r>
                        <a:rPr lang="en-US" sz="2800" b="1" i="1" smtClean="0"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1201" y="2768610"/>
                <a:ext cx="2967223" cy="52322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Прямая со стрелкой 24"/>
          <p:cNvCxnSpPr/>
          <p:nvPr/>
        </p:nvCxnSpPr>
        <p:spPr>
          <a:xfrm>
            <a:off x="4860032" y="3691940"/>
            <a:ext cx="3960440" cy="0"/>
          </a:xfrm>
          <a:prstGeom prst="straightConnector1">
            <a:avLst/>
          </a:prstGeom>
          <a:ln w="28575">
            <a:solidFill>
              <a:srgbClr val="00A85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Овал 25"/>
          <p:cNvSpPr/>
          <p:nvPr/>
        </p:nvSpPr>
        <p:spPr>
          <a:xfrm>
            <a:off x="6213247" y="3675114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Овал 26"/>
          <p:cNvSpPr/>
          <p:nvPr/>
        </p:nvSpPr>
        <p:spPr>
          <a:xfrm>
            <a:off x="7429378" y="3655874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авая круглая скобка 27"/>
          <p:cNvSpPr/>
          <p:nvPr/>
        </p:nvSpPr>
        <p:spPr>
          <a:xfrm rot="16200000">
            <a:off x="6781249" y="2990888"/>
            <a:ext cx="126015" cy="1216131"/>
          </a:xfrm>
          <a:prstGeom prst="rightBracket">
            <a:avLst>
              <a:gd name="adj" fmla="val 4461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5796136" y="3651870"/>
                <a:ext cx="58862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−</m:t>
                      </m:r>
                      <m:r>
                        <a:rPr lang="en-US" sz="2000" b="1" i="1" smtClean="0">
                          <a:latin typeface="Cambria Math"/>
                        </a:rPr>
                        <m:t>𝟓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6136" y="3651870"/>
                <a:ext cx="588623" cy="400110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7272082" y="3683808"/>
                <a:ext cx="39626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72082" y="3683808"/>
                <a:ext cx="396262" cy="400110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8025698" y="3147814"/>
                <a:ext cx="4347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25698" y="3147814"/>
                <a:ext cx="434734" cy="400110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5148064" y="3187884"/>
                <a:ext cx="4347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8064" y="3187884"/>
                <a:ext cx="434734" cy="400110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6622885" y="3219822"/>
                <a:ext cx="4347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2885" y="3219822"/>
                <a:ext cx="434734" cy="400110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Дуга 33"/>
          <p:cNvSpPr/>
          <p:nvPr/>
        </p:nvSpPr>
        <p:spPr>
          <a:xfrm>
            <a:off x="3779912" y="3423365"/>
            <a:ext cx="2448272" cy="435087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Дуга 34"/>
          <p:cNvSpPr/>
          <p:nvPr/>
        </p:nvSpPr>
        <p:spPr>
          <a:xfrm flipH="1">
            <a:off x="7452320" y="3423365"/>
            <a:ext cx="1944216" cy="432048"/>
          </a:xfrm>
          <a:prstGeom prst="arc">
            <a:avLst>
              <a:gd name="adj1" fmla="val 12993460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авая круглая скобка 37"/>
          <p:cNvSpPr/>
          <p:nvPr/>
        </p:nvSpPr>
        <p:spPr>
          <a:xfrm rot="16200000">
            <a:off x="6773242" y="2980797"/>
            <a:ext cx="126015" cy="1216131"/>
          </a:xfrm>
          <a:prstGeom prst="rightBracket">
            <a:avLst>
              <a:gd name="adj" fmla="val 44615"/>
            </a:avLst>
          </a:prstGeom>
          <a:solidFill>
            <a:srgbClr val="00B0F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Овал 38"/>
          <p:cNvSpPr/>
          <p:nvPr/>
        </p:nvSpPr>
        <p:spPr>
          <a:xfrm>
            <a:off x="1933824" y="4263659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1619672" y="4259872"/>
                <a:ext cx="58862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−</m:t>
                      </m:r>
                      <m:r>
                        <a:rPr lang="en-US" sz="2000" b="1" i="1" smtClean="0">
                          <a:latin typeface="Cambria Math"/>
                        </a:rPr>
                        <m:t>𝟓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9672" y="4259872"/>
                <a:ext cx="588623" cy="400110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3" name="Прямая со стрелкой 42"/>
          <p:cNvCxnSpPr/>
          <p:nvPr/>
        </p:nvCxnSpPr>
        <p:spPr>
          <a:xfrm flipV="1">
            <a:off x="884655" y="4299942"/>
            <a:ext cx="6639673" cy="7078"/>
          </a:xfrm>
          <a:prstGeom prst="straightConnector1">
            <a:avLst/>
          </a:prstGeom>
          <a:ln w="28575">
            <a:solidFill>
              <a:srgbClr val="00A85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Овал 43"/>
          <p:cNvSpPr/>
          <p:nvPr/>
        </p:nvSpPr>
        <p:spPr>
          <a:xfrm>
            <a:off x="3995936" y="4227934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Овал 44"/>
          <p:cNvSpPr/>
          <p:nvPr/>
        </p:nvSpPr>
        <p:spPr>
          <a:xfrm>
            <a:off x="6133234" y="4244419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3695345" y="4259872"/>
                <a:ext cx="58862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−</m:t>
                      </m:r>
                      <m:r>
                        <a:rPr lang="en-US" sz="2000" b="1" i="1" smtClean="0">
                          <a:latin typeface="Cambria Math"/>
                        </a:rPr>
                        <m:t>𝟑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5345" y="4259872"/>
                <a:ext cx="588623" cy="400110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5975938" y="4259872"/>
                <a:ext cx="39626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5938" y="4259872"/>
                <a:ext cx="396262" cy="400110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4427984" y="4587974"/>
                <a:ext cx="460851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800" b="1" dirty="0">
                    <a:solidFill>
                      <a:srgbClr val="00A859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</a:t>
                </a:r>
                <a:r>
                  <a:rPr lang="en-US" sz="2800" b="1" dirty="0">
                    <a:solidFill>
                      <a:srgbClr val="00A859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A859"/>
                        </a:solidFill>
                        <a:latin typeface="Cambria Math"/>
                      </a:rPr>
                      <m:t>𝒙</m:t>
                    </m:r>
                    <m:r>
                      <a:rPr lang="en-US" sz="2800" b="1" i="1">
                        <a:solidFill>
                          <a:srgbClr val="00A859"/>
                        </a:solidFill>
                        <a:latin typeface="Cambria Math"/>
                        <a:ea typeface="Cambria Math"/>
                      </a:rPr>
                      <m:t>∈</m:t>
                    </m:r>
                  </m:oMath>
                </a14:m>
                <a:r>
                  <a:rPr lang="ru-RU" sz="2800" b="1" dirty="0">
                    <a:solidFill>
                      <a:srgbClr val="00A859"/>
                    </a:solidFill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800" b="1" i="1" smtClean="0">
                            <a:solidFill>
                              <a:srgbClr val="00A859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n-US" sz="2800" b="1" i="1" smtClean="0">
                            <a:solidFill>
                              <a:srgbClr val="00A859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US" sz="2800" b="1" i="1" smtClean="0">
                            <a:solidFill>
                              <a:srgbClr val="00A859"/>
                            </a:solidFill>
                            <a:latin typeface="Cambria Math"/>
                            <a:ea typeface="Cambria Math"/>
                          </a:rPr>
                          <m:t>𝟓</m:t>
                        </m:r>
                        <m:r>
                          <a:rPr lang="en-US" sz="2800" b="1" i="1" smtClean="0">
                            <a:solidFill>
                              <a:srgbClr val="00A859"/>
                            </a:solidFill>
                            <a:latin typeface="Cambria Math"/>
                            <a:ea typeface="Cambria Math"/>
                          </a:rPr>
                          <m:t>;−</m:t>
                        </m:r>
                        <m:r>
                          <a:rPr lang="en-US" sz="2800" b="1" i="1" smtClean="0">
                            <a:solidFill>
                              <a:srgbClr val="00A859"/>
                            </a:solidFill>
                            <a:latin typeface="Cambria Math"/>
                            <a:ea typeface="Cambria Math"/>
                          </a:rPr>
                          <m:t>𝟑</m:t>
                        </m:r>
                      </m:e>
                    </m:d>
                  </m:oMath>
                </a14:m>
                <a:endParaRPr lang="ru-RU" sz="2800" b="1" dirty="0">
                  <a:solidFill>
                    <a:srgbClr val="00A85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7984" y="4587974"/>
                <a:ext cx="4608512" cy="523220"/>
              </a:xfrm>
              <a:prstGeom prst="rect">
                <a:avLst/>
              </a:prstGeom>
              <a:blipFill>
                <a:blip r:embed="rId21"/>
                <a:stretch>
                  <a:fillRect l="-2646" t="-15294" b="-3058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Правая круглая скобка 53"/>
          <p:cNvSpPr/>
          <p:nvPr/>
        </p:nvSpPr>
        <p:spPr>
          <a:xfrm rot="16200000">
            <a:off x="3946717" y="2084974"/>
            <a:ext cx="219511" cy="4153522"/>
          </a:xfrm>
          <a:prstGeom prst="rightBracket">
            <a:avLst>
              <a:gd name="adj" fmla="val 44615"/>
            </a:avLst>
          </a:prstGeom>
          <a:noFill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Дуга 47"/>
          <p:cNvSpPr/>
          <p:nvPr/>
        </p:nvSpPr>
        <p:spPr>
          <a:xfrm>
            <a:off x="-900608" y="3432807"/>
            <a:ext cx="2448272" cy="435087"/>
          </a:xfrm>
          <a:prstGeom prst="arc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Дуга 49"/>
          <p:cNvSpPr/>
          <p:nvPr/>
        </p:nvSpPr>
        <p:spPr>
          <a:xfrm flipH="1">
            <a:off x="2771800" y="3432807"/>
            <a:ext cx="1944216" cy="432048"/>
          </a:xfrm>
          <a:prstGeom prst="arc">
            <a:avLst>
              <a:gd name="adj1" fmla="val 12993460"/>
              <a:gd name="adj2" fmla="val 0"/>
            </a:avLst>
          </a:prstGeom>
          <a:solidFill>
            <a:srgbClr val="00B0F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Дуга 50"/>
          <p:cNvSpPr/>
          <p:nvPr/>
        </p:nvSpPr>
        <p:spPr>
          <a:xfrm>
            <a:off x="1547664" y="4008871"/>
            <a:ext cx="2448272" cy="435087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Дуга 54"/>
          <p:cNvSpPr/>
          <p:nvPr/>
        </p:nvSpPr>
        <p:spPr>
          <a:xfrm flipH="1">
            <a:off x="6156176" y="4008871"/>
            <a:ext cx="1944216" cy="432048"/>
          </a:xfrm>
          <a:prstGeom prst="arc">
            <a:avLst>
              <a:gd name="adj1" fmla="val 12993460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7534491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3" grpId="0"/>
      <p:bldP spid="7" grpId="0"/>
      <p:bldP spid="9" grpId="0" animBg="1"/>
      <p:bldP spid="10" grpId="0" animBg="1"/>
      <p:bldP spid="11" grpId="0" animBg="1"/>
      <p:bldP spid="11" grpId="1" animBg="1"/>
      <p:bldP spid="12" grpId="0"/>
      <p:bldP spid="13" grpId="0"/>
      <p:bldP spid="14" grpId="0"/>
      <p:bldP spid="14" grpId="1"/>
      <p:bldP spid="15" grpId="0"/>
      <p:bldP spid="15" grpId="1"/>
      <p:bldP spid="16" grpId="0"/>
      <p:bldP spid="16" grpId="1"/>
      <p:bldP spid="18" grpId="0" animBg="1"/>
      <p:bldP spid="18" grpId="1" animBg="1"/>
      <p:bldP spid="19" grpId="0" animBg="1"/>
      <p:bldP spid="19" grpId="1" animBg="1"/>
      <p:bldP spid="4" grpId="0"/>
      <p:bldP spid="24" grpId="0"/>
      <p:bldP spid="26" grpId="0" animBg="1"/>
      <p:bldP spid="27" grpId="0" animBg="1"/>
      <p:bldP spid="28" grpId="0" animBg="1"/>
      <p:bldP spid="28" grpId="1" animBg="1"/>
      <p:bldP spid="29" grpId="0"/>
      <p:bldP spid="30" grpId="0"/>
      <p:bldP spid="31" grpId="0"/>
      <p:bldP spid="31" grpId="1"/>
      <p:bldP spid="32" grpId="0"/>
      <p:bldP spid="32" grpId="1"/>
      <p:bldP spid="33" grpId="0"/>
      <p:bldP spid="33" grpId="1"/>
      <p:bldP spid="34" grpId="0" animBg="1"/>
      <p:bldP spid="34" grpId="1" animBg="1"/>
      <p:bldP spid="35" grpId="0" animBg="1"/>
      <p:bldP spid="35" grpId="1" animBg="1"/>
      <p:bldP spid="38" grpId="0" animBg="1"/>
      <p:bldP spid="39" grpId="0" animBg="1"/>
      <p:bldP spid="41" grpId="0"/>
      <p:bldP spid="44" grpId="0" animBg="1"/>
      <p:bldP spid="45" grpId="0" animBg="1"/>
      <p:bldP spid="46" grpId="0"/>
      <p:bldP spid="47" grpId="0"/>
      <p:bldP spid="52" grpId="0"/>
      <p:bldP spid="54" grpId="0" animBg="1"/>
      <p:bldP spid="48" grpId="0" animBg="1"/>
      <p:bldP spid="50" grpId="0" animBg="1"/>
      <p:bldP spid="51" grpId="0" animBg="1"/>
      <p:bldP spid="5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ject 4"/>
          <p:cNvSpPr txBox="1">
            <a:spLocks/>
          </p:cNvSpPr>
          <p:nvPr/>
        </p:nvSpPr>
        <p:spPr>
          <a:xfrm>
            <a:off x="0" y="51470"/>
            <a:ext cx="9144000" cy="641980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ru-RU" sz="4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НЕРАВЕНСТВ</a:t>
            </a:r>
            <a:endParaRPr lang="en-US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22961" y="1228234"/>
                <a:ext cx="3558346" cy="9342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b="1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1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𝟑</m:t>
                              </m:r>
                              <m:sSup>
                                <m:sSupPr>
                                  <m:ctrlPr>
                                    <a:rPr lang="ru-RU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b="1" i="1" smtClean="0"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𝟓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𝟐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&gt;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b="1" i="1" smtClean="0"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b="1" i="1" smtClean="0"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𝟑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b="1" i="1" smtClean="0">
                                  <a:latin typeface="Cambria Math"/>
                                </a:rPr>
                                <m:t>𝟐</m:t>
                              </m:r>
                              <m:r>
                                <a:rPr lang="en-US" b="1" i="1" smtClean="0">
                                  <a:latin typeface="Cambria Math"/>
                                  <a:ea typeface="Cambria Math"/>
                                </a:rPr>
                                <m:t>≥</m:t>
                              </m:r>
                              <m:r>
                                <a:rPr lang="en-US" b="1" i="1" smtClean="0">
                                  <a:latin typeface="Cambria Math"/>
                                  <a:ea typeface="Cambria Math"/>
                                </a:rPr>
                                <m:t>𝟎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961" y="1228234"/>
                <a:ext cx="3558346" cy="93429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251520" y="746759"/>
            <a:ext cx="545784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Решите систему неравенств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39552" y="2067694"/>
                <a:ext cx="3414333" cy="5487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latin typeface="Cambria Math"/>
                        </a:rPr>
                        <m:t>−</m:t>
                      </m:r>
                      <m:r>
                        <a:rPr lang="en-US" b="1" i="1">
                          <a:latin typeface="Cambria Math"/>
                        </a:rPr>
                        <m:t>𝟑</m:t>
                      </m:r>
                      <m:sSup>
                        <m:sSupPr>
                          <m:ctrlPr>
                            <a:rPr lang="ru-RU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b="1" i="1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b="1" i="1">
                          <a:latin typeface="Cambria Math"/>
                        </a:rPr>
                        <m:t>−</m:t>
                      </m:r>
                      <m:r>
                        <a:rPr lang="en-US" b="1" i="1">
                          <a:latin typeface="Cambria Math"/>
                        </a:rPr>
                        <m:t>𝟓</m:t>
                      </m:r>
                      <m:r>
                        <a:rPr lang="en-US" b="1" i="1">
                          <a:latin typeface="Cambria Math"/>
                        </a:rPr>
                        <m:t>𝒙</m:t>
                      </m:r>
                      <m:r>
                        <a:rPr lang="en-US" b="1" i="1">
                          <a:latin typeface="Cambria Math"/>
                        </a:rPr>
                        <m:t>+</m:t>
                      </m:r>
                      <m:r>
                        <a:rPr lang="en-US" b="1" i="1">
                          <a:latin typeface="Cambria Math"/>
                        </a:rPr>
                        <m:t>𝟐</m:t>
                      </m:r>
                      <m:r>
                        <a:rPr lang="en-US" b="1" i="1">
                          <a:latin typeface="Cambria Math"/>
                        </a:rPr>
                        <m:t>&gt;</m:t>
                      </m:r>
                      <m:r>
                        <a:rPr lang="en-US" b="1" i="1" smtClean="0"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2067694"/>
                <a:ext cx="3414333" cy="54874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67544" y="2552586"/>
                <a:ext cx="3027047" cy="9017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US" sz="28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800" b="1" i="1" smtClean="0">
                              <a:latin typeface="Cambria Math"/>
                            </a:rPr>
                            <m:t>𝟑</m:t>
                          </m:r>
                        </m:den>
                      </m:f>
                      <m:r>
                        <a:rPr lang="en-US" sz="2800" b="1" i="1" smtClean="0">
                          <a:latin typeface="Cambria Math"/>
                        </a:rPr>
                        <m:t>;  </m:t>
                      </m:r>
                      <m:sSub>
                        <m:sSubPr>
                          <m:ctrlPr>
                            <a:rPr lang="ru-RU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US" sz="2800" b="1" i="1" smtClean="0">
                          <a:latin typeface="Cambria Math"/>
                        </a:rPr>
                        <m:t>=−</m:t>
                      </m:r>
                      <m:r>
                        <a:rPr lang="en-US" sz="2800" b="1" i="1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2552586"/>
                <a:ext cx="3027047" cy="90178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 стрелкой 7"/>
          <p:cNvCxnSpPr/>
          <p:nvPr/>
        </p:nvCxnSpPr>
        <p:spPr>
          <a:xfrm>
            <a:off x="179512" y="3691940"/>
            <a:ext cx="3960440" cy="0"/>
          </a:xfrm>
          <a:prstGeom prst="straightConnector1">
            <a:avLst/>
          </a:prstGeom>
          <a:ln w="28575">
            <a:solidFill>
              <a:srgbClr val="00A85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Овал 8"/>
          <p:cNvSpPr/>
          <p:nvPr/>
        </p:nvSpPr>
        <p:spPr>
          <a:xfrm>
            <a:off x="1532727" y="3675114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2748858" y="3655874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авая круглая скобка 10"/>
          <p:cNvSpPr/>
          <p:nvPr/>
        </p:nvSpPr>
        <p:spPr>
          <a:xfrm rot="16200000">
            <a:off x="2100729" y="2990888"/>
            <a:ext cx="126015" cy="1216131"/>
          </a:xfrm>
          <a:prstGeom prst="rightBracket">
            <a:avLst>
              <a:gd name="adj" fmla="val 4461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187624" y="3651870"/>
                <a:ext cx="58862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−</m:t>
                      </m:r>
                      <m:r>
                        <a:rPr lang="en-US" sz="2000" b="1" i="1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7624" y="3651870"/>
                <a:ext cx="588623" cy="4001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591562" y="3683808"/>
                <a:ext cx="396262" cy="6705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>
                              <a:latin typeface="Cambria Math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1562" y="3683808"/>
                <a:ext cx="396262" cy="670568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345178" y="3147814"/>
                <a:ext cx="4347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5178" y="3147814"/>
                <a:ext cx="434734" cy="40011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67544" y="3187884"/>
                <a:ext cx="4347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3187884"/>
                <a:ext cx="434734" cy="40011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942365" y="3219822"/>
                <a:ext cx="4347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2365" y="3219822"/>
                <a:ext cx="434734" cy="40011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Дуга 17"/>
          <p:cNvSpPr/>
          <p:nvPr/>
        </p:nvSpPr>
        <p:spPr>
          <a:xfrm>
            <a:off x="-900608" y="3423365"/>
            <a:ext cx="2448272" cy="435087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Дуга 18"/>
          <p:cNvSpPr/>
          <p:nvPr/>
        </p:nvSpPr>
        <p:spPr>
          <a:xfrm flipH="1">
            <a:off x="2771800" y="3423365"/>
            <a:ext cx="1944216" cy="432048"/>
          </a:xfrm>
          <a:prstGeom prst="arc">
            <a:avLst>
              <a:gd name="adj1" fmla="val 12993460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220072" y="2249165"/>
                <a:ext cx="3191515" cy="5487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b="1" i="1" smtClean="0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b="1" i="1" smtClean="0">
                          <a:latin typeface="Cambria Math"/>
                        </a:rPr>
                        <m:t>−</m:t>
                      </m:r>
                      <m:r>
                        <a:rPr lang="en-US" b="1" i="1" smtClean="0">
                          <a:latin typeface="Cambria Math"/>
                        </a:rPr>
                        <m:t>𝟑</m:t>
                      </m:r>
                      <m:r>
                        <a:rPr lang="en-US" b="1" i="1" smtClean="0">
                          <a:latin typeface="Cambria Math"/>
                        </a:rPr>
                        <m:t>𝒙</m:t>
                      </m:r>
                      <m:r>
                        <a:rPr lang="en-US" b="1" i="1" smtClean="0">
                          <a:latin typeface="Cambria Math"/>
                        </a:rPr>
                        <m:t>−</m:t>
                      </m:r>
                      <m:r>
                        <a:rPr lang="en-US" b="1" i="1" smtClean="0">
                          <a:latin typeface="Cambria Math"/>
                        </a:rPr>
                        <m:t>𝟐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≥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𝟎</m:t>
                      </m:r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0072" y="2249165"/>
                <a:ext cx="3191515" cy="54874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5421201" y="2768610"/>
                <a:ext cx="3234925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US" sz="2800" b="1" i="1" smtClean="0">
                          <a:latin typeface="Cambria Math"/>
                        </a:rPr>
                        <m:t>=−</m:t>
                      </m:r>
                      <m:r>
                        <a:rPr lang="en-US" sz="2800" b="1" i="1" smtClean="0">
                          <a:latin typeface="Cambria Math"/>
                        </a:rPr>
                        <m:t>𝟐</m:t>
                      </m:r>
                      <m:r>
                        <a:rPr lang="en-US" sz="2800" b="1" i="1" smtClean="0">
                          <a:latin typeface="Cambria Math"/>
                        </a:rPr>
                        <m:t>;  </m:t>
                      </m:r>
                      <m:sSub>
                        <m:sSubPr>
                          <m:ctrlPr>
                            <a:rPr lang="ru-RU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US" sz="2800" b="1" i="1" smtClean="0">
                          <a:latin typeface="Cambria Math"/>
                        </a:rPr>
                        <m:t>=−</m:t>
                      </m:r>
                      <m:r>
                        <a:rPr lang="en-US" sz="2800" b="1" i="1" smtClean="0"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1201" y="2768610"/>
                <a:ext cx="3234925" cy="52322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Прямая со стрелкой 24"/>
          <p:cNvCxnSpPr/>
          <p:nvPr/>
        </p:nvCxnSpPr>
        <p:spPr>
          <a:xfrm>
            <a:off x="4860032" y="3691940"/>
            <a:ext cx="3960440" cy="0"/>
          </a:xfrm>
          <a:prstGeom prst="straightConnector1">
            <a:avLst/>
          </a:prstGeom>
          <a:ln w="28575">
            <a:solidFill>
              <a:srgbClr val="00A85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Овал 25"/>
          <p:cNvSpPr/>
          <p:nvPr/>
        </p:nvSpPr>
        <p:spPr>
          <a:xfrm>
            <a:off x="6213247" y="3675114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Овал 26"/>
          <p:cNvSpPr/>
          <p:nvPr/>
        </p:nvSpPr>
        <p:spPr>
          <a:xfrm>
            <a:off x="7429378" y="3655874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авая круглая скобка 27"/>
          <p:cNvSpPr/>
          <p:nvPr/>
        </p:nvSpPr>
        <p:spPr>
          <a:xfrm rot="16200000">
            <a:off x="6781249" y="2990888"/>
            <a:ext cx="126015" cy="1216131"/>
          </a:xfrm>
          <a:prstGeom prst="rightBracket">
            <a:avLst>
              <a:gd name="adj" fmla="val 4461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5796136" y="3651870"/>
                <a:ext cx="58862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−</m:t>
                      </m:r>
                      <m:r>
                        <a:rPr lang="en-US" sz="2000" b="1" i="1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6136" y="3651870"/>
                <a:ext cx="588623" cy="400110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7164288" y="3683808"/>
                <a:ext cx="58862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−</m:t>
                      </m:r>
                      <m:r>
                        <a:rPr lang="en-US" sz="2000" b="1" i="1" smtClean="0"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4288" y="3683808"/>
                <a:ext cx="588623" cy="400110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8025698" y="3147814"/>
                <a:ext cx="4347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25698" y="3147814"/>
                <a:ext cx="434734" cy="400110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5148064" y="3187884"/>
                <a:ext cx="4347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8064" y="3187884"/>
                <a:ext cx="434734" cy="400110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6622885" y="3219822"/>
                <a:ext cx="4347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2885" y="3219822"/>
                <a:ext cx="434734" cy="400110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Дуга 33"/>
          <p:cNvSpPr/>
          <p:nvPr/>
        </p:nvSpPr>
        <p:spPr>
          <a:xfrm>
            <a:off x="3779912" y="3423365"/>
            <a:ext cx="2448272" cy="435087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Дуга 34"/>
          <p:cNvSpPr/>
          <p:nvPr/>
        </p:nvSpPr>
        <p:spPr>
          <a:xfrm flipH="1">
            <a:off x="7452320" y="3423365"/>
            <a:ext cx="1944216" cy="432048"/>
          </a:xfrm>
          <a:prstGeom prst="arc">
            <a:avLst>
              <a:gd name="adj1" fmla="val 12993460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авая круглая скобка 37"/>
          <p:cNvSpPr/>
          <p:nvPr/>
        </p:nvSpPr>
        <p:spPr>
          <a:xfrm rot="16200000">
            <a:off x="6773242" y="2980797"/>
            <a:ext cx="126015" cy="1216131"/>
          </a:xfrm>
          <a:prstGeom prst="rightBracket">
            <a:avLst>
              <a:gd name="adj" fmla="val 44615"/>
            </a:avLst>
          </a:prstGeom>
          <a:solidFill>
            <a:srgbClr val="00B0F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Овал 38"/>
          <p:cNvSpPr/>
          <p:nvPr/>
        </p:nvSpPr>
        <p:spPr>
          <a:xfrm>
            <a:off x="724625" y="4425249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410473" y="4421462"/>
                <a:ext cx="58862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−</m:t>
                      </m:r>
                      <m:r>
                        <a:rPr lang="en-US" sz="2000" b="1" i="1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473" y="4421462"/>
                <a:ext cx="588623" cy="400110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3" name="Прямая со стрелкой 42"/>
          <p:cNvCxnSpPr/>
          <p:nvPr/>
        </p:nvCxnSpPr>
        <p:spPr>
          <a:xfrm flipV="1">
            <a:off x="251520" y="4468610"/>
            <a:ext cx="5334871" cy="4448"/>
          </a:xfrm>
          <a:prstGeom prst="straightConnector1">
            <a:avLst/>
          </a:prstGeom>
          <a:ln w="28575">
            <a:solidFill>
              <a:srgbClr val="00A85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Овал 43"/>
          <p:cNvSpPr/>
          <p:nvPr/>
        </p:nvSpPr>
        <p:spPr>
          <a:xfrm>
            <a:off x="2786737" y="4389524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Овал 44"/>
          <p:cNvSpPr/>
          <p:nvPr/>
        </p:nvSpPr>
        <p:spPr>
          <a:xfrm>
            <a:off x="4924035" y="4406009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2486146" y="4421462"/>
                <a:ext cx="58862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−</m:t>
                      </m:r>
                      <m:r>
                        <a:rPr lang="en-US" sz="2000" b="1" i="1" smtClean="0"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6146" y="4421462"/>
                <a:ext cx="588623" cy="400110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4766739" y="4421462"/>
                <a:ext cx="396262" cy="6705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>
                              <a:latin typeface="Cambria Math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6739" y="4421462"/>
                <a:ext cx="396262" cy="670568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5508104" y="4496802"/>
                <a:ext cx="345638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800" b="1" dirty="0">
                    <a:solidFill>
                      <a:srgbClr val="00A859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</a:t>
                </a:r>
                <a:r>
                  <a:rPr lang="en-US" sz="2800" b="1" dirty="0">
                    <a:solidFill>
                      <a:srgbClr val="00A859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A859"/>
                        </a:solidFill>
                        <a:latin typeface="Cambria Math"/>
                      </a:rPr>
                      <m:t>𝒙</m:t>
                    </m:r>
                    <m:r>
                      <a:rPr lang="en-US" sz="2800" b="1" i="1">
                        <a:solidFill>
                          <a:srgbClr val="00A859"/>
                        </a:solidFill>
                        <a:latin typeface="Cambria Math"/>
                        <a:ea typeface="Cambria Math"/>
                      </a:rPr>
                      <m:t>∈</m:t>
                    </m:r>
                    <m:d>
                      <m:dPr>
                        <m:begChr m:val="["/>
                        <m:endChr m:val="]"/>
                        <m:ctrlPr>
                          <a:rPr lang="en-US" sz="2800" b="1" i="1" smtClean="0">
                            <a:solidFill>
                              <a:srgbClr val="00A859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n-US" sz="2800" b="1" i="1" smtClean="0">
                            <a:solidFill>
                              <a:srgbClr val="00A859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US" sz="2800" b="1" i="1" smtClean="0">
                            <a:solidFill>
                              <a:srgbClr val="00A859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  <m:r>
                          <a:rPr lang="en-US" sz="2800" b="1" i="1" smtClean="0">
                            <a:solidFill>
                              <a:srgbClr val="00A859"/>
                            </a:solidFill>
                            <a:latin typeface="Cambria Math"/>
                            <a:ea typeface="Cambria Math"/>
                          </a:rPr>
                          <m:t>;−</m:t>
                        </m:r>
                        <m:r>
                          <a:rPr lang="en-US" sz="2800" b="1" i="1" smtClean="0">
                            <a:solidFill>
                              <a:srgbClr val="00A859"/>
                            </a:solidFill>
                            <a:latin typeface="Cambria Math"/>
                            <a:ea typeface="Cambria Math"/>
                          </a:rPr>
                          <m:t>𝟏</m:t>
                        </m:r>
                      </m:e>
                    </m:d>
                  </m:oMath>
                </a14:m>
                <a:endParaRPr lang="ru-RU" sz="2800" b="1" dirty="0">
                  <a:solidFill>
                    <a:srgbClr val="00A85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8104" y="4496802"/>
                <a:ext cx="3456384" cy="523220"/>
              </a:xfrm>
              <a:prstGeom prst="rect">
                <a:avLst/>
              </a:prstGeom>
              <a:blipFill>
                <a:blip r:embed="rId21"/>
                <a:stretch>
                  <a:fillRect l="-3704" t="-12941" b="-329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Правая круглая скобка 53"/>
          <p:cNvSpPr/>
          <p:nvPr/>
        </p:nvSpPr>
        <p:spPr>
          <a:xfrm rot="16200000">
            <a:off x="2737518" y="2246564"/>
            <a:ext cx="219511" cy="4153522"/>
          </a:xfrm>
          <a:prstGeom prst="rightBracket">
            <a:avLst>
              <a:gd name="adj" fmla="val 44615"/>
            </a:avLst>
          </a:prstGeom>
          <a:noFill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авая круглая скобка 48"/>
          <p:cNvSpPr/>
          <p:nvPr/>
        </p:nvSpPr>
        <p:spPr>
          <a:xfrm rot="16200000">
            <a:off x="2092722" y="2980797"/>
            <a:ext cx="126015" cy="1216131"/>
          </a:xfrm>
          <a:prstGeom prst="rightBracket">
            <a:avLst>
              <a:gd name="adj" fmla="val 44615"/>
            </a:avLst>
          </a:prstGeom>
          <a:solidFill>
            <a:srgbClr val="00B0F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авая круглая скобка 52"/>
          <p:cNvSpPr/>
          <p:nvPr/>
        </p:nvSpPr>
        <p:spPr>
          <a:xfrm rot="16200000">
            <a:off x="1652323" y="3304172"/>
            <a:ext cx="275551" cy="2039169"/>
          </a:xfrm>
          <a:prstGeom prst="rightBracket">
            <a:avLst>
              <a:gd name="adj" fmla="val 44615"/>
            </a:avLst>
          </a:prstGeom>
          <a:noFill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49149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3" grpId="0"/>
      <p:bldP spid="7" grpId="0"/>
      <p:bldP spid="9" grpId="0" animBg="1"/>
      <p:bldP spid="10" grpId="0" animBg="1"/>
      <p:bldP spid="11" grpId="0" animBg="1"/>
      <p:bldP spid="11" grpId="1" animBg="1"/>
      <p:bldP spid="12" grpId="0"/>
      <p:bldP spid="13" grpId="0"/>
      <p:bldP spid="14" grpId="0"/>
      <p:bldP spid="14" grpId="1"/>
      <p:bldP spid="15" grpId="0"/>
      <p:bldP spid="15" grpId="1"/>
      <p:bldP spid="16" grpId="0"/>
      <p:bldP spid="16" grpId="1"/>
      <p:bldP spid="18" grpId="0" animBg="1"/>
      <p:bldP spid="18" grpId="1" animBg="1"/>
      <p:bldP spid="19" grpId="0" animBg="1"/>
      <p:bldP spid="19" grpId="1" animBg="1"/>
      <p:bldP spid="4" grpId="0"/>
      <p:bldP spid="24" grpId="0"/>
      <p:bldP spid="26" grpId="0" animBg="1"/>
      <p:bldP spid="27" grpId="0" animBg="1"/>
      <p:bldP spid="28" grpId="0" animBg="1"/>
      <p:bldP spid="28" grpId="1" animBg="1"/>
      <p:bldP spid="29" grpId="0"/>
      <p:bldP spid="30" grpId="0"/>
      <p:bldP spid="31" grpId="0"/>
      <p:bldP spid="31" grpId="1"/>
      <p:bldP spid="32" grpId="0"/>
      <p:bldP spid="32" grpId="1"/>
      <p:bldP spid="33" grpId="0"/>
      <p:bldP spid="33" grpId="1"/>
      <p:bldP spid="34" grpId="0" animBg="1"/>
      <p:bldP spid="34" grpId="1" animBg="1"/>
      <p:bldP spid="35" grpId="0" animBg="1"/>
      <p:bldP spid="35" grpId="1" animBg="1"/>
      <p:bldP spid="38" grpId="0" animBg="1"/>
      <p:bldP spid="39" grpId="0" animBg="1"/>
      <p:bldP spid="41" grpId="0"/>
      <p:bldP spid="44" grpId="0" animBg="1"/>
      <p:bldP spid="45" grpId="0" animBg="1"/>
      <p:bldP spid="46" grpId="0"/>
      <p:bldP spid="47" grpId="0"/>
      <p:bldP spid="52" grpId="0"/>
      <p:bldP spid="54" grpId="0" animBg="1"/>
      <p:bldP spid="49" grpId="0" animBg="1"/>
      <p:bldP spid="5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abaab24a7eff8d3e37abfeae9d57cff170b0e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11544</TotalTime>
  <Words>374</Words>
  <Application>Microsoft Office PowerPoint</Application>
  <PresentationFormat>Экран (16:9)</PresentationFormat>
  <Paragraphs>244</Paragraphs>
  <Slides>13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Cambria Math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Komlov Mirodil</dc:creator>
  <cp:lastModifiedBy>Закирова Ф.М</cp:lastModifiedBy>
  <cp:revision>1073</cp:revision>
  <dcterms:created xsi:type="dcterms:W3CDTF">2020-04-09T07:32:19Z</dcterms:created>
  <dcterms:modified xsi:type="dcterms:W3CDTF">2020-11-25T06:31:00Z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