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693" r:id="rId2"/>
    <p:sldId id="1700" r:id="rId3"/>
    <p:sldId id="1702" r:id="rId4"/>
    <p:sldId id="1703" r:id="rId5"/>
    <p:sldId id="1704" r:id="rId6"/>
    <p:sldId id="1705" r:id="rId7"/>
    <p:sldId id="1706" r:id="rId8"/>
    <p:sldId id="1707" r:id="rId9"/>
    <p:sldId id="1708" r:id="rId10"/>
    <p:sldId id="1709" r:id="rId11"/>
    <p:sldId id="1710" r:id="rId12"/>
    <p:sldId id="263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7A7"/>
    <a:srgbClr val="202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6"/>
    <p:restoredTop sz="94662"/>
  </p:normalViewPr>
  <p:slideViewPr>
    <p:cSldViewPr>
      <p:cViewPr varScale="1">
        <p:scale>
          <a:sx n="49" d="100"/>
          <a:sy n="49" d="100"/>
        </p:scale>
        <p:origin x="25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2" y="2059293"/>
            <a:ext cx="1036320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79"/>
            <a:ext cx="85344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595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819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53412" y="2770489"/>
            <a:ext cx="9014878" cy="1896990"/>
          </a:xfrm>
          <a:prstGeom prst="rect">
            <a:avLst/>
          </a:prstGeom>
        </p:spPr>
        <p:txBody>
          <a:bodyPr vert="horz" wrap="square" lIns="0" tIns="29524" rIns="0" bIns="0" rtlCol="0">
            <a:spAutoFit/>
          </a:bodyPr>
          <a:lstStyle/>
          <a:p>
            <a:pPr marL="38918">
              <a:spcAft>
                <a:spcPts val="1600"/>
              </a:spcAft>
            </a:pPr>
            <a:r>
              <a:rPr lang="ru-RU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841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ВЕРОЯТНОСТЬ СОБЫТИЯ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80330" y="2846015"/>
            <a:ext cx="548063" cy="7677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168343" y="482102"/>
            <a:ext cx="2266213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168343" y="482102"/>
            <a:ext cx="2266213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214692" y="648871"/>
            <a:ext cx="2266213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АЛГЕБРА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757445" y="1416429"/>
            <a:ext cx="33601" cy="65859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692279" y="1399861"/>
            <a:ext cx="819869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774009" y="662130"/>
            <a:ext cx="0" cy="721753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854362" y="719948"/>
            <a:ext cx="598101" cy="623637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424940" y="1445581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649648" y="687960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943289"/>
            <a:ext cx="3917485" cy="3213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80330" y="3789039"/>
            <a:ext cx="548063" cy="16525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878112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FA28F58-C11C-8449-A84D-C7990031F84E}"/>
              </a:ext>
            </a:extLst>
          </p:cNvPr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34D9AC66-F23C-A749-8F1F-6E0CBDCB4C90}"/>
              </a:ext>
            </a:extLst>
          </p:cNvPr>
          <p:cNvSpPr txBox="1">
            <a:spLocks/>
          </p:cNvSpPr>
          <p:nvPr/>
        </p:nvSpPr>
        <p:spPr>
          <a:xfrm>
            <a:off x="-15021" y="132313"/>
            <a:ext cx="12192000" cy="71946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67E35B5E-0DAA-1E47-AC30-03613CD0A8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9431" y="1628800"/>
            <a:ext cx="11723096" cy="1104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Задача 6.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ба­буш­ки 20 чашек: 5 с крас­ны­ми цве­та­ми, осталь­ные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си­ни­ми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Ба­буш­ка на­ли­ва­ет чай в слу­чай­но вы­бран­ную чашку. Най­ди­те ве­ро­ят­ность того, что это будет чашка  с си­ни­ми цве­та­ми.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BC0D5CF-222E-D04B-94A6-EC4FDC244C85}"/>
                  </a:ext>
                </a:extLst>
              </p:cNvPr>
              <p:cNvSpPr txBox="1"/>
              <p:nvPr/>
            </p:nvSpPr>
            <p:spPr>
              <a:xfrm>
                <a:off x="234451" y="3178654"/>
                <a:ext cx="11723097" cy="3172663"/>
              </a:xfrm>
              <a:prstGeom prst="rect">
                <a:avLst/>
              </a:prstGeom>
              <a:solidFill>
                <a:srgbClr val="FFFFFF">
                  <a:alpha val="72000"/>
                </a:srgb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lvl="0">
                  <a:spcBef>
                    <a:spcPts val="12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Ве­ро­ят­ность того, что чай на­льют в чашку с си­ни­ми цве­та­ми равна от­но­ше­нию ко­ли­че­ства чашек с си­ни­ми цве­та­ми к об­ще­му ко­ли­че­ству чашек. </a:t>
                </a:r>
              </a:p>
              <a:p>
                <a:pPr lvl="0">
                  <a:spcBef>
                    <a:spcPts val="12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Всего чашек с си­ни­ми цве­та­ми: </a:t>
                </a:r>
                <a:r>
                  <a:rPr lang="ru-RU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 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0000"/>
                        </a:solidFill>
                        <a:latin typeface="Cambria Math"/>
                      </a:rPr>
                      <m:t>20−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5=15</m:t>
                    </m:r>
                  </m:oMath>
                </a14:m>
                <a:endParaRPr lang="ru-RU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По­это­му ис­ко­мая ве­ро­ят­ность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75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ru-RU" sz="2800" i="1">
                        <a:latin typeface="Cambria Math"/>
                      </a:rPr>
                      <m:t>,75.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2400" i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C0D5CF-222E-D04B-94A6-EC4FDC24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" y="3178654"/>
                <a:ext cx="11723097" cy="3172663"/>
              </a:xfrm>
              <a:prstGeom prst="rect">
                <a:avLst/>
              </a:prstGeom>
              <a:blipFill rotWithShape="0">
                <a:blip r:embed="rId2"/>
                <a:stretch>
                  <a:fillRect l="-780" t="-134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366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FA28F58-C11C-8449-A84D-C7990031F84E}"/>
              </a:ext>
            </a:extLst>
          </p:cNvPr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34D9AC66-F23C-A749-8F1F-6E0CBDCB4C90}"/>
              </a:ext>
            </a:extLst>
          </p:cNvPr>
          <p:cNvSpPr txBox="1">
            <a:spLocks/>
          </p:cNvSpPr>
          <p:nvPr/>
        </p:nvSpPr>
        <p:spPr>
          <a:xfrm>
            <a:off x="-15021" y="132313"/>
            <a:ext cx="12192000" cy="71946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67E35B5E-0DAA-1E47-AC30-03613CD0A8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9431" y="1628800"/>
            <a:ext cx="11723096" cy="1104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Задача 7.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Ро­ди­тель­ский ко­ми­тет за­ку­пил 25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паз­лов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по­дар­ков детям на окон­ча­ние года, из них 15 с ма­ши­на­ми и 10 с ви­да­ми го­ро­дов. По­дар­ки рас­пре­де­ля­ют­ся слу­чай­ным    об­ра­зом. Най­ди­те ве­ро­ят­ность того, что Толе до­ста­нет­ся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пазл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 ма­ши­ной.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BC0D5CF-222E-D04B-94A6-EC4FDC244C85}"/>
                  </a:ext>
                </a:extLst>
              </p:cNvPr>
              <p:cNvSpPr txBox="1"/>
              <p:nvPr/>
            </p:nvSpPr>
            <p:spPr>
              <a:xfrm>
                <a:off x="234451" y="3178654"/>
                <a:ext cx="11723097" cy="2126223"/>
              </a:xfrm>
              <a:prstGeom prst="rect">
                <a:avLst/>
              </a:prstGeom>
              <a:solidFill>
                <a:srgbClr val="FFFFFF">
                  <a:alpha val="72000"/>
                </a:srgb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lvl="0">
                  <a:spcBef>
                    <a:spcPts val="12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Ве­ро­ят­ность по­лу­чить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пазл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 ма­ши­ной равна от­но­ше­нию числа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паз­лов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 ма­ши­ной к об­ще­му числу за­куп­лен­ных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паз­лов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 есть 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ru-RU" sz="2800" i="1">
                        <a:latin typeface="Cambria Math"/>
                      </a:rPr>
                      <m:t>,6.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2400" i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C0D5CF-222E-D04B-94A6-EC4FDC24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" y="3178654"/>
                <a:ext cx="11723097" cy="2126223"/>
              </a:xfrm>
              <a:prstGeom prst="rect">
                <a:avLst/>
              </a:prstGeom>
              <a:blipFill rotWithShape="0">
                <a:blip r:embed="rId2"/>
                <a:stretch>
                  <a:fillRect l="-780" t="-200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341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487488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 задания 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467, 468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на странице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88" y="3394203"/>
            <a:ext cx="54534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5021" y="132313"/>
            <a:ext cx="12192000" cy="71946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ПРОВЕРКА САМОСТОЯТЕЛЬНОЙ РАБОТЫ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94715" y="1341216"/>
            <a:ext cx="124405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463.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 игрального кубика:</a:t>
            </a:r>
          </a:p>
          <a:p>
            <a:pPr marL="914400" lvl="1" indent="-457200">
              <a:buAutoNum type="arabicParenR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 грань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зелёная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914400" lvl="1" indent="-457200">
              <a:buAutoNum type="arabicParenR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 грани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зелёные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а остальные красные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.​</a:t>
            </a:r>
          </a:p>
          <a:p>
            <a:pPr lvl="1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Равновозможны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ли события: «выпала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зелёная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грань» и «выпала красная грань»</a:t>
            </a:r>
          </a:p>
          <a:p>
            <a:pPr lvl="1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rabicParenR"/>
            </a:pPr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  <a:p>
            <a:pPr lvl="1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26" name="Picture 2" descr="Купить Игральные кости (красные) 19 мм - цена, отзывы, описание">
            <a:extLst>
              <a:ext uri="{FF2B5EF4-FFF2-40B4-BE49-F238E27FC236}">
                <a16:creationId xmlns:a16="http://schemas.microsoft.com/office/drawing/2014/main" xmlns="" id="{6FDEE99D-C2D4-6245-9844-613E0585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998523"/>
            <a:ext cx="1548363" cy="10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90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FA28F58-C11C-8449-A84D-C7990031F84E}"/>
              </a:ext>
            </a:extLst>
          </p:cNvPr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34D9AC66-F23C-A749-8F1F-6E0CBDCB4C90}"/>
              </a:ext>
            </a:extLst>
          </p:cNvPr>
          <p:cNvSpPr txBox="1">
            <a:spLocks/>
          </p:cNvSpPr>
          <p:nvPr/>
        </p:nvSpPr>
        <p:spPr>
          <a:xfrm>
            <a:off x="-15021" y="132313"/>
            <a:ext cx="12192000" cy="71946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ВЕРОЯТНОСТЬ СОБЫТИЯ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BEADB0DF-A11F-1E4F-9ABF-CA86AAD7D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696" y="1156236"/>
            <a:ext cx="12097344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Вероятностью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события А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называется отношение числа благоприятных исходов, в результате которых наступает событие А, к общему числу всех (равновозможных между собой) исходов этого испытания.</a:t>
            </a:r>
          </a:p>
          <a:p>
            <a:pPr algn="just">
              <a:buFont typeface="Arial" pitchFamily="34" charset="0"/>
              <a:buNone/>
            </a:pP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Вероятность некоторого события А обозначается Р(А) и определяется формулой:</a:t>
            </a:r>
          </a:p>
          <a:p>
            <a:pPr algn="just">
              <a:buFont typeface="Arial" pitchFamily="34" charset="0"/>
              <a:buNone/>
            </a:pPr>
            <a:endParaRPr lang="ru-RU" sz="2400" b="1" dirty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None/>
            </a:pPr>
            <a:endParaRPr lang="ru-RU" sz="2400" b="1" dirty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None/>
            </a:pPr>
            <a:endParaRPr lang="ru-RU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где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число элементарных исходов, благоприятствующих  событию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число всех возможных элементарных исходов испытания.</a:t>
            </a:r>
          </a:p>
          <a:p>
            <a:pPr algn="just">
              <a:buFont typeface="Arial" pitchFamily="34" charset="0"/>
              <a:buNone/>
            </a:pPr>
            <a:endParaRPr lang="ru-RU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4D76BD53-189A-D345-B171-CA54BF3BA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544007"/>
              </p:ext>
            </p:extLst>
          </p:nvPr>
        </p:nvGraphicFramePr>
        <p:xfrm>
          <a:off x="4223792" y="3242961"/>
          <a:ext cx="2723180" cy="122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3" imgW="876240" imgH="393480" progId="Equation.3">
                  <p:embed/>
                </p:oleObj>
              </mc:Choice>
              <mc:Fallback>
                <p:oleObj name="Формула" r:id="rId3" imgW="876240" imgH="393480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2" y="3242961"/>
                        <a:ext cx="2723180" cy="122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60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FA28F58-C11C-8449-A84D-C7990031F84E}"/>
              </a:ext>
            </a:extLst>
          </p:cNvPr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34D9AC66-F23C-A749-8F1F-6E0CBDCB4C90}"/>
              </a:ext>
            </a:extLst>
          </p:cNvPr>
          <p:cNvSpPr txBox="1">
            <a:spLocks/>
          </p:cNvSpPr>
          <p:nvPr/>
        </p:nvSpPr>
        <p:spPr>
          <a:xfrm>
            <a:off x="-15021" y="132313"/>
            <a:ext cx="12192000" cy="71946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ВЕРОЯТНОСТЬ СОБЫТИЯ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xmlns="" id="{8C5C6ED2-E5C4-0540-8094-7E32D569D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231" y="2204864"/>
                <a:ext cx="11531496" cy="15781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Вероятность случайного события есть положительное число, заключенное между </a:t>
                </a:r>
                <a:r>
                  <a:rPr lang="ru-RU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нулем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и </a:t>
                </a:r>
                <a:r>
                  <a:rPr lang="ru-RU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единицей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≤Р(А)≤</m:t>
                    </m:r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нахождения вероятности случайного события    при проведении некоторого испытания следует найти:</a:t>
                </a:r>
              </a:p>
              <a:p>
                <a:pPr marL="800100" lvl="1" indent="-342900">
                  <a:buNone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число  всех возможных исходов данного испытания;</a:t>
                </a:r>
              </a:p>
              <a:p>
                <a:pPr marL="800100" lvl="1" indent="-342900">
                  <a:buNone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количество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тех исходов, в которых наступает событие А;</a:t>
                </a:r>
              </a:p>
              <a:p>
                <a:pPr marL="800100" lvl="1" indent="-342900">
                  <a:buNone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частное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)/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будет равно вероятности события А. </a:t>
                </a:r>
              </a:p>
              <a:p>
                <a:pPr marL="800100" lvl="1" indent="-342900">
                  <a:buNone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Вероятность события А обозначают Р(А).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ru-RU" sz="2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ru-RU" sz="2400" dirty="0"/>
              </a:p>
              <a:p>
                <a:pPr marL="0" indent="0">
                  <a:buFont typeface="Arial" pitchFamily="34" charset="0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8C5C6ED2-E5C4-0540-8094-7E32D569D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31" y="2204864"/>
                <a:ext cx="11531496" cy="1578118"/>
              </a:xfrm>
              <a:prstGeom prst="rect">
                <a:avLst/>
              </a:prstGeom>
              <a:blipFill>
                <a:blip r:embed="rId3"/>
                <a:stretch>
                  <a:fillRect l="-770" t="-3175" b="-17539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69BA83-3E51-0142-B213-DE77ECE6EAE0}"/>
              </a:ext>
            </a:extLst>
          </p:cNvPr>
          <p:cNvSpPr txBox="1"/>
          <p:nvPr/>
        </p:nvSpPr>
        <p:spPr>
          <a:xfrm>
            <a:off x="330252" y="1294207"/>
            <a:ext cx="1098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математике вероятность каждого события оценивают неотрицательным числом, 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процентами!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0F8DCD04-4FEB-5E4E-A965-DB2A220BD9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04879"/>
              </p:ext>
            </p:extLst>
          </p:nvPr>
        </p:nvGraphicFramePr>
        <p:xfrm>
          <a:off x="8760296" y="5870257"/>
          <a:ext cx="1903566" cy="85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4" imgW="876240" imgH="393480" progId="Equation.3">
                  <p:embed/>
                </p:oleObj>
              </mc:Choice>
              <mc:Fallback>
                <p:oleObj name="Формула" r:id="rId4" imgW="876240" imgH="393480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296" y="5870257"/>
                        <a:ext cx="1903566" cy="855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96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FA28F58-C11C-8449-A84D-C7990031F84E}"/>
              </a:ext>
            </a:extLst>
          </p:cNvPr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34D9AC66-F23C-A749-8F1F-6E0CBDCB4C90}"/>
              </a:ext>
            </a:extLst>
          </p:cNvPr>
          <p:cNvSpPr txBox="1">
            <a:spLocks/>
          </p:cNvSpPr>
          <p:nvPr/>
        </p:nvSpPr>
        <p:spPr>
          <a:xfrm>
            <a:off x="-15021" y="132313"/>
            <a:ext cx="12192000" cy="71946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67E35B5E-0DAA-1E47-AC30-03613CD0A8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9431" y="1043898"/>
            <a:ext cx="11723096" cy="1104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Задача 1.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На эк­за­ме­не 25 би­ле­тов, Сер­гей не вы­учил 3 из них. Най­ди­те ве­ро­ят­ность того, что ему попадётся вы­учен­ный билет.</a:t>
            </a:r>
            <a:endParaRPr lang="ru-RU" sz="2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BC0D5CF-222E-D04B-94A6-EC4FDC244C85}"/>
                  </a:ext>
                </a:extLst>
              </p:cNvPr>
              <p:cNvSpPr txBox="1"/>
              <p:nvPr/>
            </p:nvSpPr>
            <p:spPr>
              <a:xfrm>
                <a:off x="335359" y="2479442"/>
                <a:ext cx="11723097" cy="3079176"/>
              </a:xfrm>
              <a:prstGeom prst="rect">
                <a:avLst/>
              </a:prstGeom>
              <a:solidFill>
                <a:srgbClr val="FFFFFF">
                  <a:alpha val="72000"/>
                </a:srgb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Ве­ро­ят­ность бла­го­при­ят­но­го слу­чая — от­но­ше­ние ко­ли­че­ства бла­го­при­ят­ных слу­ча­ев к общему ко­ли­че­ству всех исходов.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дан­ной за­да­че бла­го­при­ят­ным слу­ча­ем яв­ля­ет­ся взя­тие на эк­за­ме­не вы­учен­но­го би­ле­та.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Всего бла­го­при­ят­ных слу­ча­ев 25 − 3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=22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а ко­ли­че­ство всех слу­ча­ев 25.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От­но­ше­ние со­от­вет­ствен­но равно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88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latin typeface="Cambria Math"/>
                      </a:rPr>
                      <m:t>0,88.</m:t>
                    </m:r>
                  </m:oMath>
                </a14:m>
                <a:endParaRPr lang="ru-RU" sz="23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C0D5CF-222E-D04B-94A6-EC4FDC24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9" y="2479442"/>
                <a:ext cx="11723097" cy="3079176"/>
              </a:xfrm>
              <a:prstGeom prst="rect">
                <a:avLst/>
              </a:prstGeom>
              <a:blipFill rotWithShape="0">
                <a:blip r:embed="rId2"/>
                <a:stretch>
                  <a:fillRect l="-780" t="-990" b="-99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Почему математика 5–6-х классов — основа будущего образования | Мел">
            <a:extLst>
              <a:ext uri="{FF2B5EF4-FFF2-40B4-BE49-F238E27FC236}">
                <a16:creationId xmlns:a16="http://schemas.microsoft.com/office/drawing/2014/main" xmlns="" id="{C812CDCB-8012-2241-8DB3-119C48B3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59" y="5002967"/>
            <a:ext cx="2606167" cy="17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35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FA28F58-C11C-8449-A84D-C7990031F84E}"/>
              </a:ext>
            </a:extLst>
          </p:cNvPr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34D9AC66-F23C-A749-8F1F-6E0CBDCB4C90}"/>
              </a:ext>
            </a:extLst>
          </p:cNvPr>
          <p:cNvSpPr txBox="1">
            <a:spLocks/>
          </p:cNvSpPr>
          <p:nvPr/>
        </p:nvSpPr>
        <p:spPr>
          <a:xfrm>
            <a:off x="-15021" y="132313"/>
            <a:ext cx="12192000" cy="71946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67E35B5E-0DAA-1E47-AC30-03613CD0A8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9431" y="1628800"/>
            <a:ext cx="11723096" cy="1104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38125" algn="just">
              <a:lnSpc>
                <a:spcPct val="115000"/>
              </a:lnSpc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Задача 2.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Те­ле­ви­зор у Маши сло­мал­ся и по­ка­зы­ва­ет толь­ко один слу­чай­ный канал. Маша вклю­ча­ет те­ле­ви­зор. В это время по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трём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ка­на­лам из два­дца­ти по­ка­зы­ва­ют ки­но­ко­ме­дии. Най­ди­те ве­ро­ят­ность того, что Маша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по­па­дёт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канал, где ко­ме­дия не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идёт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BC0D5CF-222E-D04B-94A6-EC4FDC244C85}"/>
                  </a:ext>
                </a:extLst>
              </p:cNvPr>
              <p:cNvSpPr txBox="1"/>
              <p:nvPr/>
            </p:nvSpPr>
            <p:spPr>
              <a:xfrm>
                <a:off x="234451" y="3178654"/>
                <a:ext cx="11723097" cy="3232295"/>
              </a:xfrm>
              <a:prstGeom prst="rect">
                <a:avLst/>
              </a:prstGeom>
              <a:solidFill>
                <a:srgbClr val="FFFFFF">
                  <a:alpha val="72000"/>
                </a:srgb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Ко­ли­че­ство ка­на­лов, по ко­то­рым не идет ки­но­ко­ме­дий: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20 – 3 = 17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  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Ве­ро­ят­ность того, что Маша не по­па­дет на канал,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ко­то­ро­му идут ки­но­ко­ме­дии равна от­но­ше­нию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ко­ли­че­ства ка­на­лов, по ко­то­рым не идут ки­но­ко­ме­дии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 об­ще­му числу ка­на­лов: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=0,85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3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C0D5CF-222E-D04B-94A6-EC4FDC24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" y="3178654"/>
                <a:ext cx="11723097" cy="3232295"/>
              </a:xfrm>
              <a:prstGeom prst="rect">
                <a:avLst/>
              </a:prstGeom>
              <a:blipFill rotWithShape="0">
                <a:blip r:embed="rId2"/>
                <a:stretch>
                  <a:fillRect l="-780" t="-753" b="-75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Рисунок телевизора - картинка №13865 | Printonic.ru">
            <a:extLst>
              <a:ext uri="{FF2B5EF4-FFF2-40B4-BE49-F238E27FC236}">
                <a16:creationId xmlns:a16="http://schemas.microsoft.com/office/drawing/2014/main" xmlns="" id="{E4D3A887-C0E0-B24C-B631-6E67D400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270844"/>
            <a:ext cx="2805163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65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FA28F58-C11C-8449-A84D-C7990031F84E}"/>
              </a:ext>
            </a:extLst>
          </p:cNvPr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34D9AC66-F23C-A749-8F1F-6E0CBDCB4C90}"/>
              </a:ext>
            </a:extLst>
          </p:cNvPr>
          <p:cNvSpPr txBox="1">
            <a:spLocks/>
          </p:cNvSpPr>
          <p:nvPr/>
        </p:nvSpPr>
        <p:spPr>
          <a:xfrm>
            <a:off x="-15021" y="132313"/>
            <a:ext cx="12192000" cy="71946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67E35B5E-0DAA-1E47-AC30-03613CD0A8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9431" y="1628800"/>
            <a:ext cx="11723096" cy="1104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Задача 3.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та­рел­ке 12 пи­рож­ков: 5 с мясом, 4 с ка­пу­стой и 3 с виш­ней. На­та­ша на­у­гад вы­би­ра­ет один пи­ро­жок. Най­ди­те ве­ро­ят­ность того, что он ока­жет­ся с виш­ней.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BC0D5CF-222E-D04B-94A6-EC4FDC244C85}"/>
                  </a:ext>
                </a:extLst>
              </p:cNvPr>
              <p:cNvSpPr txBox="1"/>
              <p:nvPr/>
            </p:nvSpPr>
            <p:spPr>
              <a:xfrm>
                <a:off x="234451" y="3178654"/>
                <a:ext cx="11723097" cy="1722651"/>
              </a:xfrm>
              <a:prstGeom prst="rect">
                <a:avLst/>
              </a:prstGeom>
              <a:solidFill>
                <a:srgbClr val="FFFFFF">
                  <a:alpha val="72000"/>
                </a:srgb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Ве­ро­ят­ность того, что будет вы­бран пи­ро­жок с виш­ней равна от­но­ше­нию ко­ли­че­ства пи­рож­ков с виш­ней к об­ще­му ко­ли­че­ству пи­рож­ков: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=0,25.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 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C0D5CF-222E-D04B-94A6-EC4FDC24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" y="3178654"/>
                <a:ext cx="11723097" cy="1722651"/>
              </a:xfrm>
              <a:prstGeom prst="rect">
                <a:avLst/>
              </a:prstGeom>
              <a:blipFill>
                <a:blip r:embed="rId2"/>
                <a:stretch>
                  <a:fillRect l="-758" t="-294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золотая тарелка с ножом и вилкой вектор, пластинка клипарт, нож клипарт,  вилка клипарт PNG и вектор пнг для бесплатной загрузки">
            <a:extLst>
              <a:ext uri="{FF2B5EF4-FFF2-40B4-BE49-F238E27FC236}">
                <a16:creationId xmlns:a16="http://schemas.microsoft.com/office/drawing/2014/main" xmlns="" id="{1E206ADB-1673-5F42-A063-DD2487A8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4725144"/>
            <a:ext cx="1722651" cy="17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83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FA28F58-C11C-8449-A84D-C7990031F84E}"/>
              </a:ext>
            </a:extLst>
          </p:cNvPr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34D9AC66-F23C-A749-8F1F-6E0CBDCB4C90}"/>
              </a:ext>
            </a:extLst>
          </p:cNvPr>
          <p:cNvSpPr txBox="1">
            <a:spLocks/>
          </p:cNvSpPr>
          <p:nvPr/>
        </p:nvSpPr>
        <p:spPr>
          <a:xfrm>
            <a:off x="-15021" y="132313"/>
            <a:ext cx="12192000" cy="71946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67E35B5E-0DAA-1E47-AC30-03613CD0A8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9431" y="1628800"/>
            <a:ext cx="11723096" cy="1104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Задача 4.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фирме такси в дан­ный мо­мент сво­бод­но 20 машин: 9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чёр­ных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жёл­тых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7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зе­лё­ных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По вы­зо­ву вы­еха­ла одна из машин, слу­чай­но ока­зав­ша­я­ся ближе всего к за­каз­чи­ку. Най­ди­те ве­ро­ят­ность того, что к нему при­е­дет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жёл­тое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такси.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BC0D5CF-222E-D04B-94A6-EC4FDC244C85}"/>
                  </a:ext>
                </a:extLst>
              </p:cNvPr>
              <p:cNvSpPr txBox="1"/>
              <p:nvPr/>
            </p:nvSpPr>
            <p:spPr>
              <a:xfrm>
                <a:off x="234451" y="3178654"/>
                <a:ext cx="11723097" cy="2643288"/>
              </a:xfrm>
              <a:prstGeom prst="rect">
                <a:avLst/>
              </a:prstGeom>
              <a:solidFill>
                <a:srgbClr val="FFFFFF">
                  <a:alpha val="72000"/>
                </a:srgb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>
                  <a:spcBef>
                    <a:spcPts val="120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Машин </a:t>
                </a:r>
                <a:r>
                  <a:rPr lang="ru-RU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жёлтого </a:t>
                </a:r>
                <a:r>
                  <a:rPr lang="ru-RU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цвета 4, всего машин 20. </a:t>
                </a:r>
              </a:p>
              <a:p>
                <a:pPr>
                  <a:spcBef>
                    <a:spcPts val="120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Поэтому вероятность того, что на случайный вызов приедет машина </a:t>
                </a:r>
                <a:r>
                  <a:rPr lang="ru-RU" sz="2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жёлтого </a:t>
                </a:r>
                <a:r>
                  <a:rPr lang="ru-RU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цвета равна: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</a:rPr>
                      <m:t>=0,</m:t>
                    </m:r>
                  </m:oMath>
                </a14:m>
                <a:r>
                  <a:rPr lang="ru-RU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>
                  <a:spcBef>
                    <a:spcPts val="1200"/>
                  </a:spcBef>
                </a:pPr>
                <a:endParaRPr lang="en-US" sz="2400" i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C0D5CF-222E-D04B-94A6-EC4FDC24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" y="3178654"/>
                <a:ext cx="11723097" cy="2643288"/>
              </a:xfrm>
              <a:prstGeom prst="rect">
                <a:avLst/>
              </a:prstGeom>
              <a:blipFill rotWithShape="0">
                <a:blip r:embed="rId2"/>
                <a:stretch>
                  <a:fillRect l="-780" t="-161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31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FA28F58-C11C-8449-A84D-C7990031F84E}"/>
              </a:ext>
            </a:extLst>
          </p:cNvPr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34D9AC66-F23C-A749-8F1F-6E0CBDCB4C90}"/>
              </a:ext>
            </a:extLst>
          </p:cNvPr>
          <p:cNvSpPr txBox="1">
            <a:spLocks/>
          </p:cNvSpPr>
          <p:nvPr/>
        </p:nvSpPr>
        <p:spPr>
          <a:xfrm>
            <a:off x="-15021" y="132313"/>
            <a:ext cx="12192000" cy="71946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67E35B5E-0DAA-1E47-AC30-03613CD0A8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9431" y="1628800"/>
            <a:ext cx="11723096" cy="1104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Задача 5.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Миша с папой ре­ши­ли по­ка­тать­ся на ко­ле­се обо­зре­ния. Всего на ко­ле­се два­дцать че­ты­ре ка­бин­ки, из них 5 — синие, 7 —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зе­лёные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осталь­ные — крас­ные. Ка­бин­ки по оче­ре­ди под­хо­дят к плат­фор­ме для по­сад­ки. Най­ди­те ве­ро­ят­ность того, что Миша про­ка­тит­ся в крас­ной ка­бин­ке.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BC0D5CF-222E-D04B-94A6-EC4FDC244C85}"/>
                  </a:ext>
                </a:extLst>
              </p:cNvPr>
              <p:cNvSpPr txBox="1"/>
              <p:nvPr/>
            </p:nvSpPr>
            <p:spPr>
              <a:xfrm>
                <a:off x="234451" y="3178654"/>
                <a:ext cx="11723097" cy="3163815"/>
              </a:xfrm>
              <a:prstGeom prst="rect">
                <a:avLst/>
              </a:prstGeom>
              <a:solidFill>
                <a:srgbClr val="FFFFFF">
                  <a:alpha val="72000"/>
                </a:srgbClr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lvl="0">
                  <a:spcBef>
                    <a:spcPts val="120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Ве­ро­ят­ность того, что по­дой­дет крас­ная ка­бин­ка равна от­но­ше­нию ко­ли­че­ства крас­ных ка­би­нок к об­ще­му ко­ли­че­ству ка­би­нок на ко­ле­се обо­зре­ния. </a:t>
                </a:r>
              </a:p>
              <a:p>
                <a:pPr lvl="0">
                  <a:spcBef>
                    <a:spcPts val="120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Всего крас­ных ка­би­нок: 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0000"/>
                        </a:solidFill>
                        <a:latin typeface="Cambria Math"/>
                      </a:rPr>
                      <m:t>24−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5−7=12</m:t>
                    </m:r>
                  </m:oMath>
                </a14:m>
                <a:endParaRPr lang="ru-RU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По­это­му ис­ко­мая ве­ро­ят­ность 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ru-RU" sz="2800" i="1">
                        <a:latin typeface="Cambria Math"/>
                      </a:rPr>
                      <m:t>,5.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2400" i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C0D5CF-222E-D04B-94A6-EC4FDC24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" y="3178654"/>
                <a:ext cx="11723097" cy="3163815"/>
              </a:xfrm>
              <a:prstGeom prst="rect">
                <a:avLst/>
              </a:prstGeom>
              <a:blipFill rotWithShape="0">
                <a:blip r:embed="rId2"/>
                <a:stretch>
                  <a:fillRect l="-780" t="-134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572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9aa2ef0ba902c3d2f1e14545b7cea5cbe7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5317</TotalTime>
  <Words>580</Words>
  <Application>Microsoft Office PowerPoint</Application>
  <PresentationFormat>Широкоэкранный</PresentationFormat>
  <Paragraphs>75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Закирова Ф.М</cp:lastModifiedBy>
  <cp:revision>217</cp:revision>
  <dcterms:created xsi:type="dcterms:W3CDTF">2021-01-11T18:24:28Z</dcterms:created>
  <dcterms:modified xsi:type="dcterms:W3CDTF">2021-02-25T02:25:32Z</dcterms:modified>
</cp:coreProperties>
</file>